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30"/>
  </p:notesMasterIdLst>
  <p:handoutMasterIdLst>
    <p:handoutMasterId r:id="rId31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57" r:id="rId10"/>
    <p:sldId id="258" r:id="rId11"/>
    <p:sldId id="278" r:id="rId12"/>
    <p:sldId id="261" r:id="rId13"/>
    <p:sldId id="262" r:id="rId14"/>
    <p:sldId id="265" r:id="rId15"/>
    <p:sldId id="260" r:id="rId16"/>
    <p:sldId id="2147483629" r:id="rId17"/>
    <p:sldId id="2147483630" r:id="rId18"/>
    <p:sldId id="2147483631" r:id="rId19"/>
    <p:sldId id="263" r:id="rId20"/>
    <p:sldId id="270" r:id="rId21"/>
    <p:sldId id="2147483568" r:id="rId22"/>
    <p:sldId id="2147483623" r:id="rId23"/>
    <p:sldId id="256" r:id="rId24"/>
    <p:sldId id="2147483618" r:id="rId25"/>
    <p:sldId id="2147483628" r:id="rId26"/>
    <p:sldId id="2134806577" r:id="rId27"/>
    <p:sldId id="2134806581" r:id="rId28"/>
    <p:sldId id="213480658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57"/>
            <p14:sldId id="258"/>
            <p14:sldId id="278"/>
            <p14:sldId id="261"/>
            <p14:sldId id="262"/>
            <p14:sldId id="265"/>
            <p14:sldId id="260"/>
            <p14:sldId id="2147483629"/>
            <p14:sldId id="2147483630"/>
            <p14:sldId id="2147483631"/>
            <p14:sldId id="263"/>
            <p14:sldId id="270"/>
          </p14:sldIdLst>
        </p14:section>
        <p14:section name="Consolidation" id="{22D92770-EE3A-4FC2-857A-DF2A0B803C03}">
          <p14:sldIdLst>
            <p14:sldId id="2147483568"/>
            <p14:sldId id="2147483623"/>
            <p14:sldId id="256"/>
            <p14:sldId id="2147483618"/>
            <p14:sldId id="2147483628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5E8"/>
    <a:srgbClr val="E98960"/>
    <a:srgbClr val="C6C6C6"/>
    <a:srgbClr val="D6E9CF"/>
    <a:srgbClr val="195869"/>
    <a:srgbClr val="E6E6E6"/>
    <a:srgbClr val="0F9ED5"/>
    <a:srgbClr val="0769BD"/>
    <a:srgbClr val="970F49"/>
    <a:srgbClr val="37A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81" d="100"/>
          <a:sy n="81" d="100"/>
        </p:scale>
        <p:origin x="74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18/04/2026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CE75F2D6-1300-D6EA-D99E-339E0DF87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D2DAC00B-27E7-F521-90A3-708AB475EE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225B5C29-E9A4-D16C-682F-92E885C7AE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6825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1D9983AA-759B-3393-FF4B-A0D7B7022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C8242525-1349-0770-7537-1D1D2BD601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2EBE29B4-C20D-93B1-23FC-DEE295E1CF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4921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738391F-354C-15BF-8D62-05811FF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21F40AA5-006B-2EBB-EDF9-0AB5D81249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51338853-5AC8-2D01-5ACE-B31C4E73B5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740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BC3CF5E-DF27-A504-6EFC-A380F79E6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A404A247-5337-E43C-B096-BACD7943DA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8D432149-DC81-6753-7DC9-85A4B540FA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1741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67F820C6-8A87-5BD2-415F-53BB993B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743ADBCC-4D75-4B4D-B239-B2CFA3D86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7C21243E-5857-2C2E-70D8-2D901DA1F9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177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C96DE962-FD67-AA21-4462-65C89A69F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C0DD6BD6-2A6E-7B71-DEE3-7F1EF50B13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F8027711-E726-B627-C041-3075FC8AC6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9667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354F007A-C359-7254-6913-B988C9460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00032CFB-9DFA-71D3-4BFC-A83F2AF6AC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FB35AF55-F8E7-8A5C-668A-4C44991ADD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1411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50B5A1D5-8D06-88FF-D88D-A352566C3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3723F03D-9D64-1BD3-A679-795728A649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6731403B-4B1F-BED9-008B-EE7913144E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1203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5050F6CD-F2EB-67B1-1014-7FE59473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04F0BBFE-63F1-E268-0C3E-82A60B49DF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4CCCC1B-010E-8FA1-C712-31327A013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4154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C7F4E64-72CA-1DC8-15F1-0096389D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340C7F-757F-6140-DE8C-EC8A75DB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D85227DC-AC51-2E9C-B1CE-12B6930849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998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5950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35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1_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99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jpeg"/><Relationship Id="rId10" Type="http://schemas.openxmlformats.org/officeDocument/2006/relationships/image" Target="../media/image26.jpeg"/><Relationship Id="rId4" Type="http://schemas.openxmlformats.org/officeDocument/2006/relationships/image" Target="../media/image21.pn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4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360261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noProof="0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8286" y="5371858"/>
              <a:ext cx="70888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22299" y="3859288"/>
            <a:ext cx="7482181" cy="745826"/>
            <a:chOff x="473099" y="3680037"/>
            <a:chExt cx="7928101" cy="74582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   Chapitre 1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90364" y="3825695"/>
              <a:ext cx="65604" cy="468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410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endParaRPr lang="fr-FR" sz="2000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AC711C-3C61-6CDF-D8A8-4C2A6053DF10}"/>
              </a:ext>
            </a:extLst>
          </p:cNvPr>
          <p:cNvSpPr txBox="1">
            <a:spLocks/>
          </p:cNvSpPr>
          <p:nvPr/>
        </p:nvSpPr>
        <p:spPr>
          <a:xfrm>
            <a:off x="2203995" y="3990224"/>
            <a:ext cx="5576426" cy="544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defRPr/>
            </a:pPr>
            <a:r>
              <a:rPr lang="fr-FR" sz="2000" dirty="0">
                <a:solidFill>
                  <a:sysClr val="window" lastClr="FFFFFF"/>
                </a:solidFill>
              </a:rPr>
              <a:t>Les interactions entre les géosphères de la Terre.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12CE088-4BC6-6EBE-5D04-7A1E759DD840}"/>
              </a:ext>
            </a:extLst>
          </p:cNvPr>
          <p:cNvSpPr txBox="1">
            <a:spLocks/>
          </p:cNvSpPr>
          <p:nvPr/>
        </p:nvSpPr>
        <p:spPr>
          <a:xfrm>
            <a:off x="422299" y="4810799"/>
            <a:ext cx="1590549" cy="52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Tâche 7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1C2FA83-FE39-310E-A650-85C03B176F0D}"/>
              </a:ext>
            </a:extLst>
          </p:cNvPr>
          <p:cNvSpPr txBox="1">
            <a:spLocks/>
          </p:cNvSpPr>
          <p:nvPr/>
        </p:nvSpPr>
        <p:spPr>
          <a:xfrm>
            <a:off x="2311864" y="4670538"/>
            <a:ext cx="5295726" cy="80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dirty="0"/>
              <a:t>Réaliser un schéma de synthèse du cycle des roches.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58C9C4-9470-0AE8-068B-E26CB7612749}"/>
              </a:ext>
            </a:extLst>
          </p:cNvPr>
          <p:cNvGrpSpPr/>
          <p:nvPr/>
        </p:nvGrpSpPr>
        <p:grpSpPr>
          <a:xfrm>
            <a:off x="920311" y="2367958"/>
            <a:ext cx="3274142" cy="1862048"/>
            <a:chOff x="4650097" y="4812077"/>
            <a:chExt cx="3274142" cy="1862048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40402C79-3E67-0EF3-9CF5-08970494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073068D-EEC3-FD3F-8A32-672E53F1E373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80F703B-BAD0-4C4C-C09F-C0669FA3642B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2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2A1A09C-73BD-DA30-23BB-BDC8096F21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355" t="35260"/>
          <a:stretch>
            <a:fillRect/>
          </a:stretch>
        </p:blipFill>
        <p:spPr>
          <a:xfrm>
            <a:off x="7993930" y="2158738"/>
            <a:ext cx="4034672" cy="42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icônes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08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2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87974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837028" y="2966720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1014879" y="268896"/>
            <a:ext cx="99372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allez consolider vos apprentissages concernant la tâche ci-dessous: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C9FD5C-4F6B-1688-10F3-5CC9DCA314FD}"/>
              </a:ext>
            </a:extLst>
          </p:cNvPr>
          <p:cNvSpPr txBox="1"/>
          <p:nvPr/>
        </p:nvSpPr>
        <p:spPr>
          <a:xfrm>
            <a:off x="1891442" y="2930452"/>
            <a:ext cx="8930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106585"/>
                </a:solidFill>
                <a:sym typeface="Calibri"/>
              </a:rPr>
              <a:t>Réaliser un schéma de synthèse du cycle des roches.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08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première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A63C7-A726-14C8-6328-ED9685F44B71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Choisissez la bonne réponse :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8182473B-BB66-76B2-47B5-C8EBCD9DCF0F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1E5D04A-2935-F980-F16A-456E47A3832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5" name="Rectangle: Rounded Corners 22">
            <a:extLst>
              <a:ext uri="{FF2B5EF4-FFF2-40B4-BE49-F238E27FC236}">
                <a16:creationId xmlns:a16="http://schemas.microsoft.com/office/drawing/2014/main" id="{21DB22C4-4C8D-45D9-9F5F-71B1D6333B92}"/>
              </a:ext>
            </a:extLst>
          </p:cNvPr>
          <p:cNvSpPr/>
          <p:nvPr/>
        </p:nvSpPr>
        <p:spPr>
          <a:xfrm>
            <a:off x="3384348" y="2864538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seul processus géologique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: Rounded Corners 3">
            <a:extLst>
              <a:ext uri="{FF2B5EF4-FFF2-40B4-BE49-F238E27FC236}">
                <a16:creationId xmlns:a16="http://schemas.microsoft.com/office/drawing/2014/main" id="{89DC6D98-134E-65EB-964F-B0CB7D64CC8B}"/>
              </a:ext>
            </a:extLst>
          </p:cNvPr>
          <p:cNvSpPr/>
          <p:nvPr/>
        </p:nvSpPr>
        <p:spPr>
          <a:xfrm>
            <a:off x="3384348" y="4016329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 processus géologiques</a:t>
            </a:r>
          </a:p>
        </p:txBody>
      </p:sp>
      <p:sp>
        <p:nvSpPr>
          <p:cNvPr id="30" name="Rectangle: Rounded Corners 4">
            <a:extLst>
              <a:ext uri="{FF2B5EF4-FFF2-40B4-BE49-F238E27FC236}">
                <a16:creationId xmlns:a16="http://schemas.microsoft.com/office/drawing/2014/main" id="{E3FF8CDE-1C4A-F6B2-98E2-4723C1EC501E}"/>
              </a:ext>
            </a:extLst>
          </p:cNvPr>
          <p:cNvSpPr/>
          <p:nvPr/>
        </p:nvSpPr>
        <p:spPr>
          <a:xfrm>
            <a:off x="3381064" y="5168120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Trois processus géologiques</a:t>
            </a:r>
          </a:p>
        </p:txBody>
      </p:sp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478A4EE0-2BCA-4001-B974-D3264A5074E2}"/>
              </a:ext>
            </a:extLst>
          </p:cNvPr>
          <p:cNvSpPr/>
          <p:nvPr/>
        </p:nvSpPr>
        <p:spPr>
          <a:xfrm>
            <a:off x="2530877" y="2864538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: Rounded Corners 3">
            <a:extLst>
              <a:ext uri="{FF2B5EF4-FFF2-40B4-BE49-F238E27FC236}">
                <a16:creationId xmlns:a16="http://schemas.microsoft.com/office/drawing/2014/main" id="{2317278E-7935-D870-B287-F816314CEC2A}"/>
              </a:ext>
            </a:extLst>
          </p:cNvPr>
          <p:cNvSpPr/>
          <p:nvPr/>
        </p:nvSpPr>
        <p:spPr>
          <a:xfrm>
            <a:off x="2530877" y="4016329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33" name="Rectangle: Rounded Corners 4">
            <a:extLst>
              <a:ext uri="{FF2B5EF4-FFF2-40B4-BE49-F238E27FC236}">
                <a16:creationId xmlns:a16="http://schemas.microsoft.com/office/drawing/2014/main" id="{4DD31D5D-E342-C162-179C-DDCABCE41E0E}"/>
              </a:ext>
            </a:extLst>
          </p:cNvPr>
          <p:cNvSpPr/>
          <p:nvPr/>
        </p:nvSpPr>
        <p:spPr>
          <a:xfrm>
            <a:off x="2530877" y="5168120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EFF8003-6925-D0AD-8915-906D0C4BE26C}"/>
              </a:ext>
            </a:extLst>
          </p:cNvPr>
          <p:cNvSpPr txBox="1"/>
          <p:nvPr/>
        </p:nvSpPr>
        <p:spPr>
          <a:xfrm>
            <a:off x="1730096" y="1894687"/>
            <a:ext cx="8740587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cycle des roches contient: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0B3CBC88-3347-AB03-1EF5-7CC0082354A2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36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10844E6-B7D3-9F69-63E1-A0F2819E106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BC7BCA-D692-510C-25CA-7A55261559B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EDD956AD-B15F-3D0B-8450-3C4DAF510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1"/>
          <p:cNvSpPr txBox="1">
            <a:spLocks noGrp="1"/>
          </p:cNvSpPr>
          <p:nvPr>
            <p:ph type="title" idx="4294967295"/>
          </p:nvPr>
        </p:nvSpPr>
        <p:spPr>
          <a:xfrm>
            <a:off x="935038" y="342829"/>
            <a:ext cx="10461968" cy="32647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Le cycle des roches contient trois processus géologiques : les processus sédimentaires, magmatiques et métamorphiques.</a:t>
            </a:r>
            <a:endParaRPr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97" name="Google Shape;897;p41"/>
          <p:cNvSpPr txBox="1">
            <a:spLocks/>
          </p:cNvSpPr>
          <p:nvPr/>
        </p:nvSpPr>
        <p:spPr>
          <a:xfrm>
            <a:off x="916450" y="724900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>
              <a:spcBef>
                <a:spcPts val="0"/>
              </a:spcBef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Demander une justification de la réponse.</a:t>
            </a:r>
          </a:p>
        </p:txBody>
      </p:sp>
      <p:pic>
        <p:nvPicPr>
          <p:cNvPr id="898" name="Google Shape;898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9605" y="835096"/>
            <a:ext cx="567690" cy="5074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 7">
            <a:extLst>
              <a:ext uri="{FF2B5EF4-FFF2-40B4-BE49-F238E27FC236}">
                <a16:creationId xmlns:a16="http://schemas.microsoft.com/office/drawing/2014/main" id="{F22C14AD-2E03-7363-9A7D-E0C909CAB8E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Rectangle: Rounded Corners 22">
            <a:extLst>
              <a:ext uri="{FF2B5EF4-FFF2-40B4-BE49-F238E27FC236}">
                <a16:creationId xmlns:a16="http://schemas.microsoft.com/office/drawing/2014/main" id="{D3C495F7-9D4B-ACF7-1302-3B38FC056946}"/>
              </a:ext>
            </a:extLst>
          </p:cNvPr>
          <p:cNvSpPr/>
          <p:nvPr/>
        </p:nvSpPr>
        <p:spPr>
          <a:xfrm>
            <a:off x="3384348" y="2864538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seul processus géologique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7F3F721-5E59-9A4E-BB7B-6D1FD830CC00}"/>
              </a:ext>
            </a:extLst>
          </p:cNvPr>
          <p:cNvSpPr/>
          <p:nvPr/>
        </p:nvSpPr>
        <p:spPr>
          <a:xfrm>
            <a:off x="3384348" y="4016329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 processus géologiques</a:t>
            </a:r>
          </a:p>
        </p:txBody>
      </p:sp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6F6698BC-7DC8-2006-337E-FFC885B5A4E1}"/>
              </a:ext>
            </a:extLst>
          </p:cNvPr>
          <p:cNvSpPr/>
          <p:nvPr/>
        </p:nvSpPr>
        <p:spPr>
          <a:xfrm>
            <a:off x="3381064" y="5168120"/>
            <a:ext cx="5280820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Trois processus géologiques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630BA249-79D1-DADC-3E2D-7B5FB4779A0C}"/>
              </a:ext>
            </a:extLst>
          </p:cNvPr>
          <p:cNvSpPr/>
          <p:nvPr/>
        </p:nvSpPr>
        <p:spPr>
          <a:xfrm>
            <a:off x="2530877" y="2864538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E5C88AA7-5E21-9B6C-11C6-2E66AF3FBE76}"/>
              </a:ext>
            </a:extLst>
          </p:cNvPr>
          <p:cNvSpPr/>
          <p:nvPr/>
        </p:nvSpPr>
        <p:spPr>
          <a:xfrm>
            <a:off x="2530877" y="4016329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0838B11E-28BB-D4BF-E059-532E39D17C2C}"/>
              </a:ext>
            </a:extLst>
          </p:cNvPr>
          <p:cNvSpPr/>
          <p:nvPr/>
        </p:nvSpPr>
        <p:spPr>
          <a:xfrm>
            <a:off x="2530877" y="5168120"/>
            <a:ext cx="823997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E1F13ED-E602-9466-266A-BD09B70E56EC}"/>
              </a:ext>
            </a:extLst>
          </p:cNvPr>
          <p:cNvSpPr txBox="1"/>
          <p:nvPr/>
        </p:nvSpPr>
        <p:spPr>
          <a:xfrm>
            <a:off x="1730096" y="1894687"/>
            <a:ext cx="8740587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cycle des roches contient:</a:t>
            </a:r>
          </a:p>
        </p:txBody>
      </p:sp>
    </p:spTree>
    <p:extLst>
      <p:ext uri="{BB962C8B-B14F-4D97-AF65-F5344CB8AC3E}">
        <p14:creationId xmlns:p14="http://schemas.microsoft.com/office/powerpoint/2010/main" val="290044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695B9059-3D69-4C8C-AA44-A5ACBBBC128B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 transport est une étape du processus sédimentaire:</a:t>
            </a:r>
            <a:endParaRPr lang="fr-FR" noProof="0" dirty="0"/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505A3EF5-7BD9-361C-F5DA-9226327DFBE1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B264D0B1-CDBE-C633-A4FD-6259CE4E761A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E43FA9D6-66D0-F766-4CC9-7D087414584A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2-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077934CC-B384-1D80-10CF-F2E3E0B24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C3FD6A17-F70F-1C61-3DAD-50103B5DEE36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D3FB3C-C5E7-23A0-CC43-9195B9495AA9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3A30AC8-913D-ADED-0929-C71EB0B9575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249034-53FE-5313-A609-9F7F54B4FB0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A78B39DC-1B84-5EB4-E27B-CCC2FC5AC65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CCE6EFF1-0B22-00C8-FF53-146AC1FA4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DBD0E06-E40D-0BE3-92C4-C5E054AD31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6828" y="338490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Le transport correspond à la deuxième étape, durant laquelle les produits de l’érosion sont déplacés par l’eau,</a:t>
            </a:r>
            <a:b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le vent ou la glace.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3C432744-3D5C-E261-0A23-A7DA08B45034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387FEE56-18C7-53EB-434B-B7A1D2A49A23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5F96E3DB-C085-ABB0-8281-69DB3B7EBF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pic>
        <p:nvPicPr>
          <p:cNvPr id="2" name="Google Shape;898;p41">
            <a:extLst>
              <a:ext uri="{FF2B5EF4-FFF2-40B4-BE49-F238E27FC236}">
                <a16:creationId xmlns:a16="http://schemas.microsoft.com/office/drawing/2014/main" id="{920E5E9F-9AE6-95AB-BFE3-F58392A152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911006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A34BA272-02D9-375B-0624-4CB4BAD41B61}"/>
              </a:ext>
            </a:extLst>
          </p:cNvPr>
          <p:cNvSpPr txBox="1">
            <a:spLocks/>
          </p:cNvSpPr>
          <p:nvPr/>
        </p:nvSpPr>
        <p:spPr>
          <a:xfrm>
            <a:off x="961812" y="648676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sp>
        <p:nvSpPr>
          <p:cNvPr id="4" name="Oval 7">
            <a:extLst>
              <a:ext uri="{FF2B5EF4-FFF2-40B4-BE49-F238E27FC236}">
                <a16:creationId xmlns:a16="http://schemas.microsoft.com/office/drawing/2014/main" id="{CD726534-AC2E-86AC-0A45-BA0122C6380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6F63E013-018F-A1FC-2BB0-49A95F0C6710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 transport est une étape du processus sédimentaire :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91291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A1AA67F-A56B-0A7B-2BDB-9DBA1AFD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42E6F21-F46F-0702-7921-4051DECC1F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65694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Passons à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EE8CCA4D-804F-27A1-6156-6B4991C0C0F4}"/>
              </a:ext>
            </a:extLst>
          </p:cNvPr>
          <p:cNvSpPr txBox="1">
            <a:spLocks/>
          </p:cNvSpPr>
          <p:nvPr/>
        </p:nvSpPr>
        <p:spPr>
          <a:xfrm>
            <a:off x="179109" y="2439035"/>
            <a:ext cx="11538409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L’érosion transforme les roches en magma:</a:t>
            </a:r>
            <a:endParaRPr lang="fr-FR" noProof="0" dirty="0"/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6437D7FB-210C-9C3F-9A46-EBEF64DDEABD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08476E74-8B19-097B-96BB-39D3250CED7F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3C13902D-B95C-800E-A0E1-BAE48E4126F1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1300EE0E-84C7-1FD7-B3BB-867253DCD4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D1A4F74B-DF1E-2A6C-3400-E5153AC6B9E1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9D18731-9759-4FD1-7D53-1ADCC507EA9C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54F9920-F459-3071-0B8C-B8F2F53D78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5AA241A-CAA7-506F-49D7-7FF0A0757C3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6" name="Oval 7">
            <a:extLst>
              <a:ext uri="{FF2B5EF4-FFF2-40B4-BE49-F238E27FC236}">
                <a16:creationId xmlns:a16="http://schemas.microsoft.com/office/drawing/2014/main" id="{5AA746F0-DEDE-3622-43F9-8FA1C2FBD2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429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AB29FC7B-7F7A-9E47-74F4-0D9622E9F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4B479ED-5907-7A09-A386-BA4965629E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6167" y="314243"/>
            <a:ext cx="10529888" cy="268288"/>
          </a:xfrm>
        </p:spPr>
        <p:txBody>
          <a:bodyPr>
            <a:noAutofit/>
          </a:bodyPr>
          <a:lstStyle/>
          <a:p>
            <a:pPr defTabSz="342900">
              <a:spcAft>
                <a:spcPts val="300"/>
              </a:spcAft>
              <a:defRPr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Excellent ! Lors de l’érosion les roches sont fragmentées en petits morceaux et non pas en magma.</a:t>
            </a:r>
            <a:endParaRPr lang="fr-FR" sz="1600" b="1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8AB71C6B-F25B-95EE-07DF-3650B0209DDA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L’érosion transforme les roches en magma:</a:t>
            </a: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9DC327C6-D6E6-99B7-311E-CA9B68627A8D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339B7402-DE4C-CEA2-068C-4A5F268B0F07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D9CB6F95-A024-E6E2-357F-1FACCB276A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pic>
        <p:nvPicPr>
          <p:cNvPr id="2" name="Google Shape;898;p41">
            <a:extLst>
              <a:ext uri="{FF2B5EF4-FFF2-40B4-BE49-F238E27FC236}">
                <a16:creationId xmlns:a16="http://schemas.microsoft.com/office/drawing/2014/main" id="{8BD92AAA-61DA-B799-E013-74E55215E8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E5F8A2-060B-42B4-10D8-F78ADF3AFB76}"/>
              </a:ext>
            </a:extLst>
          </p:cNvPr>
          <p:cNvSpPr txBox="1">
            <a:spLocks/>
          </p:cNvSpPr>
          <p:nvPr/>
        </p:nvSpPr>
        <p:spPr>
          <a:xfrm>
            <a:off x="858117" y="613295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</a:t>
            </a:r>
          </a:p>
        </p:txBody>
      </p:sp>
      <p:sp>
        <p:nvSpPr>
          <p:cNvPr id="3" name="Oval 7">
            <a:extLst>
              <a:ext uri="{FF2B5EF4-FFF2-40B4-BE49-F238E27FC236}">
                <a16:creationId xmlns:a16="http://schemas.microsoft.com/office/drawing/2014/main" id="{963028A7-1B37-F983-3C50-56515A4A866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725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B53D98F3-ED51-2439-527A-718B15245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1A679F0-F153-D9F0-CBE8-4E064E9E1C2B}"/>
              </a:ext>
            </a:extLst>
          </p:cNvPr>
          <p:cNvSpPr txBox="1"/>
          <p:nvPr/>
        </p:nvSpPr>
        <p:spPr>
          <a:xfrm>
            <a:off x="1010451" y="1097482"/>
            <a:ext cx="81914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Cochez la fausse réponse :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Google Shape;1376;p31">
            <a:extLst>
              <a:ext uri="{FF2B5EF4-FFF2-40B4-BE49-F238E27FC236}">
                <a16:creationId xmlns:a16="http://schemas.microsoft.com/office/drawing/2014/main" id="{4DEA51D8-2942-5BE7-6C62-60C978657F0B}"/>
              </a:ext>
            </a:extLst>
          </p:cNvPr>
          <p:cNvSpPr/>
          <p:nvPr/>
        </p:nvSpPr>
        <p:spPr>
          <a:xfrm>
            <a:off x="2431400" y="1854232"/>
            <a:ext cx="6808116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Les roches métamorphiques se forment: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D3B37923-7F71-EA44-3692-E3D277A763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1419" y="307765"/>
            <a:ext cx="10372725" cy="268287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6" name="Google Shape;642;p21">
            <a:extLst>
              <a:ext uri="{FF2B5EF4-FFF2-40B4-BE49-F238E27FC236}">
                <a16:creationId xmlns:a16="http://schemas.microsoft.com/office/drawing/2014/main" id="{D9B432E3-7013-DC22-9217-5088749D985A}"/>
              </a:ext>
            </a:extLst>
          </p:cNvPr>
          <p:cNvSpPr txBox="1">
            <a:spLocks/>
          </p:cNvSpPr>
          <p:nvPr/>
        </p:nvSpPr>
        <p:spPr>
          <a:xfrm>
            <a:off x="981419" y="643049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FA98572A-027E-947C-02A5-7004053C027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9189A55-909F-1444-D503-AF13F997E4C9}"/>
              </a:ext>
            </a:extLst>
          </p:cNvPr>
          <p:cNvGrpSpPr/>
          <p:nvPr/>
        </p:nvGrpSpPr>
        <p:grpSpPr>
          <a:xfrm>
            <a:off x="1654926" y="3080019"/>
            <a:ext cx="8121529" cy="535787"/>
            <a:chOff x="1928728" y="2790119"/>
            <a:chExt cx="3835382" cy="535787"/>
          </a:xfrm>
          <a:solidFill>
            <a:srgbClr val="C8F5E8"/>
          </a:solidFill>
        </p:grpSpPr>
        <p:sp>
          <p:nvSpPr>
            <p:cNvPr id="6" name="Rectangle: Rounded Corners 22">
              <a:extLst>
                <a:ext uri="{FF2B5EF4-FFF2-40B4-BE49-F238E27FC236}">
                  <a16:creationId xmlns:a16="http://schemas.microsoft.com/office/drawing/2014/main" id="{CF861C79-3870-75E8-BC26-FBDFE1B595BB}"/>
                </a:ext>
              </a:extLst>
            </p:cNvPr>
            <p:cNvSpPr/>
            <p:nvPr/>
          </p:nvSpPr>
          <p:spPr>
            <a:xfrm>
              <a:off x="1928728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</a:t>
              </a:r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 profondeur</a:t>
              </a:r>
            </a:p>
          </p:txBody>
        </p:sp>
        <p:sp>
          <p:nvSpPr>
            <p:cNvPr id="19" name="Rectangle: Rounded Corners 22">
              <a:extLst>
                <a:ext uri="{FF2B5EF4-FFF2-40B4-BE49-F238E27FC236}">
                  <a16:creationId xmlns:a16="http://schemas.microsoft.com/office/drawing/2014/main" id="{09857B14-AD9E-5253-1E36-B21D308102E7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2060A35-8E95-C77B-5018-CB741A193FBE}"/>
              </a:ext>
            </a:extLst>
          </p:cNvPr>
          <p:cNvGrpSpPr/>
          <p:nvPr/>
        </p:nvGrpSpPr>
        <p:grpSpPr>
          <a:xfrm>
            <a:off x="1654926" y="4305026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21" name="Rectangle: Rounded Corners 22">
              <a:extLst>
                <a:ext uri="{FF2B5EF4-FFF2-40B4-BE49-F238E27FC236}">
                  <a16:creationId xmlns:a16="http://schemas.microsoft.com/office/drawing/2014/main" id="{395E5E00-B387-8732-F4E8-27FA1BDC1722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</a:t>
              </a:r>
              <a:r>
                <a:rPr lang="fr-FR" sz="2400" b="1" dirty="0">
                  <a:solidFill>
                    <a:schemeClr val="tx1"/>
                  </a:solidFill>
                </a:rPr>
                <a:t> Suite de la fusion partielle de la roche mère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9B9397E-2B65-C303-5617-829DD70A17D3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AF401C7-195B-C00B-03B5-613EF4D406F3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2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6583A0FD-E9F3-BCE5-67F8-787E7ED4345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C304E65-2EBD-1344-717E-76670556E55F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318916-EC66-FEFE-BD6D-D2554BEF37CA}"/>
              </a:ext>
            </a:extLst>
          </p:cNvPr>
          <p:cNvGrpSpPr/>
          <p:nvPr/>
        </p:nvGrpSpPr>
        <p:grpSpPr>
          <a:xfrm>
            <a:off x="1654926" y="5530033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9073E4D7-A355-FB73-3E18-47819416F08F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c.</a:t>
              </a:r>
              <a:r>
                <a:rPr lang="fr-FR" sz="2400" b="1" dirty="0">
                  <a:solidFill>
                    <a:schemeClr val="tx1"/>
                  </a:solidFill>
                </a:rPr>
                <a:t> Sous l’effet de la pression et de la température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D5C2013F-C0B8-D4DF-3A7F-58570B39FFD2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38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DC2F40B7-8A47-EBEB-69DA-85D61EB05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76;p31">
            <a:extLst>
              <a:ext uri="{FF2B5EF4-FFF2-40B4-BE49-F238E27FC236}">
                <a16:creationId xmlns:a16="http://schemas.microsoft.com/office/drawing/2014/main" id="{8E920F6D-CDB3-45D2-3A01-2277D0F9CE5A}"/>
              </a:ext>
            </a:extLst>
          </p:cNvPr>
          <p:cNvSpPr/>
          <p:nvPr/>
        </p:nvSpPr>
        <p:spPr>
          <a:xfrm>
            <a:off x="2431400" y="1854232"/>
            <a:ext cx="6808116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Les roches métamorphiques se forment: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AA77C926-B30F-D11F-DE2D-2AECC4D411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1419" y="307765"/>
            <a:ext cx="9312651" cy="399245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just"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 Les roches métamorphiques se forment en profondeur, sous l’effet de la pression et de la température, sans passer par l’état liquide.</a:t>
            </a:r>
          </a:p>
        </p:txBody>
      </p:sp>
      <p:sp>
        <p:nvSpPr>
          <p:cNvPr id="26" name="Google Shape;642;p21">
            <a:extLst>
              <a:ext uri="{FF2B5EF4-FFF2-40B4-BE49-F238E27FC236}">
                <a16:creationId xmlns:a16="http://schemas.microsoft.com/office/drawing/2014/main" id="{608E1EA6-7884-9CB8-82E3-D5985BF6400F}"/>
              </a:ext>
            </a:extLst>
          </p:cNvPr>
          <p:cNvSpPr txBox="1">
            <a:spLocks/>
          </p:cNvSpPr>
          <p:nvPr/>
        </p:nvSpPr>
        <p:spPr>
          <a:xfrm>
            <a:off x="990846" y="718464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057B7EB-CA0D-6B4F-60D5-6C3FB800DCB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2DB1385-3700-4FDE-1E79-366C24745EE9}"/>
              </a:ext>
            </a:extLst>
          </p:cNvPr>
          <p:cNvGrpSpPr/>
          <p:nvPr/>
        </p:nvGrpSpPr>
        <p:grpSpPr>
          <a:xfrm>
            <a:off x="1654926" y="3080019"/>
            <a:ext cx="8121529" cy="535787"/>
            <a:chOff x="1928728" y="2790119"/>
            <a:chExt cx="3835382" cy="535787"/>
          </a:xfrm>
          <a:solidFill>
            <a:srgbClr val="C8F5E8"/>
          </a:solidFill>
        </p:grpSpPr>
        <p:sp>
          <p:nvSpPr>
            <p:cNvPr id="6" name="Rectangle: Rounded Corners 22">
              <a:extLst>
                <a:ext uri="{FF2B5EF4-FFF2-40B4-BE49-F238E27FC236}">
                  <a16:creationId xmlns:a16="http://schemas.microsoft.com/office/drawing/2014/main" id="{7FAA70DF-9272-7843-2FE0-2DB5D8D04693}"/>
                </a:ext>
              </a:extLst>
            </p:cNvPr>
            <p:cNvSpPr/>
            <p:nvPr/>
          </p:nvSpPr>
          <p:spPr>
            <a:xfrm>
              <a:off x="1928728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</a:t>
              </a:r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 profondeur</a:t>
              </a:r>
            </a:p>
          </p:txBody>
        </p:sp>
        <p:sp>
          <p:nvSpPr>
            <p:cNvPr id="19" name="Rectangle: Rounded Corners 22">
              <a:extLst>
                <a:ext uri="{FF2B5EF4-FFF2-40B4-BE49-F238E27FC236}">
                  <a16:creationId xmlns:a16="http://schemas.microsoft.com/office/drawing/2014/main" id="{0619FA16-A8AC-4903-8211-7C8A89555A3E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8FC17C9-56BD-312F-D993-565539BC6D77}"/>
              </a:ext>
            </a:extLst>
          </p:cNvPr>
          <p:cNvGrpSpPr/>
          <p:nvPr/>
        </p:nvGrpSpPr>
        <p:grpSpPr>
          <a:xfrm>
            <a:off x="1654926" y="4305026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21" name="Rectangle: Rounded Corners 22">
              <a:extLst>
                <a:ext uri="{FF2B5EF4-FFF2-40B4-BE49-F238E27FC236}">
                  <a16:creationId xmlns:a16="http://schemas.microsoft.com/office/drawing/2014/main" id="{D36F5B1C-E5B6-DE0D-F034-FA82B0D67007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</a:t>
              </a:r>
              <a:r>
                <a:rPr lang="fr-FR" sz="2400" b="1" dirty="0">
                  <a:solidFill>
                    <a:schemeClr val="tx1"/>
                  </a:solidFill>
                </a:rPr>
                <a:t> Suite de la fusion partielle de la roche mère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6D6AACE-6512-1260-948D-A78B28FD07B5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66DB3C4-8AB6-B49D-546C-54967EE1B0D6}"/>
              </a:ext>
            </a:extLst>
          </p:cNvPr>
          <p:cNvGrpSpPr/>
          <p:nvPr/>
        </p:nvGrpSpPr>
        <p:grpSpPr>
          <a:xfrm>
            <a:off x="1654926" y="5530033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68D44CDB-EE5D-E9EF-3B21-ACCEFE499529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c.</a:t>
              </a:r>
              <a:r>
                <a:rPr lang="fr-FR" sz="2400" b="1" dirty="0">
                  <a:solidFill>
                    <a:schemeClr val="tx1"/>
                  </a:solidFill>
                </a:rPr>
                <a:t> Sous l’effet de la pression et de la température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8680BDC7-8919-5099-33CD-A49D36E8824B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026" name="Picture 2" descr="symbole de coche noir : image vectorielle de stock (libre de droits)  1190166754 | Shutterstock">
            <a:extLst>
              <a:ext uri="{FF2B5EF4-FFF2-40B4-BE49-F238E27FC236}">
                <a16:creationId xmlns:a16="http://schemas.microsoft.com/office/drawing/2014/main" id="{36E35C46-ACDF-8056-EBEC-C8587953D2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3" t="26760" r="25131" b="38247"/>
          <a:stretch>
            <a:fillRect/>
          </a:stretch>
        </p:blipFill>
        <p:spPr bwMode="auto">
          <a:xfrm>
            <a:off x="9106295" y="4242772"/>
            <a:ext cx="669302" cy="49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898;p41">
            <a:extLst>
              <a:ext uri="{FF2B5EF4-FFF2-40B4-BE49-F238E27FC236}">
                <a16:creationId xmlns:a16="http://schemas.microsoft.com/office/drawing/2014/main" id="{59A29EFC-717D-486A-A733-E72D10CE2D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7575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DD1C7008-F306-244F-6A69-E8A4C8CC5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718E757B-143C-F9FD-9224-E44367C8425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D2997ADC-5AED-4E05-2854-ABE80986B627}"/>
              </a:ext>
            </a:extLst>
          </p:cNvPr>
          <p:cNvSpPr txBox="1"/>
          <p:nvPr/>
        </p:nvSpPr>
        <p:spPr>
          <a:xfrm>
            <a:off x="731736" y="1670454"/>
            <a:ext cx="10960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5- </a:t>
            </a:r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Reliez chaque type des roches magmatiques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son lieu de formation :</a:t>
            </a:r>
            <a:endParaRPr lang="fr-FR" sz="24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213BD265-9BEB-974D-5B17-ABB0735AFD18}"/>
              </a:ext>
            </a:extLst>
          </p:cNvPr>
          <p:cNvSpPr txBox="1">
            <a:spLocks/>
          </p:cNvSpPr>
          <p:nvPr/>
        </p:nvSpPr>
        <p:spPr>
          <a:xfrm>
            <a:off x="897861" y="235973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poursuit avec une question d'appariement.</a:t>
            </a:r>
          </a:p>
        </p:txBody>
      </p:sp>
      <p:pic>
        <p:nvPicPr>
          <p:cNvPr id="38" name="Picture 1">
            <a:extLst>
              <a:ext uri="{FF2B5EF4-FFF2-40B4-BE49-F238E27FC236}">
                <a16:creationId xmlns:a16="http://schemas.microsoft.com/office/drawing/2014/main" id="{64C4BBF0-F60D-30F8-9219-AD889A19C3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sp>
        <p:nvSpPr>
          <p:cNvPr id="39" name="Espace réservé du contenu 3">
            <a:extLst>
              <a:ext uri="{FF2B5EF4-FFF2-40B4-BE49-F238E27FC236}">
                <a16:creationId xmlns:a16="http://schemas.microsoft.com/office/drawing/2014/main" id="{EC5133E7-4E8C-A1EE-ECF5-DCD965D5682C}"/>
              </a:ext>
            </a:extLst>
          </p:cNvPr>
          <p:cNvSpPr txBox="1">
            <a:spLocks/>
          </p:cNvSpPr>
          <p:nvPr/>
        </p:nvSpPr>
        <p:spPr>
          <a:xfrm>
            <a:off x="900606" y="609298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un/une élève au hasard à passer au tableau.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74D376F9-4D6F-5221-7554-6459E6C427AF}"/>
              </a:ext>
            </a:extLst>
          </p:cNvPr>
          <p:cNvGrpSpPr/>
          <p:nvPr/>
        </p:nvGrpSpPr>
        <p:grpSpPr>
          <a:xfrm>
            <a:off x="964902" y="3107001"/>
            <a:ext cx="9894451" cy="2513272"/>
            <a:chOff x="827742" y="2817441"/>
            <a:chExt cx="9894451" cy="2513272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D04FE14A-4123-16B7-AD7D-322EDCDAFFE3}"/>
                </a:ext>
              </a:extLst>
            </p:cNvPr>
            <p:cNvGrpSpPr/>
            <p:nvPr/>
          </p:nvGrpSpPr>
          <p:grpSpPr>
            <a:xfrm>
              <a:off x="7459233" y="2859276"/>
              <a:ext cx="3262960" cy="2471437"/>
              <a:chOff x="7459233" y="2859276"/>
              <a:chExt cx="3262960" cy="2471437"/>
            </a:xfrm>
          </p:grpSpPr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DB65C7AE-4211-6EF1-DB57-74CE3F94EA7D}"/>
                  </a:ext>
                </a:extLst>
              </p:cNvPr>
              <p:cNvGrpSpPr/>
              <p:nvPr/>
            </p:nvGrpSpPr>
            <p:grpSpPr>
              <a:xfrm flipH="1">
                <a:off x="7459233" y="3720058"/>
                <a:ext cx="3240249" cy="591966"/>
                <a:chOff x="240424" y="2790119"/>
                <a:chExt cx="4306878" cy="535787"/>
              </a:xfrm>
            </p:grpSpPr>
            <p:sp>
              <p:nvSpPr>
                <p:cNvPr id="55" name="Rectangle: Rounded Corners 22">
                  <a:extLst>
                    <a:ext uri="{FF2B5EF4-FFF2-40B4-BE49-F238E27FC236}">
                      <a16:creationId xmlns:a16="http://schemas.microsoft.com/office/drawing/2014/main" id="{7DD68EC7-8719-3EED-27DF-DF00AB327FFB}"/>
                    </a:ext>
                  </a:extLst>
                </p:cNvPr>
                <p:cNvSpPr/>
                <p:nvPr/>
              </p:nvSpPr>
              <p:spPr>
                <a:xfrm>
                  <a:off x="240424" y="2790119"/>
                  <a:ext cx="3864475" cy="535787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Profondeur</a:t>
                  </a:r>
                  <a:endParaRPr lang="fr-FR" sz="2400" b="1" noProof="0" dirty="0">
                    <a:solidFill>
                      <a:srgbClr val="0D0D0D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6" name="Rectangle: Rounded Corners 22">
                  <a:extLst>
                    <a:ext uri="{FF2B5EF4-FFF2-40B4-BE49-F238E27FC236}">
                      <a16:creationId xmlns:a16="http://schemas.microsoft.com/office/drawing/2014/main" id="{FF0A930B-2923-1668-8D6C-F3E7C5B85803}"/>
                    </a:ext>
                  </a:extLst>
                </p:cNvPr>
                <p:cNvSpPr/>
                <p:nvPr/>
              </p:nvSpPr>
              <p:spPr>
                <a:xfrm>
                  <a:off x="4087263" y="2790119"/>
                  <a:ext cx="460039" cy="535787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a</a:t>
                  </a:r>
                </a:p>
              </p:txBody>
            </p:sp>
          </p:grpSp>
          <p:sp>
            <p:nvSpPr>
              <p:cNvPr id="51" name="Google Shape;15880;p58">
                <a:extLst>
                  <a:ext uri="{FF2B5EF4-FFF2-40B4-BE49-F238E27FC236}">
                    <a16:creationId xmlns:a16="http://schemas.microsoft.com/office/drawing/2014/main" id="{E4C2D5EA-911E-B359-B43C-782CD9ED20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59233" y="2859276"/>
                <a:ext cx="3251050" cy="351848"/>
              </a:xfrm>
              <a:prstGeom prst="roundRect">
                <a:avLst/>
              </a:prstGeom>
              <a:solidFill>
                <a:srgbClr val="E98960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lang="en-US"/>
                </a:defPPr>
                <a:lvl1pPr marR="0" lvl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Hammersmith One"/>
                  <a:buNone/>
                  <a:defRPr sz="2400" b="1" i="0" u="none" strike="noStrike" cap="none">
                    <a:solidFill>
                      <a:schemeClr val="dk1"/>
                    </a:solidFill>
                    <a:latin typeface="+mj-lt"/>
                    <a:ea typeface="Hammersmith One"/>
                    <a:cs typeface="Hammersmith One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fr-FR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Lieu de formation</a:t>
                </a:r>
                <a:endParaRPr lang="fr-FR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52" name="Groupe 51">
                <a:extLst>
                  <a:ext uri="{FF2B5EF4-FFF2-40B4-BE49-F238E27FC236}">
                    <a16:creationId xmlns:a16="http://schemas.microsoft.com/office/drawing/2014/main" id="{D6CB4C52-24EC-2BA2-D188-DCE7B7AC9AF7}"/>
                  </a:ext>
                </a:extLst>
              </p:cNvPr>
              <p:cNvGrpSpPr/>
              <p:nvPr/>
            </p:nvGrpSpPr>
            <p:grpSpPr>
              <a:xfrm flipH="1">
                <a:off x="7459233" y="4738747"/>
                <a:ext cx="3262960" cy="591966"/>
                <a:chOff x="1378771" y="4396594"/>
                <a:chExt cx="3262960" cy="591966"/>
              </a:xfrm>
            </p:grpSpPr>
            <p:sp>
              <p:nvSpPr>
                <p:cNvPr id="53" name="Rectangle: Rounded Corners 22">
                  <a:extLst>
                    <a:ext uri="{FF2B5EF4-FFF2-40B4-BE49-F238E27FC236}">
                      <a16:creationId xmlns:a16="http://schemas.microsoft.com/office/drawing/2014/main" id="{7E5C9E71-E951-E309-F0F3-38BF319F0EE8}"/>
                    </a:ext>
                  </a:extLst>
                </p:cNvPr>
                <p:cNvSpPr/>
                <p:nvPr/>
              </p:nvSpPr>
              <p:spPr>
                <a:xfrm>
                  <a:off x="1378771" y="4396594"/>
                  <a:ext cx="2820555" cy="591966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Surface</a:t>
                  </a:r>
                  <a:endParaRPr lang="fr-FR" sz="2400" b="1" noProof="0" dirty="0">
                    <a:solidFill>
                      <a:srgbClr val="0D0D0D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Rectangle: Rounded Corners 22">
                  <a:extLst>
                    <a:ext uri="{FF2B5EF4-FFF2-40B4-BE49-F238E27FC236}">
                      <a16:creationId xmlns:a16="http://schemas.microsoft.com/office/drawing/2014/main" id="{C5F64087-E1F2-8DA4-9D4E-331E796B1F54}"/>
                    </a:ext>
                  </a:extLst>
                </p:cNvPr>
                <p:cNvSpPr/>
                <p:nvPr/>
              </p:nvSpPr>
              <p:spPr>
                <a:xfrm>
                  <a:off x="4181692" y="4396594"/>
                  <a:ext cx="460039" cy="591966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b</a:t>
                  </a:r>
                </a:p>
              </p:txBody>
            </p:sp>
          </p:grpSp>
        </p:grp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E349E313-5A78-363F-90B9-8FD255323CE1}"/>
                </a:ext>
              </a:extLst>
            </p:cNvPr>
            <p:cNvGrpSpPr/>
            <p:nvPr/>
          </p:nvGrpSpPr>
          <p:grpSpPr>
            <a:xfrm>
              <a:off x="827742" y="2817441"/>
              <a:ext cx="4821816" cy="2482792"/>
              <a:chOff x="827742" y="2817441"/>
              <a:chExt cx="4821816" cy="2482792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EA457570-4224-1C9E-28AE-B8A9D72F053A}"/>
                  </a:ext>
                </a:extLst>
              </p:cNvPr>
              <p:cNvGrpSpPr/>
              <p:nvPr/>
            </p:nvGrpSpPr>
            <p:grpSpPr>
              <a:xfrm flipH="1">
                <a:off x="827742" y="3677027"/>
                <a:ext cx="4759191" cy="622446"/>
                <a:chOff x="5950644" y="2790119"/>
                <a:chExt cx="4759191" cy="544752"/>
              </a:xfrm>
            </p:grpSpPr>
            <p:sp>
              <p:nvSpPr>
                <p:cNvPr id="48" name="Rectangle: Rounded Corners 22">
                  <a:extLst>
                    <a:ext uri="{FF2B5EF4-FFF2-40B4-BE49-F238E27FC236}">
                      <a16:creationId xmlns:a16="http://schemas.microsoft.com/office/drawing/2014/main" id="{DB9DA8F5-ED0B-A77F-2AC0-0FF15058965F}"/>
                    </a:ext>
                  </a:extLst>
                </p:cNvPr>
                <p:cNvSpPr/>
                <p:nvPr/>
              </p:nvSpPr>
              <p:spPr>
                <a:xfrm>
                  <a:off x="6428315" y="2790119"/>
                  <a:ext cx="4281520" cy="544752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Roche volcanique</a:t>
                  </a:r>
                </a:p>
              </p:txBody>
            </p:sp>
            <p:sp>
              <p:nvSpPr>
                <p:cNvPr id="49" name="Rectangle: Rounded Corners 22">
                  <a:extLst>
                    <a:ext uri="{FF2B5EF4-FFF2-40B4-BE49-F238E27FC236}">
                      <a16:creationId xmlns:a16="http://schemas.microsoft.com/office/drawing/2014/main" id="{A10272E9-91C7-45C2-CA97-83A117C4183C}"/>
                    </a:ext>
                  </a:extLst>
                </p:cNvPr>
                <p:cNvSpPr/>
                <p:nvPr/>
              </p:nvSpPr>
              <p:spPr>
                <a:xfrm>
                  <a:off x="5950644" y="2790119"/>
                  <a:ext cx="460039" cy="544752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44" name="Google Shape;15880;p58">
                <a:extLst>
                  <a:ext uri="{FF2B5EF4-FFF2-40B4-BE49-F238E27FC236}">
                    <a16:creationId xmlns:a16="http://schemas.microsoft.com/office/drawing/2014/main" id="{A25899AE-1286-E90A-9BFE-C61BA42CA3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7742" y="2817441"/>
                <a:ext cx="4821816" cy="351848"/>
              </a:xfrm>
              <a:prstGeom prst="roundRect">
                <a:avLst/>
              </a:prstGeom>
              <a:solidFill>
                <a:srgbClr val="E98960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lang="en-US"/>
                </a:defPPr>
                <a:lvl1pPr marR="0" lvl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Hammersmith One"/>
                  <a:buNone/>
                  <a:defRPr sz="2400" b="1" i="0" u="none" strike="noStrike" cap="none">
                    <a:solidFill>
                      <a:schemeClr val="dk1"/>
                    </a:solidFill>
                    <a:latin typeface="+mj-lt"/>
                    <a:ea typeface="Hammersmith One"/>
                    <a:cs typeface="Hammersmith One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fr-FR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Type de la roche magmatique</a:t>
                </a:r>
                <a:endParaRPr lang="fr-FR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780F130E-73A6-A94A-957B-FA1F9FFF3DE3}"/>
                  </a:ext>
                </a:extLst>
              </p:cNvPr>
              <p:cNvGrpSpPr/>
              <p:nvPr/>
            </p:nvGrpSpPr>
            <p:grpSpPr>
              <a:xfrm flipH="1">
                <a:off x="827742" y="4677787"/>
                <a:ext cx="4709587" cy="622446"/>
                <a:chOff x="6080931" y="4396594"/>
                <a:chExt cx="4709587" cy="622446"/>
              </a:xfrm>
            </p:grpSpPr>
            <p:sp>
              <p:nvSpPr>
                <p:cNvPr id="46" name="Rectangle: Rounded Corners 22">
                  <a:extLst>
                    <a:ext uri="{FF2B5EF4-FFF2-40B4-BE49-F238E27FC236}">
                      <a16:creationId xmlns:a16="http://schemas.microsoft.com/office/drawing/2014/main" id="{C45E941A-8289-766A-1773-7BD2B194F49B}"/>
                    </a:ext>
                  </a:extLst>
                </p:cNvPr>
                <p:cNvSpPr/>
                <p:nvPr/>
              </p:nvSpPr>
              <p:spPr>
                <a:xfrm>
                  <a:off x="6558602" y="4396594"/>
                  <a:ext cx="4231916" cy="622446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Roche plutonique</a:t>
                  </a:r>
                </a:p>
              </p:txBody>
            </p:sp>
            <p:sp>
              <p:nvSpPr>
                <p:cNvPr id="47" name="Rectangle: Rounded Corners 22">
                  <a:extLst>
                    <a:ext uri="{FF2B5EF4-FFF2-40B4-BE49-F238E27FC236}">
                      <a16:creationId xmlns:a16="http://schemas.microsoft.com/office/drawing/2014/main" id="{FB95D1C4-9CAA-2DFF-8ACC-1B19CBD4F070}"/>
                    </a:ext>
                  </a:extLst>
                </p:cNvPr>
                <p:cNvSpPr/>
                <p:nvPr/>
              </p:nvSpPr>
              <p:spPr>
                <a:xfrm>
                  <a:off x="6080931" y="4396594"/>
                  <a:ext cx="460039" cy="622446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37953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71BBF29D-41C2-3978-8999-547863B08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8CB31F9D-6071-14EE-0109-7C5B1EFF9F0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6A97636-87EB-AD5B-ECFB-CDE8255C8E93}"/>
              </a:ext>
            </a:extLst>
          </p:cNvPr>
          <p:cNvGrpSpPr/>
          <p:nvPr/>
        </p:nvGrpSpPr>
        <p:grpSpPr>
          <a:xfrm>
            <a:off x="964902" y="3107001"/>
            <a:ext cx="9894451" cy="2513272"/>
            <a:chOff x="827742" y="2817441"/>
            <a:chExt cx="9894451" cy="2513272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1DCBDD1-F4F1-FB9C-E7CF-8E572FB1E92E}"/>
                </a:ext>
              </a:extLst>
            </p:cNvPr>
            <p:cNvGrpSpPr/>
            <p:nvPr/>
          </p:nvGrpSpPr>
          <p:grpSpPr>
            <a:xfrm>
              <a:off x="7459233" y="2859276"/>
              <a:ext cx="3262960" cy="2471437"/>
              <a:chOff x="7459233" y="2859276"/>
              <a:chExt cx="3262960" cy="2471437"/>
            </a:xfrm>
          </p:grpSpPr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A6BB0387-ABFF-6FD2-43D7-D0BFB56DF3E3}"/>
                  </a:ext>
                </a:extLst>
              </p:cNvPr>
              <p:cNvGrpSpPr/>
              <p:nvPr/>
            </p:nvGrpSpPr>
            <p:grpSpPr>
              <a:xfrm flipH="1">
                <a:off x="7459233" y="3720058"/>
                <a:ext cx="3240249" cy="591966"/>
                <a:chOff x="240424" y="2790119"/>
                <a:chExt cx="4306878" cy="535787"/>
              </a:xfrm>
            </p:grpSpPr>
            <p:sp>
              <p:nvSpPr>
                <p:cNvPr id="35" name="Rectangle: Rounded Corners 22">
                  <a:extLst>
                    <a:ext uri="{FF2B5EF4-FFF2-40B4-BE49-F238E27FC236}">
                      <a16:creationId xmlns:a16="http://schemas.microsoft.com/office/drawing/2014/main" id="{ECFA5D30-1596-C469-BB8F-348945B24DFD}"/>
                    </a:ext>
                  </a:extLst>
                </p:cNvPr>
                <p:cNvSpPr/>
                <p:nvPr/>
              </p:nvSpPr>
              <p:spPr>
                <a:xfrm>
                  <a:off x="240424" y="2790119"/>
                  <a:ext cx="3864475" cy="535787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Profondeur</a:t>
                  </a:r>
                  <a:endParaRPr lang="fr-FR" sz="2400" b="1" noProof="0" dirty="0">
                    <a:solidFill>
                      <a:srgbClr val="0D0D0D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Rectangle: Rounded Corners 22">
                  <a:extLst>
                    <a:ext uri="{FF2B5EF4-FFF2-40B4-BE49-F238E27FC236}">
                      <a16:creationId xmlns:a16="http://schemas.microsoft.com/office/drawing/2014/main" id="{0C8874A3-0F28-F896-4258-41DC0DD43C31}"/>
                    </a:ext>
                  </a:extLst>
                </p:cNvPr>
                <p:cNvSpPr/>
                <p:nvPr/>
              </p:nvSpPr>
              <p:spPr>
                <a:xfrm>
                  <a:off x="4087263" y="2790119"/>
                  <a:ext cx="460039" cy="535787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a</a:t>
                  </a:r>
                </a:p>
              </p:txBody>
            </p:sp>
          </p:grpSp>
          <p:sp>
            <p:nvSpPr>
              <p:cNvPr id="31" name="Google Shape;15880;p58">
                <a:extLst>
                  <a:ext uri="{FF2B5EF4-FFF2-40B4-BE49-F238E27FC236}">
                    <a16:creationId xmlns:a16="http://schemas.microsoft.com/office/drawing/2014/main" id="{C4632E42-6287-3B0D-19F3-8FF049E9F4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59233" y="2859276"/>
                <a:ext cx="3251050" cy="351848"/>
              </a:xfrm>
              <a:prstGeom prst="roundRect">
                <a:avLst/>
              </a:prstGeom>
              <a:solidFill>
                <a:srgbClr val="E98960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lang="en-US"/>
                </a:defPPr>
                <a:lvl1pPr marR="0" lvl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Hammersmith One"/>
                  <a:buNone/>
                  <a:defRPr sz="2400" b="1" i="0" u="none" strike="noStrike" cap="none">
                    <a:solidFill>
                      <a:schemeClr val="dk1"/>
                    </a:solidFill>
                    <a:latin typeface="+mj-lt"/>
                    <a:ea typeface="Hammersmith One"/>
                    <a:cs typeface="Hammersmith One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fr-FR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Lieu de formation</a:t>
                </a:r>
                <a:endParaRPr lang="fr-FR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2ACA7DC7-A099-C516-F1A4-9A819597DA0B}"/>
                  </a:ext>
                </a:extLst>
              </p:cNvPr>
              <p:cNvGrpSpPr/>
              <p:nvPr/>
            </p:nvGrpSpPr>
            <p:grpSpPr>
              <a:xfrm flipH="1">
                <a:off x="7459233" y="4738747"/>
                <a:ext cx="3262960" cy="591966"/>
                <a:chOff x="1378771" y="4396594"/>
                <a:chExt cx="3262960" cy="591966"/>
              </a:xfrm>
            </p:grpSpPr>
            <p:sp>
              <p:nvSpPr>
                <p:cNvPr id="33" name="Rectangle: Rounded Corners 22">
                  <a:extLst>
                    <a:ext uri="{FF2B5EF4-FFF2-40B4-BE49-F238E27FC236}">
                      <a16:creationId xmlns:a16="http://schemas.microsoft.com/office/drawing/2014/main" id="{EE808650-A5F9-D66C-2336-67E1256A0154}"/>
                    </a:ext>
                  </a:extLst>
                </p:cNvPr>
                <p:cNvSpPr/>
                <p:nvPr/>
              </p:nvSpPr>
              <p:spPr>
                <a:xfrm>
                  <a:off x="1378771" y="4396594"/>
                  <a:ext cx="2820555" cy="591966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Surface</a:t>
                  </a:r>
                  <a:endParaRPr lang="fr-FR" sz="2400" b="1" noProof="0" dirty="0">
                    <a:solidFill>
                      <a:srgbClr val="0D0D0D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Rectangle: Rounded Corners 22">
                  <a:extLst>
                    <a:ext uri="{FF2B5EF4-FFF2-40B4-BE49-F238E27FC236}">
                      <a16:creationId xmlns:a16="http://schemas.microsoft.com/office/drawing/2014/main" id="{A703CE41-D160-B26A-88FA-42B461032542}"/>
                    </a:ext>
                  </a:extLst>
                </p:cNvPr>
                <p:cNvSpPr/>
                <p:nvPr/>
              </p:nvSpPr>
              <p:spPr>
                <a:xfrm>
                  <a:off x="4181692" y="4396594"/>
                  <a:ext cx="460039" cy="591966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b</a:t>
                  </a:r>
                </a:p>
              </p:txBody>
            </p:sp>
          </p:grpSp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7CE4B69-9D8A-881A-7A3A-54C94F155D0D}"/>
                </a:ext>
              </a:extLst>
            </p:cNvPr>
            <p:cNvGrpSpPr/>
            <p:nvPr/>
          </p:nvGrpSpPr>
          <p:grpSpPr>
            <a:xfrm>
              <a:off x="827742" y="2817441"/>
              <a:ext cx="4821816" cy="2482792"/>
              <a:chOff x="827742" y="2817441"/>
              <a:chExt cx="4821816" cy="2482792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9614CB88-C21B-A018-6213-646304F23E9F}"/>
                  </a:ext>
                </a:extLst>
              </p:cNvPr>
              <p:cNvGrpSpPr/>
              <p:nvPr/>
            </p:nvGrpSpPr>
            <p:grpSpPr>
              <a:xfrm flipH="1">
                <a:off x="827742" y="3677027"/>
                <a:ext cx="4759191" cy="622446"/>
                <a:chOff x="5950644" y="2790119"/>
                <a:chExt cx="4759191" cy="544752"/>
              </a:xfrm>
            </p:grpSpPr>
            <p:sp>
              <p:nvSpPr>
                <p:cNvPr id="28" name="Rectangle: Rounded Corners 22">
                  <a:extLst>
                    <a:ext uri="{FF2B5EF4-FFF2-40B4-BE49-F238E27FC236}">
                      <a16:creationId xmlns:a16="http://schemas.microsoft.com/office/drawing/2014/main" id="{FBC0F4FC-6936-187C-6D0F-90D71F263FC7}"/>
                    </a:ext>
                  </a:extLst>
                </p:cNvPr>
                <p:cNvSpPr/>
                <p:nvPr/>
              </p:nvSpPr>
              <p:spPr>
                <a:xfrm>
                  <a:off x="6428315" y="2790119"/>
                  <a:ext cx="4281520" cy="544752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Roche volcanique</a:t>
                  </a:r>
                </a:p>
              </p:txBody>
            </p:sp>
            <p:sp>
              <p:nvSpPr>
                <p:cNvPr id="29" name="Rectangle: Rounded Corners 22">
                  <a:extLst>
                    <a:ext uri="{FF2B5EF4-FFF2-40B4-BE49-F238E27FC236}">
                      <a16:creationId xmlns:a16="http://schemas.microsoft.com/office/drawing/2014/main" id="{7EB35DF3-EDDF-CECB-4122-48C380980368}"/>
                    </a:ext>
                  </a:extLst>
                </p:cNvPr>
                <p:cNvSpPr/>
                <p:nvPr/>
              </p:nvSpPr>
              <p:spPr>
                <a:xfrm>
                  <a:off x="5950644" y="2790119"/>
                  <a:ext cx="460039" cy="544752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15" name="Google Shape;15880;p58">
                <a:extLst>
                  <a:ext uri="{FF2B5EF4-FFF2-40B4-BE49-F238E27FC236}">
                    <a16:creationId xmlns:a16="http://schemas.microsoft.com/office/drawing/2014/main" id="{992066B5-1098-C106-67A8-1629E157032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7742" y="2817441"/>
                <a:ext cx="4821816" cy="351848"/>
              </a:xfrm>
              <a:prstGeom prst="roundRect">
                <a:avLst/>
              </a:prstGeom>
              <a:solidFill>
                <a:srgbClr val="E98960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lang="en-US"/>
                </a:defPPr>
                <a:lvl1pPr marR="0" lvl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Hammersmith One"/>
                  <a:buNone/>
                  <a:defRPr sz="2400" b="1" i="0" u="none" strike="noStrike" cap="none">
                    <a:solidFill>
                      <a:schemeClr val="dk1"/>
                    </a:solidFill>
                    <a:latin typeface="+mj-lt"/>
                    <a:ea typeface="Hammersmith One"/>
                    <a:cs typeface="Hammersmith One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fr-FR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Type de la roche magmatique</a:t>
                </a:r>
                <a:endParaRPr lang="fr-FR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7F4BD706-8DAF-740E-C879-CCFB6039176F}"/>
                  </a:ext>
                </a:extLst>
              </p:cNvPr>
              <p:cNvGrpSpPr/>
              <p:nvPr/>
            </p:nvGrpSpPr>
            <p:grpSpPr>
              <a:xfrm flipH="1">
                <a:off x="827742" y="4677787"/>
                <a:ext cx="4709587" cy="622446"/>
                <a:chOff x="6080931" y="4396594"/>
                <a:chExt cx="4709587" cy="622446"/>
              </a:xfrm>
            </p:grpSpPr>
            <p:sp>
              <p:nvSpPr>
                <p:cNvPr id="17" name="Rectangle: Rounded Corners 22">
                  <a:extLst>
                    <a:ext uri="{FF2B5EF4-FFF2-40B4-BE49-F238E27FC236}">
                      <a16:creationId xmlns:a16="http://schemas.microsoft.com/office/drawing/2014/main" id="{53B260E8-510D-4FA7-47C3-B66C8DB49B93}"/>
                    </a:ext>
                  </a:extLst>
                </p:cNvPr>
                <p:cNvSpPr/>
                <p:nvPr/>
              </p:nvSpPr>
              <p:spPr>
                <a:xfrm>
                  <a:off x="6558602" y="4396594"/>
                  <a:ext cx="4231916" cy="622446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Roche plutonique</a:t>
                  </a:r>
                </a:p>
              </p:txBody>
            </p:sp>
            <p:sp>
              <p:nvSpPr>
                <p:cNvPr id="18" name="Rectangle: Rounded Corners 22">
                  <a:extLst>
                    <a:ext uri="{FF2B5EF4-FFF2-40B4-BE49-F238E27FC236}">
                      <a16:creationId xmlns:a16="http://schemas.microsoft.com/office/drawing/2014/main" id="{851FD2E5-A6E4-5F29-C70F-371FE556701A}"/>
                    </a:ext>
                  </a:extLst>
                </p:cNvPr>
                <p:cNvSpPr/>
                <p:nvPr/>
              </p:nvSpPr>
              <p:spPr>
                <a:xfrm>
                  <a:off x="6080931" y="4396594"/>
                  <a:ext cx="460039" cy="622446"/>
                </a:xfrm>
                <a:prstGeom prst="roundRect">
                  <a:avLst/>
                </a:prstGeom>
                <a:solidFill>
                  <a:srgbClr val="C8F5E8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</a:p>
              </p:txBody>
            </p:sp>
          </p:grpSp>
        </p:grpSp>
      </p:grpSp>
      <p:sp>
        <p:nvSpPr>
          <p:cNvPr id="37" name="Titre 1">
            <a:extLst>
              <a:ext uri="{FF2B5EF4-FFF2-40B4-BE49-F238E27FC236}">
                <a16:creationId xmlns:a16="http://schemas.microsoft.com/office/drawing/2014/main" id="{B932301D-7064-8B4C-935B-F563305CBEAB}"/>
              </a:ext>
            </a:extLst>
          </p:cNvPr>
          <p:cNvSpPr txBox="1">
            <a:spLocks/>
          </p:cNvSpPr>
          <p:nvPr/>
        </p:nvSpPr>
        <p:spPr>
          <a:xfrm>
            <a:off x="907288" y="349095"/>
            <a:ext cx="10027806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Au cours de sa remontée, le magma peut soit rester en profondeur (cas des roches plutoniques), soit atteindre la surface à travers des fissures et former des roches volcaniques.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290E9C3D-2E7B-D011-EA9A-AAD4F4BDB8B4}"/>
              </a:ext>
            </a:extLst>
          </p:cNvPr>
          <p:cNvCxnSpPr>
            <a:stCxn id="29" idx="1"/>
            <a:endCxn id="34" idx="3"/>
          </p:cNvCxnSpPr>
          <p:nvPr/>
        </p:nvCxnSpPr>
        <p:spPr>
          <a:xfrm>
            <a:off x="5724093" y="4277810"/>
            <a:ext cx="1872300" cy="10464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068C2064-F2B3-C5A2-DE4A-C64855C4D069}"/>
              </a:ext>
            </a:extLst>
          </p:cNvPr>
          <p:cNvCxnSpPr>
            <a:cxnSpLocks/>
            <a:stCxn id="18" idx="1"/>
            <a:endCxn id="36" idx="3"/>
          </p:cNvCxnSpPr>
          <p:nvPr/>
        </p:nvCxnSpPr>
        <p:spPr>
          <a:xfrm flipV="1">
            <a:off x="5674489" y="4305601"/>
            <a:ext cx="1921904" cy="9729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F13149DE-1633-F8E9-2DCB-DC1D45B6B7E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8349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7862E70D-E270-F704-C80E-780CDF5E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25662CF-FD8E-7DF2-F933-593AFFF76C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4594" y="288297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dernière question.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FF15D7-083F-306D-455D-7AC6F83D1E89}"/>
              </a:ext>
            </a:extLst>
          </p:cNvPr>
          <p:cNvSpPr txBox="1"/>
          <p:nvPr/>
        </p:nvSpPr>
        <p:spPr>
          <a:xfrm>
            <a:off x="680792" y="1268696"/>
            <a:ext cx="970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cs typeface="Arial"/>
              </a:rPr>
              <a:t>6-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Reliez par des flèches chaque processus à ses éléments :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4E2632EB-CCCD-E59E-9B7D-DED75D6DF44B}"/>
              </a:ext>
            </a:extLst>
          </p:cNvPr>
          <p:cNvSpPr txBox="1">
            <a:spLocks/>
          </p:cNvSpPr>
          <p:nvPr/>
        </p:nvSpPr>
        <p:spPr>
          <a:xfrm>
            <a:off x="978505" y="657902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</a:p>
        </p:txBody>
      </p:sp>
      <p:pic>
        <p:nvPicPr>
          <p:cNvPr id="9" name="Google Shape;645;p21">
            <a:extLst>
              <a:ext uri="{FF2B5EF4-FFF2-40B4-BE49-F238E27FC236}">
                <a16:creationId xmlns:a16="http://schemas.microsoft.com/office/drawing/2014/main" id="{55117E5E-25F3-4C1A-50D8-04AE05E9E2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65887" y="250190"/>
            <a:ext cx="648055" cy="648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3CA5133A-C31C-21BE-077A-AE24FB153BA5}"/>
              </a:ext>
            </a:extLst>
          </p:cNvPr>
          <p:cNvGrpSpPr/>
          <p:nvPr/>
        </p:nvGrpSpPr>
        <p:grpSpPr>
          <a:xfrm>
            <a:off x="386430" y="2689895"/>
            <a:ext cx="4147859" cy="591473"/>
            <a:chOff x="7921466" y="2594893"/>
            <a:chExt cx="4147859" cy="510778"/>
          </a:xfrm>
          <a:solidFill>
            <a:srgbClr val="C8F5E8"/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FBFCE5D-F7D0-A424-D248-1D001AA959FC}"/>
                </a:ext>
              </a:extLst>
            </p:cNvPr>
            <p:cNvSpPr/>
            <p:nvPr/>
          </p:nvSpPr>
          <p:spPr>
            <a:xfrm>
              <a:off x="8369182" y="2594893"/>
              <a:ext cx="3700143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Processus sédimentaire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2C18C63-ECBE-0F97-897E-A3C4F8C8090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C259E23-8E9E-E391-D407-D2FD3C7A984B}"/>
              </a:ext>
            </a:extLst>
          </p:cNvPr>
          <p:cNvGrpSpPr/>
          <p:nvPr/>
        </p:nvGrpSpPr>
        <p:grpSpPr>
          <a:xfrm>
            <a:off x="386430" y="4029453"/>
            <a:ext cx="4119579" cy="591473"/>
            <a:chOff x="7921466" y="2594893"/>
            <a:chExt cx="3855629" cy="510778"/>
          </a:xfrm>
          <a:solidFill>
            <a:srgbClr val="C8F5E8"/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437C6AE-CDDC-D93D-8DD9-9837657D479C}"/>
                </a:ext>
              </a:extLst>
            </p:cNvPr>
            <p:cNvSpPr/>
            <p:nvPr/>
          </p:nvSpPr>
          <p:spPr>
            <a:xfrm>
              <a:off x="8369183" y="2594893"/>
              <a:ext cx="340791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Processus métamorphique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7DB7DFB-4764-20B7-8B84-3479F2E0E3C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E301E73-21E9-215B-6F4D-89135B9399E2}"/>
              </a:ext>
            </a:extLst>
          </p:cNvPr>
          <p:cNvGrpSpPr/>
          <p:nvPr/>
        </p:nvGrpSpPr>
        <p:grpSpPr>
          <a:xfrm>
            <a:off x="386430" y="5369011"/>
            <a:ext cx="4100726" cy="591473"/>
            <a:chOff x="7921466" y="2594893"/>
            <a:chExt cx="4100726" cy="510778"/>
          </a:xfrm>
          <a:solidFill>
            <a:srgbClr val="C8F5E8"/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E973719-02C6-C03D-E26B-51ADCB8B5658}"/>
                </a:ext>
              </a:extLst>
            </p:cNvPr>
            <p:cNvSpPr/>
            <p:nvPr/>
          </p:nvSpPr>
          <p:spPr>
            <a:xfrm>
              <a:off x="8369182" y="2594893"/>
              <a:ext cx="365301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Processus magmatique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4FDB1D4-F2FC-5608-7A82-48F3263D6E56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4076AF-0DB8-5B5D-FE90-9839FBCBC07D}"/>
              </a:ext>
            </a:extLst>
          </p:cNvPr>
          <p:cNvGrpSpPr/>
          <p:nvPr/>
        </p:nvGrpSpPr>
        <p:grpSpPr>
          <a:xfrm>
            <a:off x="5192780" y="2642761"/>
            <a:ext cx="6600151" cy="591473"/>
            <a:chOff x="7921466" y="2594893"/>
            <a:chExt cx="5534922" cy="510778"/>
          </a:xfrm>
          <a:solidFill>
            <a:srgbClr val="C8F5E8"/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75DCD3-11A6-7CEE-242B-32E657138DA8}"/>
                </a:ext>
              </a:extLst>
            </p:cNvPr>
            <p:cNvSpPr/>
            <p:nvPr/>
          </p:nvSpPr>
          <p:spPr>
            <a:xfrm>
              <a:off x="8369182" y="2594893"/>
              <a:ext cx="5087206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Pression, température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D593868-F597-AEE1-ACC9-1C8FA806BA4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C6C4307-2D9B-377F-7A8F-1A5D2FA6EA19}"/>
              </a:ext>
            </a:extLst>
          </p:cNvPr>
          <p:cNvGrpSpPr/>
          <p:nvPr/>
        </p:nvGrpSpPr>
        <p:grpSpPr>
          <a:xfrm>
            <a:off x="5239915" y="3959648"/>
            <a:ext cx="6581297" cy="683950"/>
            <a:chOff x="7921466" y="2594894"/>
            <a:chExt cx="6581297" cy="590638"/>
          </a:xfrm>
          <a:solidFill>
            <a:srgbClr val="C8F5E8"/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E61B017-671B-6C5C-369D-C7DF1E10D61F}"/>
                </a:ext>
              </a:extLst>
            </p:cNvPr>
            <p:cNvSpPr/>
            <p:nvPr/>
          </p:nvSpPr>
          <p:spPr>
            <a:xfrm>
              <a:off x="8369182" y="2594894"/>
              <a:ext cx="6133581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Érosion, transport, sédimentation, diagenèse</a:t>
              </a:r>
              <a:endParaRPr lang="fr-FR" sz="2400" b="1" dirty="0">
                <a:solidFill>
                  <a:schemeClr val="tx1"/>
                </a:solidFill>
                <a:latin typeface="Calibri" panose="020F0502020204030204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C56EF11-7FDE-25EE-D97D-5195B81FEEF1}"/>
                </a:ext>
              </a:extLst>
            </p:cNvPr>
            <p:cNvSpPr/>
            <p:nvPr/>
          </p:nvSpPr>
          <p:spPr>
            <a:xfrm>
              <a:off x="7921466" y="2594894"/>
              <a:ext cx="403667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5E10AE9-AB57-C082-253D-C4EBCE9459E6}"/>
              </a:ext>
            </a:extLst>
          </p:cNvPr>
          <p:cNvGrpSpPr/>
          <p:nvPr/>
        </p:nvGrpSpPr>
        <p:grpSpPr>
          <a:xfrm>
            <a:off x="5268196" y="5369011"/>
            <a:ext cx="6543590" cy="591473"/>
            <a:chOff x="7921466" y="2594893"/>
            <a:chExt cx="6543590" cy="510778"/>
          </a:xfrm>
          <a:solidFill>
            <a:srgbClr val="C8F5E8"/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E1E8763-316A-6498-A8E3-6E9773D61181}"/>
                </a:ext>
              </a:extLst>
            </p:cNvPr>
            <p:cNvSpPr/>
            <p:nvPr/>
          </p:nvSpPr>
          <p:spPr>
            <a:xfrm>
              <a:off x="8369182" y="2594893"/>
              <a:ext cx="6095874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Fusion, remonté du magma, refroidissement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DA752C3-472C-ACD5-BADC-C40EF121C2C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c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FA06AA6-88C5-B139-1E3C-C97F999BEC2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CF8366-0BAC-6396-179B-29CDB7C98F51}"/>
              </a:ext>
            </a:extLst>
          </p:cNvPr>
          <p:cNvSpPr/>
          <p:nvPr/>
        </p:nvSpPr>
        <p:spPr>
          <a:xfrm>
            <a:off x="377072" y="2022164"/>
            <a:ext cx="4147794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Processus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BFA3A8D-048C-4146-5BEC-C38459236D71}"/>
              </a:ext>
            </a:extLst>
          </p:cNvPr>
          <p:cNvSpPr/>
          <p:nvPr/>
        </p:nvSpPr>
        <p:spPr>
          <a:xfrm>
            <a:off x="5156462" y="1993884"/>
            <a:ext cx="6655324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Éléments </a:t>
            </a:r>
          </a:p>
        </p:txBody>
      </p:sp>
    </p:spTree>
    <p:extLst>
      <p:ext uri="{BB962C8B-B14F-4D97-AF65-F5344CB8AC3E}">
        <p14:creationId xmlns:p14="http://schemas.microsoft.com/office/powerpoint/2010/main" val="1643679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3FCD587-5BF7-85ED-4E63-77EBAD7F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F50F786-E5C7-1F33-6F3A-8EB92AB405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31326" y="325120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DFD572D9-BB51-DCA0-7B55-F9E8F4240866}"/>
              </a:ext>
            </a:extLst>
          </p:cNvPr>
          <p:cNvSpPr txBox="1">
            <a:spLocks/>
          </p:cNvSpPr>
          <p:nvPr/>
        </p:nvSpPr>
        <p:spPr>
          <a:xfrm>
            <a:off x="1031326" y="615717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9B456A27-A45D-F14F-D999-2FC788923C8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D19DF578-C22D-342A-2143-E4DE3FC649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C22EE94-62B1-A432-C04F-E732AC659EFE}"/>
              </a:ext>
            </a:extLst>
          </p:cNvPr>
          <p:cNvGrpSpPr/>
          <p:nvPr/>
        </p:nvGrpSpPr>
        <p:grpSpPr>
          <a:xfrm>
            <a:off x="386430" y="2689895"/>
            <a:ext cx="4147859" cy="591473"/>
            <a:chOff x="7921466" y="2594893"/>
            <a:chExt cx="4147859" cy="510778"/>
          </a:xfrm>
          <a:solidFill>
            <a:srgbClr val="C8F5E8"/>
          </a:solidFill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199C555-038F-7485-A92C-EC673585FAE8}"/>
                </a:ext>
              </a:extLst>
            </p:cNvPr>
            <p:cNvSpPr/>
            <p:nvPr/>
          </p:nvSpPr>
          <p:spPr>
            <a:xfrm>
              <a:off x="8369182" y="2594893"/>
              <a:ext cx="3700143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Processus sédimentaire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7A8C4B4-5A66-50F4-B029-683704254AF7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D85B383-78CD-DD85-4023-0E8769CD106A}"/>
              </a:ext>
            </a:extLst>
          </p:cNvPr>
          <p:cNvGrpSpPr/>
          <p:nvPr/>
        </p:nvGrpSpPr>
        <p:grpSpPr>
          <a:xfrm>
            <a:off x="386430" y="4029453"/>
            <a:ext cx="4119579" cy="591473"/>
            <a:chOff x="7921466" y="2594893"/>
            <a:chExt cx="3855629" cy="510778"/>
          </a:xfrm>
          <a:solidFill>
            <a:srgbClr val="C8F5E8"/>
          </a:solidFill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223A69A-4A01-DCAB-91AA-7FEC26DED964}"/>
                </a:ext>
              </a:extLst>
            </p:cNvPr>
            <p:cNvSpPr/>
            <p:nvPr/>
          </p:nvSpPr>
          <p:spPr>
            <a:xfrm>
              <a:off x="8369183" y="2594893"/>
              <a:ext cx="340791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Processus métamorphique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2AF3DEE-E287-71B4-8B6F-76CEC66077E4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B768D4F-EBA3-E859-620B-B0CCB0DDA43E}"/>
              </a:ext>
            </a:extLst>
          </p:cNvPr>
          <p:cNvGrpSpPr/>
          <p:nvPr/>
        </p:nvGrpSpPr>
        <p:grpSpPr>
          <a:xfrm>
            <a:off x="386430" y="5369011"/>
            <a:ext cx="4100726" cy="591473"/>
            <a:chOff x="7921466" y="2594893"/>
            <a:chExt cx="4100726" cy="510778"/>
          </a:xfrm>
          <a:solidFill>
            <a:srgbClr val="C8F5E8"/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81FED1C-68FA-4D9B-7C40-DF4A554A0B04}"/>
                </a:ext>
              </a:extLst>
            </p:cNvPr>
            <p:cNvSpPr/>
            <p:nvPr/>
          </p:nvSpPr>
          <p:spPr>
            <a:xfrm>
              <a:off x="8369182" y="2594893"/>
              <a:ext cx="365301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Processus magmatique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C52DCE8-18C1-74C1-C7D9-86EF0FFEAC6E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5353B44-3A5E-429D-77FC-A533F5EDDB36}"/>
              </a:ext>
            </a:extLst>
          </p:cNvPr>
          <p:cNvGrpSpPr/>
          <p:nvPr/>
        </p:nvGrpSpPr>
        <p:grpSpPr>
          <a:xfrm>
            <a:off x="5192780" y="2642761"/>
            <a:ext cx="6600151" cy="591473"/>
            <a:chOff x="7921466" y="2594893"/>
            <a:chExt cx="5534922" cy="510778"/>
          </a:xfrm>
          <a:solidFill>
            <a:srgbClr val="C8F5E8"/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97CB2D3-380A-34C0-28D2-26E0C11FB4EF}"/>
                </a:ext>
              </a:extLst>
            </p:cNvPr>
            <p:cNvSpPr/>
            <p:nvPr/>
          </p:nvSpPr>
          <p:spPr>
            <a:xfrm>
              <a:off x="8369182" y="2594893"/>
              <a:ext cx="5087206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Pression, température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D0DEADF-03AF-D5A6-AD24-FD19884FD15C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4F5F2E4-A8CC-02FC-2276-540516892394}"/>
              </a:ext>
            </a:extLst>
          </p:cNvPr>
          <p:cNvGrpSpPr/>
          <p:nvPr/>
        </p:nvGrpSpPr>
        <p:grpSpPr>
          <a:xfrm>
            <a:off x="5239915" y="3959648"/>
            <a:ext cx="6581297" cy="683950"/>
            <a:chOff x="7921466" y="2594894"/>
            <a:chExt cx="6581297" cy="590638"/>
          </a:xfrm>
          <a:solidFill>
            <a:srgbClr val="C8F5E8"/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507F898-AAB5-70CF-6706-1EBC0C1D8CC0}"/>
                </a:ext>
              </a:extLst>
            </p:cNvPr>
            <p:cNvSpPr/>
            <p:nvPr/>
          </p:nvSpPr>
          <p:spPr>
            <a:xfrm>
              <a:off x="8369182" y="2594894"/>
              <a:ext cx="6133581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Érosion, transport, sédimentation, diagenèse</a:t>
              </a:r>
              <a:endParaRPr lang="fr-FR" sz="2400" b="1" dirty="0">
                <a:solidFill>
                  <a:schemeClr val="tx1"/>
                </a:solidFill>
                <a:latin typeface="Calibri" panose="020F0502020204030204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1E61CD1-866A-7E22-9101-55610AF45CE5}"/>
                </a:ext>
              </a:extLst>
            </p:cNvPr>
            <p:cNvSpPr/>
            <p:nvPr/>
          </p:nvSpPr>
          <p:spPr>
            <a:xfrm>
              <a:off x="7921466" y="2594894"/>
              <a:ext cx="403667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CB247D0-1F7B-CFE1-3AED-01898A72E43E}"/>
              </a:ext>
            </a:extLst>
          </p:cNvPr>
          <p:cNvGrpSpPr/>
          <p:nvPr/>
        </p:nvGrpSpPr>
        <p:grpSpPr>
          <a:xfrm>
            <a:off x="5268196" y="5369011"/>
            <a:ext cx="6543590" cy="591473"/>
            <a:chOff x="7921466" y="2594893"/>
            <a:chExt cx="6543590" cy="510778"/>
          </a:xfrm>
          <a:solidFill>
            <a:srgbClr val="C8F5E8"/>
          </a:solidFill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67BA7B2-DB6B-E810-74E4-333858DDD523}"/>
                </a:ext>
              </a:extLst>
            </p:cNvPr>
            <p:cNvSpPr/>
            <p:nvPr/>
          </p:nvSpPr>
          <p:spPr>
            <a:xfrm>
              <a:off x="8369182" y="2594893"/>
              <a:ext cx="6095874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Fusion, remonté du magma, refroidissement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087A373-6BAC-95FD-CF1D-6826465FAFA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c</a:t>
              </a:r>
            </a:p>
          </p:txBody>
        </p:sp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7CDCE4DF-B3C2-87AB-C550-4E2A6E3BD5C1}"/>
              </a:ext>
            </a:extLst>
          </p:cNvPr>
          <p:cNvSpPr/>
          <p:nvPr/>
        </p:nvSpPr>
        <p:spPr>
          <a:xfrm>
            <a:off x="377072" y="2022164"/>
            <a:ext cx="4147794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Processus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2120880-A445-9752-8540-FAD2C0A27746}"/>
              </a:ext>
            </a:extLst>
          </p:cNvPr>
          <p:cNvSpPr/>
          <p:nvPr/>
        </p:nvSpPr>
        <p:spPr>
          <a:xfrm>
            <a:off x="5156462" y="1993884"/>
            <a:ext cx="6655324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Éléments 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8D1358B2-0EAB-D79F-9BA8-D4AF8FA11D07}"/>
              </a:ext>
            </a:extLst>
          </p:cNvPr>
          <p:cNvCxnSpPr>
            <a:cxnSpLocks/>
            <a:stCxn id="13" idx="3"/>
            <a:endCxn id="23" idx="1"/>
          </p:cNvCxnSpPr>
          <p:nvPr/>
        </p:nvCxnSpPr>
        <p:spPr>
          <a:xfrm>
            <a:off x="4487156" y="5664748"/>
            <a:ext cx="7810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7F016591-52A1-1FFC-8CE9-19A8B0F4D571}"/>
              </a:ext>
            </a:extLst>
          </p:cNvPr>
          <p:cNvCxnSpPr>
            <a:cxnSpLocks/>
            <a:stCxn id="5" idx="3"/>
            <a:endCxn id="20" idx="1"/>
          </p:cNvCxnSpPr>
          <p:nvPr/>
        </p:nvCxnSpPr>
        <p:spPr>
          <a:xfrm>
            <a:off x="4534289" y="2985632"/>
            <a:ext cx="705626" cy="13159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D87E62CD-0AC3-91E4-AA24-D086208F9D45}"/>
              </a:ext>
            </a:extLst>
          </p:cNvPr>
          <p:cNvCxnSpPr>
            <a:cxnSpLocks/>
            <a:stCxn id="9" idx="3"/>
            <a:endCxn id="17" idx="1"/>
          </p:cNvCxnSpPr>
          <p:nvPr/>
        </p:nvCxnSpPr>
        <p:spPr>
          <a:xfrm flipV="1">
            <a:off x="4506009" y="2938498"/>
            <a:ext cx="686771" cy="13866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353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9B82D4-E7CE-7B90-C542-43E8A2506248}"/>
              </a:ext>
            </a:extLst>
          </p:cNvPr>
          <p:cNvSpPr txBox="1"/>
          <p:nvPr/>
        </p:nvSpPr>
        <p:spPr>
          <a:xfrm>
            <a:off x="1005840" y="233680"/>
            <a:ext cx="951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Travailler chacun pour soi; prenez l’activité 2 de la page 97 du livret.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10455A-1E48-3589-7DBC-CA1C78A98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136" y="989622"/>
            <a:ext cx="3923624" cy="53923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9122F77-554B-FBC9-F31E-20ECF487F1D5}"/>
              </a:ext>
            </a:extLst>
          </p:cNvPr>
          <p:cNvSpPr txBox="1"/>
          <p:nvPr/>
        </p:nvSpPr>
        <p:spPr>
          <a:xfrm>
            <a:off x="5645968" y="6311548"/>
            <a:ext cx="926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Page 97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9E97EB36-EAEE-676D-A0E1-15FB49E9F3B9}"/>
              </a:ext>
            </a:extLst>
          </p:cNvPr>
          <p:cNvSpPr/>
          <p:nvPr/>
        </p:nvSpPr>
        <p:spPr>
          <a:xfrm rot="16463280">
            <a:off x="5153614" y="4587018"/>
            <a:ext cx="474498" cy="400296"/>
          </a:xfrm>
          <a:prstGeom prst="arc">
            <a:avLst>
              <a:gd name="adj1" fmla="val 8656682"/>
              <a:gd name="adj2" fmla="val 1855108"/>
            </a:avLst>
          </a:prstGeom>
          <a:ln w="1905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A7EC-C11A-48F8-63AE-AF69D6C5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121DD75-9A06-9373-5B47-36FDC5658C1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F684D0-D4AF-5918-D713-396F1463EBB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304D7DA-408F-9FBD-9D9A-19DBDE71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6A3E35B2-D67A-8A36-5630-7F1FAAE49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23104F5-2273-D360-8CBE-367FCBA53806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9B52D9C-9C38-401F-F18A-DABF3E964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13" y="1533346"/>
            <a:ext cx="11174384" cy="467742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44EA614-9981-1427-8EF5-4B3B275C0282}"/>
              </a:ext>
            </a:extLst>
          </p:cNvPr>
          <p:cNvSpPr txBox="1"/>
          <p:nvPr/>
        </p:nvSpPr>
        <p:spPr>
          <a:xfrm>
            <a:off x="565608" y="4988368"/>
            <a:ext cx="108879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sédimentaires, destruction, roches magmatiques, roches métamorphiques, dépôt, sédiments, diagenèse, profondeur, température, pression, foliation, fusion , magma,  refroidissement très lent, roches plutoniques, cristallisation , refroidissement très lent, surface, roches volcaniques.</a:t>
            </a:r>
          </a:p>
        </p:txBody>
      </p:sp>
    </p:spTree>
    <p:extLst>
      <p:ext uri="{BB962C8B-B14F-4D97-AF65-F5344CB8AC3E}">
        <p14:creationId xmlns:p14="http://schemas.microsoft.com/office/powerpoint/2010/main" val="304286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989675" y="257231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95D10E9-A67D-18FB-033A-684175ACC5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6447"/>
          <a:stretch>
            <a:fillRect/>
          </a:stretch>
        </p:blipFill>
        <p:spPr>
          <a:xfrm>
            <a:off x="386259" y="1127993"/>
            <a:ext cx="10680809" cy="28413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BC4C29-45F9-1E3C-01A1-27F254CB3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49" y="3972204"/>
            <a:ext cx="10864482" cy="258147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C1003E9-9107-1EDD-453E-C4DF9D31C716}"/>
              </a:ext>
            </a:extLst>
          </p:cNvPr>
          <p:cNvSpPr txBox="1"/>
          <p:nvPr/>
        </p:nvSpPr>
        <p:spPr>
          <a:xfrm>
            <a:off x="8260080" y="5667494"/>
            <a:ext cx="258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1D845EB-44AF-CCD7-2519-7CD561A0DAD2}"/>
              </a:ext>
            </a:extLst>
          </p:cNvPr>
          <p:cNvSpPr txBox="1"/>
          <p:nvPr/>
        </p:nvSpPr>
        <p:spPr>
          <a:xfrm>
            <a:off x="1039880" y="5201077"/>
            <a:ext cx="30702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Destruction (Érosion )</a:t>
            </a:r>
            <a:endParaRPr lang="fr-FR" sz="2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291E87-C0AD-D09C-5B32-92FA5E06F4CA}"/>
              </a:ext>
            </a:extLst>
          </p:cNvPr>
          <p:cNvSpPr txBox="1"/>
          <p:nvPr/>
        </p:nvSpPr>
        <p:spPr>
          <a:xfrm>
            <a:off x="1036949" y="5617009"/>
            <a:ext cx="39875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Dépôt (sédimentation)</a:t>
            </a:r>
            <a:endParaRPr lang="fr-FR" sz="2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DA3B4A8-73DF-DD39-C2CF-7D4A60264D06}"/>
              </a:ext>
            </a:extLst>
          </p:cNvPr>
          <p:cNvSpPr txBox="1"/>
          <p:nvPr/>
        </p:nvSpPr>
        <p:spPr>
          <a:xfrm>
            <a:off x="1608213" y="5992300"/>
            <a:ext cx="1899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Diagenèse</a:t>
            </a:r>
            <a:endParaRPr lang="fr-FR" sz="24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42BCC5-BBEF-EE21-11EB-C294867A3BBA}"/>
              </a:ext>
            </a:extLst>
          </p:cNvPr>
          <p:cNvSpPr txBox="1"/>
          <p:nvPr/>
        </p:nvSpPr>
        <p:spPr>
          <a:xfrm>
            <a:off x="4364610" y="5209771"/>
            <a:ext cx="33276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Pression, température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(Métamorphisme)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62FD3E2-4EBE-6083-8533-70763085F90E}"/>
              </a:ext>
            </a:extLst>
          </p:cNvPr>
          <p:cNvSpPr txBox="1"/>
          <p:nvPr/>
        </p:nvSpPr>
        <p:spPr>
          <a:xfrm>
            <a:off x="8260080" y="5271254"/>
            <a:ext cx="258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 ( magma)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00B13-98D1-9704-B5EC-C54355F9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DB6A2841-E0C6-132D-4D09-8A1223CE8FB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57F5B04-8DAC-467E-2854-6E1381E167F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F86AAA8C-965B-9DC2-C277-08EBB4C51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D717A1D9-D254-9FE4-5278-7E00FD2AF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658586B-4A46-73B0-5413-F59508324CB5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D2CDD3-50D1-F559-942F-D2BA09214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48" y="1152185"/>
            <a:ext cx="9895212" cy="5235019"/>
          </a:xfrm>
          <a:prstGeom prst="rect">
            <a:avLst/>
          </a:prstGeom>
        </p:spPr>
      </p:pic>
      <p:sp>
        <p:nvSpPr>
          <p:cNvPr id="8" name="Arc 7">
            <a:extLst>
              <a:ext uri="{FF2B5EF4-FFF2-40B4-BE49-F238E27FC236}">
                <a16:creationId xmlns:a16="http://schemas.microsoft.com/office/drawing/2014/main" id="{EB85EF40-F0C8-B99B-9F20-ACBB7B342C70}"/>
              </a:ext>
            </a:extLst>
          </p:cNvPr>
          <p:cNvSpPr/>
          <p:nvPr/>
        </p:nvSpPr>
        <p:spPr>
          <a:xfrm rot="16463280">
            <a:off x="3930042" y="3617570"/>
            <a:ext cx="981831" cy="1116129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26C73A8-ABE5-0040-5652-063A72D92B36}"/>
              </a:ext>
            </a:extLst>
          </p:cNvPr>
          <p:cNvSpPr txBox="1"/>
          <p:nvPr/>
        </p:nvSpPr>
        <p:spPr>
          <a:xfrm>
            <a:off x="5654679" y="2089704"/>
            <a:ext cx="2736883" cy="516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sédimentaires 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371C5F6-D756-19FC-7083-AD9465456783}"/>
              </a:ext>
            </a:extLst>
          </p:cNvPr>
          <p:cNvSpPr txBox="1"/>
          <p:nvPr/>
        </p:nvSpPr>
        <p:spPr>
          <a:xfrm>
            <a:off x="1280668" y="2312662"/>
            <a:ext cx="3599119" cy="30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magmatiques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A05DFC5-9B12-4866-DF7F-7420653E25D4}"/>
              </a:ext>
            </a:extLst>
          </p:cNvPr>
          <p:cNvSpPr txBox="1"/>
          <p:nvPr/>
        </p:nvSpPr>
        <p:spPr>
          <a:xfrm>
            <a:off x="1284852" y="2041330"/>
            <a:ext cx="3599119" cy="30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sédimentaires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BFE044-6331-BBF1-C047-03E90FBD4284}"/>
              </a:ext>
            </a:extLst>
          </p:cNvPr>
          <p:cNvSpPr txBox="1"/>
          <p:nvPr/>
        </p:nvSpPr>
        <p:spPr>
          <a:xfrm>
            <a:off x="8069174" y="3992612"/>
            <a:ext cx="2736883" cy="516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métamorphiques 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2ABBE7C-1BFE-FEEC-5DF6-33BEF0F8DDDF}"/>
              </a:ext>
            </a:extLst>
          </p:cNvPr>
          <p:cNvSpPr txBox="1"/>
          <p:nvPr/>
        </p:nvSpPr>
        <p:spPr>
          <a:xfrm>
            <a:off x="3690213" y="3932249"/>
            <a:ext cx="2736883" cy="516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A7805EF-8294-AA7C-FA9C-C49F0C07AFE5}"/>
              </a:ext>
            </a:extLst>
          </p:cNvPr>
          <p:cNvSpPr txBox="1"/>
          <p:nvPr/>
        </p:nvSpPr>
        <p:spPr>
          <a:xfrm>
            <a:off x="1442032" y="2671848"/>
            <a:ext cx="3599119" cy="30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métamorphiques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882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/>
      <p:bldP spid="26" grpId="0"/>
      <p:bldP spid="28" grpId="0"/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04817" y="3076944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Dessin d’enfant, table, personne&#10;&#10;Le contenu généré par l’IA peut être incorrect.">
            <a:extLst>
              <a:ext uri="{FF2B5EF4-FFF2-40B4-BE49-F238E27FC236}">
                <a16:creationId xmlns:a16="http://schemas.microsoft.com/office/drawing/2014/main" id="{B520775D-28E0-ED11-D2EA-6FE80C79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" y="1930384"/>
            <a:ext cx="3545840" cy="26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920750" y="250603"/>
            <a:ext cx="10350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Evaluez-vous en utilisant la grille ci-dessous. Montrez ce que vous trouvez difficile, demandez de l’aide si nécessaire.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E1F490-0DFC-09DE-664B-5479F689EE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01" t="1658" r="201" b="4963"/>
          <a:stretch>
            <a:fillRect/>
          </a:stretch>
        </p:blipFill>
        <p:spPr>
          <a:xfrm>
            <a:off x="509199" y="2387789"/>
            <a:ext cx="11434108" cy="194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18869</TotalTime>
  <Words>920</Words>
  <Application>Microsoft Office PowerPoint</Application>
  <PresentationFormat>Grand écran</PresentationFormat>
  <Paragraphs>195</Paragraphs>
  <Slides>26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26</vt:i4>
      </vt:variant>
    </vt:vector>
  </HeadingPairs>
  <TitlesOfParts>
    <vt:vector size="36" baseType="lpstr">
      <vt:lpstr>Aptos</vt:lpstr>
      <vt:lpstr>Arial</vt:lpstr>
      <vt:lpstr>Calibri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Répondez à la première question.</vt:lpstr>
      <vt:lpstr>Parfait ! Le cycle des roches contient trois processus géologiques : les processus sédimentaires, magmatiques et métamorphiques.</vt:lpstr>
      <vt:lpstr>Voici une autre question.</vt:lpstr>
      <vt:lpstr>Excellent ! Le transport correspond à la deuxième étape, durant laquelle les produits de l’érosion sont déplacés par l’eau,  le vent ou la glace.</vt:lpstr>
      <vt:lpstr>Passons à une autre question.</vt:lpstr>
      <vt:lpstr>Excellent ! Lors de l’érosion les roches sont fragmentées en petits morceaux et non pas en magma.</vt:lpstr>
      <vt:lpstr>Répondez à la question suivante:</vt:lpstr>
      <vt:lpstr>Très bien ! Les roches métamorphiques se forment en profondeur, sous l’effet de la pression et de la température, sans passer par l’état liquide.</vt:lpstr>
      <vt:lpstr>Présentation PowerPoint</vt:lpstr>
      <vt:lpstr>Présentation PowerPoint</vt:lpstr>
      <vt:lpstr>Voici une dernière question.</vt:lpstr>
      <vt:lpstr>Excellent !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DAHCHOUR YASSINE</dc:creator>
  <cp:lastModifiedBy>DAHCHOUR YASSINE</cp:lastModifiedBy>
  <cp:revision>1381</cp:revision>
  <cp:lastPrinted>2024-10-05T19:15:58Z</cp:lastPrinted>
  <dcterms:created xsi:type="dcterms:W3CDTF">2024-05-28T10:13:44Z</dcterms:created>
  <dcterms:modified xsi:type="dcterms:W3CDTF">2026-04-18T18:53:12Z</dcterms:modified>
</cp:coreProperties>
</file>