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9"/>
  </p:notesMasterIdLst>
  <p:handoutMasterIdLst>
    <p:handoutMasterId r:id="rId30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147483632" r:id="rId11"/>
    <p:sldId id="278" r:id="rId12"/>
    <p:sldId id="261" r:id="rId13"/>
    <p:sldId id="262" r:id="rId14"/>
    <p:sldId id="265" r:id="rId15"/>
    <p:sldId id="260" r:id="rId16"/>
    <p:sldId id="2147483629" r:id="rId17"/>
    <p:sldId id="2147483630" r:id="rId18"/>
    <p:sldId id="2147483633" r:id="rId19"/>
    <p:sldId id="263" r:id="rId20"/>
    <p:sldId id="270" r:id="rId21"/>
    <p:sldId id="2147483568" r:id="rId22"/>
    <p:sldId id="2147483623" r:id="rId23"/>
    <p:sldId id="256" r:id="rId24"/>
    <p:sldId id="2147483618" r:id="rId25"/>
    <p:sldId id="2134806577" r:id="rId26"/>
    <p:sldId id="2134806581" r:id="rId27"/>
    <p:sldId id="213480658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147483632"/>
            <p14:sldId id="278"/>
            <p14:sldId id="261"/>
            <p14:sldId id="262"/>
            <p14:sldId id="265"/>
            <p14:sldId id="260"/>
            <p14:sldId id="2147483629"/>
            <p14:sldId id="2147483630"/>
            <p14:sldId id="2147483633"/>
            <p14:sldId id="263"/>
            <p14:sldId id="270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869"/>
    <a:srgbClr val="C8F5E8"/>
    <a:srgbClr val="E98960"/>
    <a:srgbClr val="C6C6C6"/>
    <a:srgbClr val="D6E9CF"/>
    <a:srgbClr val="E6E6E6"/>
    <a:srgbClr val="0F9ED5"/>
    <a:srgbClr val="0769BD"/>
    <a:srgbClr val="970F49"/>
    <a:srgbClr val="37A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18/04/2026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2503533-EDC5-1DA6-B8C6-D1FFD4AFD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3D7689C-A887-18FD-8638-873D6BFAD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5C51448-6EC7-B2A7-CB37-9B9B1CBCB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24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D9983AA-759B-3393-FF4B-A0D7B7022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C8242525-1349-0770-7537-1D1D2BD6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2EBE29B4-C20D-93B1-23FC-DEE295E1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921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96DE962-FD67-AA21-4462-65C89A69F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0DD6BD6-2A6E-7B71-DEE3-7F1EF50B1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8027711-E726-B627-C041-3075FC8AC6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9667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354F007A-C359-7254-6913-B988C9460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00032CFB-9DFA-71D3-4BFC-A83F2AF6AC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B35AF55-F8E7-8A5C-668A-4C44991ADD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1411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F877AFE-A56E-F199-8896-EA4D1C39A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9159E5E2-EBFB-086B-C566-3F4A25F3DD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CCCA6E82-C27B-EB93-7A1A-182EF52596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5002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4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defRPr/>
            </a:pPr>
            <a:r>
              <a:rPr lang="fr-FR" sz="2000" dirty="0">
                <a:solidFill>
                  <a:sysClr val="window" lastClr="FFFFFF"/>
                </a:solidFill>
              </a:rPr>
              <a:t>Les interactions entre les géosphères de la Terre.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6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670538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/>
              <a:t>Décrire les processus impliqués dans la formation des roches magmatiques.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91441" y="2779620"/>
            <a:ext cx="9185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Décrire les processus impliqués dans la formation </a:t>
            </a:r>
            <a:br>
              <a:rPr lang="fr-FR" sz="2800" b="1" dirty="0">
                <a:solidFill>
                  <a:srgbClr val="106585"/>
                </a:solidFill>
                <a:sym typeface="Calibri"/>
              </a:rPr>
            </a:br>
            <a:r>
              <a:rPr lang="fr-FR" sz="2800" b="1" dirty="0">
                <a:solidFill>
                  <a:srgbClr val="106585"/>
                </a:solidFill>
                <a:sym typeface="Calibri"/>
              </a:rPr>
              <a:t>des roches magmatiques.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B3CBC88-3347-AB03-1EF5-7CC0082354A2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10844E6-B7D3-9F69-63E1-A0F2819E106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BC7BCA-D692-510C-25CA-7A55261559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695E2DF5-5D02-2153-CBD0-FD1F7725A9C9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de la roche mère.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874ADB12-81D1-AF3E-13F1-8473A5673703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fusion partielle de la roche mère.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87D0A90-24FB-3121-D0FC-285DFC15071E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refroidissement de la roche mère.</a:t>
            </a:r>
            <a:endParaRPr lang="fr-FR" sz="28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1A8DCEFA-04A4-639D-ED92-780D999585E3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6BB1EB89-61CE-8F18-3C34-7A834E961F7B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1F9D9D14-2098-A7A9-4CAA-B98627527B62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3E8C1B-FF6A-4D8E-21D1-4734EBB0E8F2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première étape de la formation des roches magmatiques est 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65A7C0C5-643F-7FBA-4B37-64194868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E5426FF-1B74-CBBB-AF3E-E005C866DE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9" y="326613"/>
            <a:ext cx="9566422" cy="40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La formation des roches magmatiques se déroule en trois étapes et commence par la fusion partielle de la roche mère</a:t>
            </a:r>
            <a:r>
              <a:rPr lang="ar-M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profondeur.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1D259D91-D31F-17C1-BAF8-31AFEC9BC775}"/>
              </a:ext>
            </a:extLst>
          </p:cNvPr>
          <p:cNvSpPr txBox="1">
            <a:spLocks/>
          </p:cNvSpPr>
          <p:nvPr/>
        </p:nvSpPr>
        <p:spPr>
          <a:xfrm>
            <a:off x="966594" y="734325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cas de réponse (a) de la part des élèves, un rappel des étapes de formation des roches sédimentaires est nécessaire.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0A2ED9D-B041-61F3-8A29-DC2964598A3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810FE65-21FD-E0B3-0657-CCE68951E56D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55011A00-8F96-850F-7275-487D4891116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0A2F277-9B50-0794-F449-7E40651EADC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EB4869A7-BBED-5665-A6B1-FF8CC40ED0FF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de la roche mère.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BF771BF9-5198-B9E0-2460-09FE4A9D2390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fusion partielle de la roche mère.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2254CE5-00C6-CC4C-D0C1-E666307B859D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refroidissement de la roche mère.</a:t>
            </a:r>
            <a:endParaRPr lang="fr-FR" sz="28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AF605CD1-89E9-EBA0-E285-B9C904F716D2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92740F6E-0C19-BE1D-FBA2-16668227501F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FCBCE3AA-E964-C826-F134-34195EC0D000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95DF63-C5B4-F18C-CA4F-ADA493BDD193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première étape de la formation des roches magmatiques est :</a:t>
            </a:r>
          </a:p>
        </p:txBody>
      </p:sp>
    </p:spTree>
    <p:extLst>
      <p:ext uri="{BB962C8B-B14F-4D97-AF65-F5344CB8AC3E}">
        <p14:creationId xmlns:p14="http://schemas.microsoft.com/office/powerpoint/2010/main" val="415162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facteurs responsables de la fusion partielle de la roche mère sont la pression et la température: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2-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CE6EFF1-0B22-00C8-FF53-146AC1FA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DBD0E06-E40D-0BE3-92C4-C5E054AD3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6828" y="313551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 profondeur, la variation de pression et de température entraîne la fusion partielle de la roche mère.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3C432744-3D5C-E261-0A23-A7DA08B45034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87FEE56-18C7-53EB-434B-B7A1D2A49A23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F96E3DB-C085-ABB0-8281-69DB3B7E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920E5E9F-9AE6-95AB-BFE3-F58392A152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911006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34BA272-02D9-375B-0624-4CB4BAD41B61}"/>
              </a:ext>
            </a:extLst>
          </p:cNvPr>
          <p:cNvSpPr txBox="1">
            <a:spLocks/>
          </p:cNvSpPr>
          <p:nvPr/>
        </p:nvSpPr>
        <p:spPr>
          <a:xfrm>
            <a:off x="961812" y="648676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Mettre l’accent que lors de la fusion la roche passe de l’état solide à l’état liquide sous l’effet des deux facteurs , sans détailler les variations de P et T.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CD726534-AC2E-86AC-0A45-BA0122C6380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Google Shape;15880;p58">
            <a:extLst>
              <a:ext uri="{FF2B5EF4-FFF2-40B4-BE49-F238E27FC236}">
                <a16:creationId xmlns:a16="http://schemas.microsoft.com/office/drawing/2014/main" id="{78ED7F14-E882-9017-4FA1-C05DC279FFAD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facteurs responsables de la fusion partielle de la roche mère sont la pression et la température:</a:t>
            </a:r>
          </a:p>
        </p:txBody>
      </p:sp>
    </p:spTree>
    <p:extLst>
      <p:ext uri="{BB962C8B-B14F-4D97-AF65-F5344CB8AC3E}">
        <p14:creationId xmlns:p14="http://schemas.microsoft.com/office/powerpoint/2010/main" val="1191291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1DA7FF5-1476-69ED-27AE-8E82D79C1915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A093CE7D-C998-86A7-8C01-0CDB9F19BC07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CEED5DC2-12C8-8FAB-65B4-EBBD30250EB1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Les roches magmatiques se divisent en roches plutoniques et roches sédimentaires:</a:t>
            </a: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8BD92AAA-61DA-B799-E013-74E55215E8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7">
            <a:extLst>
              <a:ext uri="{FF2B5EF4-FFF2-40B4-BE49-F238E27FC236}">
                <a16:creationId xmlns:a16="http://schemas.microsoft.com/office/drawing/2014/main" id="{963028A7-1B37-F983-3C50-56515A4A866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 : coins arrondis 6">
            <a:extLst>
              <a:ext uri="{FF2B5EF4-FFF2-40B4-BE49-F238E27FC236}">
                <a16:creationId xmlns:a16="http://schemas.microsoft.com/office/drawing/2014/main" id="{DFE0DE35-132F-AF61-3A7C-3F5830C6BABF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Rectangle : coins arrondis 13">
            <a:extLst>
              <a:ext uri="{FF2B5EF4-FFF2-40B4-BE49-F238E27FC236}">
                <a16:creationId xmlns:a16="http://schemas.microsoft.com/office/drawing/2014/main" id="{612E4C1F-C3DC-63C9-E38F-63A1E1C7B405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8" name="Google Shape;15880;p58">
            <a:extLst>
              <a:ext uri="{FF2B5EF4-FFF2-40B4-BE49-F238E27FC236}">
                <a16:creationId xmlns:a16="http://schemas.microsoft.com/office/drawing/2014/main" id="{68B0609A-794E-50A4-66B9-9804356B8288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Les roches magmatiques se divisent en roches plutoniques et roches sédimentaires:</a:t>
            </a:r>
          </a:p>
        </p:txBody>
      </p:sp>
      <p:sp>
        <p:nvSpPr>
          <p:cNvPr id="13" name="Titre 8">
            <a:extLst>
              <a:ext uri="{FF2B5EF4-FFF2-40B4-BE49-F238E27FC236}">
                <a16:creationId xmlns:a16="http://schemas.microsoft.com/office/drawing/2014/main" id="{8CD4F85E-41D5-9929-D079-9D82B15D9028}"/>
              </a:ext>
            </a:extLst>
          </p:cNvPr>
          <p:cNvSpPr txBox="1">
            <a:spLocks/>
          </p:cNvSpPr>
          <p:nvPr/>
        </p:nvSpPr>
        <p:spPr>
          <a:xfrm>
            <a:off x="935304" y="318293"/>
            <a:ext cx="10372033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Les roches magmatiques se divisent en roches plutoniques et roches volcaniques.</a:t>
            </a: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FE04E70B-CA81-445B-4B81-868A64140892}"/>
              </a:ext>
            </a:extLst>
          </p:cNvPr>
          <p:cNvSpPr txBox="1">
            <a:spLocks/>
          </p:cNvSpPr>
          <p:nvPr/>
        </p:nvSpPr>
        <p:spPr>
          <a:xfrm>
            <a:off x="707381" y="637295"/>
            <a:ext cx="10839161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  <a:endParaRPr lang="fr-FR" sz="1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les bonnes réponses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EA51D8-2942-5BE7-6C62-60C978657F0B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Les roches volcaniques se caractérisent par: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10372725" cy="26828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81419" y="64304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A98572A-027E-947C-02A5-7004053C02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9189A55-909F-1444-D503-AF13F997E4C9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CF861C79-3870-75E8-BC26-FBDFE1B595BB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Un refroidissement rapide du magma.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09857B14-AD9E-5253-1E36-B21D308102E7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2060A35-8E95-C77B-5018-CB741A193FBE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395E5E00-B387-8732-F4E8-27FA1BDC1722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Un refroidissement lent du magma.</a:t>
              </a:r>
              <a:r>
                <a:rPr lang="fr-FR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9B9397E-2B65-C303-5617-829DD70A17D3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F401C7-195B-C00B-03B5-613EF4D406F3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83A0FD-E9F3-BCE5-67F8-787E7ED434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304E65-2EBD-1344-717E-76670556E5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318916-EC66-FEFE-BD6D-D2554BEF37CA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9073E4D7-A355-FB73-3E18-47819416F08F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La présence de cristaux de petite taille.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D5C2013F-C0B8-D4DF-3A7F-58570B39FFD2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C2F40B7-8A47-EBEB-69DA-85D61EB0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AA77C926-B30F-D11F-DE2D-2AECC4D411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9312651" cy="399245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just"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roches volcaniques se forment en surface par un refroidissement rapide du magma, ce qui entraîne la formation de cristaux de petite taille.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608E1EA6-7884-9CB8-82E3-D5985BF6400F}"/>
              </a:ext>
            </a:extLst>
          </p:cNvPr>
          <p:cNvSpPr txBox="1">
            <a:spLocks/>
          </p:cNvSpPr>
          <p:nvPr/>
        </p:nvSpPr>
        <p:spPr>
          <a:xfrm>
            <a:off x="990846" y="718464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057B7EB-CA0D-6B4F-60D5-6C3FB800DCB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1376;p31">
            <a:extLst>
              <a:ext uri="{FF2B5EF4-FFF2-40B4-BE49-F238E27FC236}">
                <a16:creationId xmlns:a16="http://schemas.microsoft.com/office/drawing/2014/main" id="{21A867E4-E37D-8237-F232-1004F1A1CCB3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Les roches volcaniques se caractérisent par: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44F54E-BA0B-3BC1-E10C-AF578A750F70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E3284076-3E3D-619F-B901-2E67621B480C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Un refroidissement rapide du magma.</a:t>
              </a:r>
            </a:p>
          </p:txBody>
        </p:sp>
        <p:sp>
          <p:nvSpPr>
            <p:cNvPr id="13" name="Rectangle: Rounded Corners 22">
              <a:extLst>
                <a:ext uri="{FF2B5EF4-FFF2-40B4-BE49-F238E27FC236}">
                  <a16:creationId xmlns:a16="http://schemas.microsoft.com/office/drawing/2014/main" id="{250BEA3F-BF9F-1614-6E42-408309040E93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7B19801-96F8-A8FC-C4BB-D519785B9F47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2054BF24-F01A-7DE3-CA0A-ACE5D883F858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Un refroidissement rapide du magma.</a:t>
              </a:r>
              <a:r>
                <a:rPr lang="fr-FR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A1F880A7-C3F9-F2EF-2205-376BD8A79177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D2CB423-580D-51AA-8382-ACB907F136C6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447F3E4C-523E-47EC-F640-C7AF1FB6EFC7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La présence de cristaux de petite taille.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: Rounded Corners 22">
              <a:extLst>
                <a:ext uri="{FF2B5EF4-FFF2-40B4-BE49-F238E27FC236}">
                  <a16:creationId xmlns:a16="http://schemas.microsoft.com/office/drawing/2014/main" id="{950876B7-7C4F-68AE-7AB7-1D2202130159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32" name="Picture 2" descr="symbole de coche noir : image vectorielle de stock (libre de droits)  1190166754 | Shutterstock">
            <a:extLst>
              <a:ext uri="{FF2B5EF4-FFF2-40B4-BE49-F238E27FC236}">
                <a16:creationId xmlns:a16="http://schemas.microsoft.com/office/drawing/2014/main" id="{36E35C46-ACDF-8056-EBEC-C8587953D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6760" r="25131" b="38247"/>
          <a:stretch>
            <a:fillRect/>
          </a:stretch>
        </p:blipFill>
        <p:spPr bwMode="auto">
          <a:xfrm>
            <a:off x="9106296" y="4289905"/>
            <a:ext cx="669302" cy="4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2" descr="symbole de coche noir : image vectorielle de stock (libre de droits)  1190166754 | Shutterstock">
            <a:extLst>
              <a:ext uri="{FF2B5EF4-FFF2-40B4-BE49-F238E27FC236}">
                <a16:creationId xmlns:a16="http://schemas.microsoft.com/office/drawing/2014/main" id="{8F01B8F3-BAC6-24F4-834A-EF0B65C474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6760" r="25131" b="38247"/>
          <a:stretch>
            <a:fillRect/>
          </a:stretch>
        </p:blipFill>
        <p:spPr bwMode="auto">
          <a:xfrm>
            <a:off x="9115723" y="5449402"/>
            <a:ext cx="669302" cy="4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Google Shape;898;p41">
            <a:extLst>
              <a:ext uri="{FF2B5EF4-FFF2-40B4-BE49-F238E27FC236}">
                <a16:creationId xmlns:a16="http://schemas.microsoft.com/office/drawing/2014/main" id="{4A793938-2527-DCF1-CF3B-25AA2F5A66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0270" y="462770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575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D1C7008-F306-244F-6A69-E8A4C8CC5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718E757B-143C-F9FD-9224-E44367C8425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213BD265-9BEB-974D-5B17-ABB0735AFD18}"/>
              </a:ext>
            </a:extLst>
          </p:cNvPr>
          <p:cNvSpPr txBox="1">
            <a:spLocks/>
          </p:cNvSpPr>
          <p:nvPr/>
        </p:nvSpPr>
        <p:spPr>
          <a:xfrm>
            <a:off x="897861" y="235973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poursuit avec une question d'appariement.</a:t>
            </a:r>
          </a:p>
        </p:txBody>
      </p:sp>
      <p:pic>
        <p:nvPicPr>
          <p:cNvPr id="38" name="Picture 1">
            <a:extLst>
              <a:ext uri="{FF2B5EF4-FFF2-40B4-BE49-F238E27FC236}">
                <a16:creationId xmlns:a16="http://schemas.microsoft.com/office/drawing/2014/main" id="{64C4BBF0-F60D-30F8-9219-AD889A19C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39" name="Espace réservé du contenu 3">
            <a:extLst>
              <a:ext uri="{FF2B5EF4-FFF2-40B4-BE49-F238E27FC236}">
                <a16:creationId xmlns:a16="http://schemas.microsoft.com/office/drawing/2014/main" id="{EC5133E7-4E8C-A1EE-ECF5-DCD965D5682C}"/>
              </a:ext>
            </a:extLst>
          </p:cNvPr>
          <p:cNvSpPr txBox="1">
            <a:spLocks/>
          </p:cNvSpPr>
          <p:nvPr/>
        </p:nvSpPr>
        <p:spPr>
          <a:xfrm>
            <a:off x="900606" y="609298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un élève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858BEBF-9529-360A-DB23-05C78881CAB3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Les roches plutoniques se caractérisent par: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26AF3957-4E31-3F6B-C2C9-64387B49AB11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4D237124-D313-4120-1281-FC1DF0AB5186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Un refroidissement du magma en surface.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D90E9BB8-C088-4EEC-1BB9-F9FC7F6AD8E3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AED2B34-96E6-6B44-C9A3-AA0C52E1DE07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A3BF2D3D-2D86-FB08-7A83-339FF55238AA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Un refroidissement du magma en profondeur.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4AB43D56-98C4-3B0F-A1D9-6112BE5429FC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ED3C38E-E3D6-0F68-411A-2916ADB56B30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3856E068-8454-9394-8263-8F015F81D5C1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La présence de cristaux de petite taille.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: Rounded Corners 22">
              <a:extLst>
                <a:ext uri="{FF2B5EF4-FFF2-40B4-BE49-F238E27FC236}">
                  <a16:creationId xmlns:a16="http://schemas.microsoft.com/office/drawing/2014/main" id="{4BA49315-3595-DFBA-A5FA-06901FF446C9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FA88D4FA-7880-1E35-2991-C51F7FDE483A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bonne réponse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953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9C6CC1C5-43CE-872B-F666-8EE5D3F5F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EDC3955-1C3B-60BC-87CF-2E499ED704B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166A70A6-F9F4-5339-C774-474DE9F6A184}"/>
              </a:ext>
            </a:extLst>
          </p:cNvPr>
          <p:cNvSpPr txBox="1">
            <a:spLocks/>
          </p:cNvSpPr>
          <p:nvPr/>
        </p:nvSpPr>
        <p:spPr>
          <a:xfrm>
            <a:off x="897861" y="235973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Les roches plutoniques se forment en profondeur par un refroidissement lent du magma, ce qui entraîne la formation de cristaux de grande taille.</a:t>
            </a:r>
          </a:p>
        </p:txBody>
      </p:sp>
      <p:sp>
        <p:nvSpPr>
          <p:cNvPr id="39" name="Espace réservé du contenu 3">
            <a:extLst>
              <a:ext uri="{FF2B5EF4-FFF2-40B4-BE49-F238E27FC236}">
                <a16:creationId xmlns:a16="http://schemas.microsoft.com/office/drawing/2014/main" id="{EA0B0AAF-984C-2E6B-4AE4-3F071221004E}"/>
              </a:ext>
            </a:extLst>
          </p:cNvPr>
          <p:cNvSpPr txBox="1">
            <a:spLocks/>
          </p:cNvSpPr>
          <p:nvPr/>
        </p:nvSpPr>
        <p:spPr>
          <a:xfrm>
            <a:off x="900606" y="609298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un élève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D663C320-CC5C-886C-9239-291AAF0FEB32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Les roches plutoniques se caractérisent par: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684EB8E-86A7-3482-AB4B-C2A8EE9EABD0}"/>
              </a:ext>
            </a:extLst>
          </p:cNvPr>
          <p:cNvGrpSpPr/>
          <p:nvPr/>
        </p:nvGrpSpPr>
        <p:grpSpPr>
          <a:xfrm>
            <a:off x="1654926" y="3080019"/>
            <a:ext cx="8121529" cy="535787"/>
            <a:chOff x="1928728" y="2790119"/>
            <a:chExt cx="3835382" cy="535787"/>
          </a:xfrm>
          <a:solidFill>
            <a:srgbClr val="C8F5E8"/>
          </a:solidFill>
        </p:grpSpPr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7FB6D190-8B31-4C91-DDE3-01A0B45E6457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Un refroidissement du magma en surface.</a:t>
              </a:r>
            </a:p>
          </p:txBody>
        </p:sp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65E27D62-16A7-8090-7974-F3252C7B7B2A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3F093B02-7841-83BF-34F6-A76CAA373273}"/>
              </a:ext>
            </a:extLst>
          </p:cNvPr>
          <p:cNvGrpSpPr/>
          <p:nvPr/>
        </p:nvGrpSpPr>
        <p:grpSpPr>
          <a:xfrm>
            <a:off x="1654926" y="4305026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AE9C757F-185F-ED12-3DE1-8C9BA7CADB3F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Un refroidissement du magma en profondeur.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B43691EA-C9C3-A853-D15F-6A439CA7633C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DE80515-30FF-97F3-72D1-635CAB0035E7}"/>
              </a:ext>
            </a:extLst>
          </p:cNvPr>
          <p:cNvGrpSpPr/>
          <p:nvPr/>
        </p:nvGrpSpPr>
        <p:grpSpPr>
          <a:xfrm>
            <a:off x="1654926" y="5530033"/>
            <a:ext cx="8121528" cy="535787"/>
            <a:chOff x="1939660" y="2790119"/>
            <a:chExt cx="3835382" cy="535787"/>
          </a:xfrm>
          <a:solidFill>
            <a:srgbClr val="C8F5E8"/>
          </a:solidFill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86A13174-C564-A929-98B0-39A2B61AA8AB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La présence de cristaux de petite taille.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: Rounded Corners 22">
              <a:extLst>
                <a:ext uri="{FF2B5EF4-FFF2-40B4-BE49-F238E27FC236}">
                  <a16:creationId xmlns:a16="http://schemas.microsoft.com/office/drawing/2014/main" id="{B3DDA78A-8D76-0905-91B5-F79168BB2EDC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" name="Picture 2" descr="symbole de coche noir : image vectorielle de stock (libre de droits)  1190166754 | Shutterstock">
            <a:extLst>
              <a:ext uri="{FF2B5EF4-FFF2-40B4-BE49-F238E27FC236}">
                <a16:creationId xmlns:a16="http://schemas.microsoft.com/office/drawing/2014/main" id="{A224CDD3-785A-CCCA-584B-107BCC8C88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6760" r="25131" b="38247"/>
          <a:stretch>
            <a:fillRect/>
          </a:stretch>
        </p:blipFill>
        <p:spPr bwMode="auto">
          <a:xfrm>
            <a:off x="9106296" y="4289905"/>
            <a:ext cx="669302" cy="4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oogle Shape;898;p41">
            <a:extLst>
              <a:ext uri="{FF2B5EF4-FFF2-40B4-BE49-F238E27FC236}">
                <a16:creationId xmlns:a16="http://schemas.microsoft.com/office/drawing/2014/main" id="{5D177246-4920-92E2-5A75-5E72825EA5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5726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594" y="288297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dernière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6-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par des flèches chaque étape à sa définition: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978505" y="657902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A5133A-C31C-21BE-077A-AE24FB153BA5}"/>
              </a:ext>
            </a:extLst>
          </p:cNvPr>
          <p:cNvGrpSpPr/>
          <p:nvPr/>
        </p:nvGrpSpPr>
        <p:grpSpPr>
          <a:xfrm>
            <a:off x="386430" y="2689895"/>
            <a:ext cx="4147859" cy="591473"/>
            <a:chOff x="7921466" y="2594893"/>
            <a:chExt cx="4147859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BFCE5D-F7D0-A424-D248-1D001AA959FC}"/>
                </a:ext>
              </a:extLst>
            </p:cNvPr>
            <p:cNvSpPr/>
            <p:nvPr/>
          </p:nvSpPr>
          <p:spPr>
            <a:xfrm>
              <a:off x="8369182" y="2594893"/>
              <a:ext cx="370014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Fusion partielle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C18C63-ECBE-0F97-897E-A3C4F8C8090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259E23-8E9E-E391-D407-D2FD3C7A984B}"/>
              </a:ext>
            </a:extLst>
          </p:cNvPr>
          <p:cNvGrpSpPr/>
          <p:nvPr/>
        </p:nvGrpSpPr>
        <p:grpSpPr>
          <a:xfrm>
            <a:off x="386430" y="4029453"/>
            <a:ext cx="4119579" cy="591473"/>
            <a:chOff x="7921466" y="2594893"/>
            <a:chExt cx="3855629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437C6AE-CDDC-D93D-8DD9-9837657D479C}"/>
                </a:ext>
              </a:extLst>
            </p:cNvPr>
            <p:cNvSpPr/>
            <p:nvPr/>
          </p:nvSpPr>
          <p:spPr>
            <a:xfrm>
              <a:off x="8369183" y="2594893"/>
              <a:ext cx="34079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Montée du magma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7DB7DFB-4764-20B7-8B84-3479F2E0E3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E301E73-21E9-215B-6F4D-89135B9399E2}"/>
              </a:ext>
            </a:extLst>
          </p:cNvPr>
          <p:cNvGrpSpPr/>
          <p:nvPr/>
        </p:nvGrpSpPr>
        <p:grpSpPr>
          <a:xfrm>
            <a:off x="386430" y="5369011"/>
            <a:ext cx="4100726" cy="591473"/>
            <a:chOff x="7921466" y="2594893"/>
            <a:chExt cx="4100726" cy="510778"/>
          </a:xfrm>
          <a:solidFill>
            <a:srgbClr val="C8F5E8"/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973719-02C6-C03D-E26B-51ADCB8B5658}"/>
                </a:ext>
              </a:extLst>
            </p:cNvPr>
            <p:cNvSpPr/>
            <p:nvPr/>
          </p:nvSpPr>
          <p:spPr>
            <a:xfrm>
              <a:off x="8369182" y="2594893"/>
              <a:ext cx="36530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Refroidissement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FDB1D4-F2FC-5608-7A82-48F3263D6E5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4076AF-0DB8-5B5D-FE90-9839FBCBC07D}"/>
              </a:ext>
            </a:extLst>
          </p:cNvPr>
          <p:cNvGrpSpPr/>
          <p:nvPr/>
        </p:nvGrpSpPr>
        <p:grpSpPr>
          <a:xfrm>
            <a:off x="6012914" y="2642761"/>
            <a:ext cx="5666899" cy="591473"/>
            <a:chOff x="7921466" y="2594893"/>
            <a:chExt cx="4752292" cy="510778"/>
          </a:xfrm>
          <a:solidFill>
            <a:srgbClr val="C8F5E8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75DCD3-11A6-7CEE-242B-32E657138DA8}"/>
                </a:ext>
              </a:extLst>
            </p:cNvPr>
            <p:cNvSpPr/>
            <p:nvPr/>
          </p:nvSpPr>
          <p:spPr>
            <a:xfrm>
              <a:off x="8369183" y="2594893"/>
              <a:ext cx="430457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Solidification du magma </a:t>
              </a:r>
              <a:br>
                <a:rPr lang="fr-FR" sz="2400" b="1" dirty="0">
                  <a:solidFill>
                    <a:srgbClr val="002060"/>
                  </a:solidFill>
                </a:rPr>
              </a:br>
              <a:r>
                <a:rPr lang="fr-FR" sz="2400" b="1" dirty="0">
                  <a:solidFill>
                    <a:srgbClr val="002060"/>
                  </a:solidFill>
                </a:rPr>
                <a:t>pour devenir une roche solide.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593868-F597-AEE1-ACC9-1C8FA806BA4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6C4307-2D9B-377F-7A8F-1A5D2FA6EA19}"/>
              </a:ext>
            </a:extLst>
          </p:cNvPr>
          <p:cNvGrpSpPr/>
          <p:nvPr/>
        </p:nvGrpSpPr>
        <p:grpSpPr>
          <a:xfrm>
            <a:off x="6060049" y="3959648"/>
            <a:ext cx="5629191" cy="683950"/>
            <a:chOff x="7921466" y="2594894"/>
            <a:chExt cx="5629191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E61B017-671B-6C5C-369D-C7DF1E10D61F}"/>
                </a:ext>
              </a:extLst>
            </p:cNvPr>
            <p:cNvSpPr/>
            <p:nvPr/>
          </p:nvSpPr>
          <p:spPr>
            <a:xfrm>
              <a:off x="8369183" y="2594894"/>
              <a:ext cx="5181474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Transformation d’une partie</a:t>
              </a:r>
              <a:br>
                <a:rPr lang="fr-FR" sz="2400" b="1" dirty="0">
                  <a:solidFill>
                    <a:srgbClr val="002060"/>
                  </a:solidFill>
                </a:rPr>
              </a:br>
              <a:r>
                <a:rPr lang="fr-FR" sz="2400" b="1" dirty="0">
                  <a:solidFill>
                    <a:srgbClr val="002060"/>
                  </a:solidFill>
                </a:rPr>
                <a:t> de la roche solide en magma.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C56EF11-7FDE-25EE-D97D-5195B81FEEF1}"/>
                </a:ext>
              </a:extLst>
            </p:cNvPr>
            <p:cNvSpPr/>
            <p:nvPr/>
          </p:nvSpPr>
          <p:spPr>
            <a:xfrm>
              <a:off x="7921466" y="2594894"/>
              <a:ext cx="403667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5E10AE9-AB57-C082-253D-C4EBCE9459E6}"/>
              </a:ext>
            </a:extLst>
          </p:cNvPr>
          <p:cNvGrpSpPr/>
          <p:nvPr/>
        </p:nvGrpSpPr>
        <p:grpSpPr>
          <a:xfrm>
            <a:off x="6088330" y="5369011"/>
            <a:ext cx="5648043" cy="591473"/>
            <a:chOff x="7921466" y="2594893"/>
            <a:chExt cx="5648043" cy="510778"/>
          </a:xfrm>
          <a:solidFill>
            <a:srgbClr val="C8F5E8"/>
          </a:solidFill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E1E8763-316A-6498-A8E3-6E9773D61181}"/>
                </a:ext>
              </a:extLst>
            </p:cNvPr>
            <p:cNvSpPr/>
            <p:nvPr/>
          </p:nvSpPr>
          <p:spPr>
            <a:xfrm>
              <a:off x="8369182" y="2594893"/>
              <a:ext cx="520032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Déplacement du magma vers</a:t>
              </a:r>
              <a:b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</a:b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la surface par les fissures.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9DA752C3-472C-ACD5-BADC-C40EF121C2C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CF8366-0BAC-6396-179B-29CDB7C98F51}"/>
              </a:ext>
            </a:extLst>
          </p:cNvPr>
          <p:cNvSpPr/>
          <p:nvPr/>
        </p:nvSpPr>
        <p:spPr>
          <a:xfrm>
            <a:off x="377072" y="2022164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Étape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FA3A8D-048C-4146-5BEC-C38459236D71}"/>
              </a:ext>
            </a:extLst>
          </p:cNvPr>
          <p:cNvSpPr/>
          <p:nvPr/>
        </p:nvSpPr>
        <p:spPr>
          <a:xfrm>
            <a:off x="5976596" y="1993884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Définition  </a:t>
            </a: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1326" y="325120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1031326" y="615717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9B456A27-A45D-F14F-D999-2FC788923C8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D19DF578-C22D-342A-2143-E4DE3FC649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D87E62CD-0AC3-91E4-AA24-D086208F9D45}"/>
              </a:ext>
            </a:extLst>
          </p:cNvPr>
          <p:cNvCxnSpPr>
            <a:cxnSpLocks/>
            <a:endCxn id="72" idx="1"/>
          </p:cNvCxnSpPr>
          <p:nvPr/>
        </p:nvCxnSpPr>
        <p:spPr>
          <a:xfrm flipV="1">
            <a:off x="4468302" y="2938498"/>
            <a:ext cx="1544612" cy="27535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0C0B324-3169-B2B0-D8F2-D3C17E8E6F48}"/>
              </a:ext>
            </a:extLst>
          </p:cNvPr>
          <p:cNvGrpSpPr/>
          <p:nvPr/>
        </p:nvGrpSpPr>
        <p:grpSpPr>
          <a:xfrm>
            <a:off x="386430" y="2689895"/>
            <a:ext cx="4147859" cy="591473"/>
            <a:chOff x="7921466" y="2594893"/>
            <a:chExt cx="4147859" cy="51077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9D67B04-EFCF-1625-C7E4-62C8C843819D}"/>
                </a:ext>
              </a:extLst>
            </p:cNvPr>
            <p:cNvSpPr/>
            <p:nvPr/>
          </p:nvSpPr>
          <p:spPr>
            <a:xfrm>
              <a:off x="8369182" y="2594893"/>
              <a:ext cx="370014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Fusion partielle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D676F11-D812-4DAB-5A7D-E3A8907AEAA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95C09C2-25B1-37B5-F464-3F50F58BFC94}"/>
              </a:ext>
            </a:extLst>
          </p:cNvPr>
          <p:cNvGrpSpPr/>
          <p:nvPr/>
        </p:nvGrpSpPr>
        <p:grpSpPr>
          <a:xfrm>
            <a:off x="386430" y="4029453"/>
            <a:ext cx="4119579" cy="591473"/>
            <a:chOff x="7921466" y="2594893"/>
            <a:chExt cx="3855629" cy="510778"/>
          </a:xfrm>
          <a:solidFill>
            <a:srgbClr val="C8F5E8"/>
          </a:solidFill>
        </p:grpSpPr>
        <p:sp>
          <p:nvSpPr>
            <p:cNvPr id="65" name="Rectangle : coins arrondis 64">
              <a:extLst>
                <a:ext uri="{FF2B5EF4-FFF2-40B4-BE49-F238E27FC236}">
                  <a16:creationId xmlns:a16="http://schemas.microsoft.com/office/drawing/2014/main" id="{84033D7A-6AD7-91CF-5C9E-90A909AB85CF}"/>
                </a:ext>
              </a:extLst>
            </p:cNvPr>
            <p:cNvSpPr/>
            <p:nvPr/>
          </p:nvSpPr>
          <p:spPr>
            <a:xfrm>
              <a:off x="8369183" y="2594893"/>
              <a:ext cx="34079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Montée du magma</a:t>
              </a:r>
            </a:p>
          </p:txBody>
        </p:sp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C95BCE8A-36C6-7EE0-18AF-68479FFB9FEC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59DBCA2C-B696-71DE-D9F9-B244BBAD7711}"/>
              </a:ext>
            </a:extLst>
          </p:cNvPr>
          <p:cNvGrpSpPr/>
          <p:nvPr/>
        </p:nvGrpSpPr>
        <p:grpSpPr>
          <a:xfrm>
            <a:off x="386430" y="5369011"/>
            <a:ext cx="4100726" cy="591473"/>
            <a:chOff x="7921466" y="2594893"/>
            <a:chExt cx="4100726" cy="510778"/>
          </a:xfrm>
          <a:solidFill>
            <a:srgbClr val="C8F5E8"/>
          </a:solidFill>
        </p:grpSpPr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335F3B06-0943-0517-27F7-083F5C322B3E}"/>
                </a:ext>
              </a:extLst>
            </p:cNvPr>
            <p:cNvSpPr/>
            <p:nvPr/>
          </p:nvSpPr>
          <p:spPr>
            <a:xfrm>
              <a:off x="8369182" y="2594893"/>
              <a:ext cx="3653010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Refroidissement</a:t>
              </a:r>
            </a:p>
          </p:txBody>
        </p:sp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1266C4E4-4703-3A51-9AE2-900BF007E02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A7B538E5-1430-04DA-6462-FAAD287DC7EE}"/>
              </a:ext>
            </a:extLst>
          </p:cNvPr>
          <p:cNvGrpSpPr/>
          <p:nvPr/>
        </p:nvGrpSpPr>
        <p:grpSpPr>
          <a:xfrm>
            <a:off x="6012914" y="2642761"/>
            <a:ext cx="5666899" cy="591473"/>
            <a:chOff x="7921466" y="2594893"/>
            <a:chExt cx="4752292" cy="510778"/>
          </a:xfrm>
          <a:solidFill>
            <a:srgbClr val="C8F5E8"/>
          </a:solidFill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6B010A11-D092-A5F9-3E26-DCD4EE860E25}"/>
                </a:ext>
              </a:extLst>
            </p:cNvPr>
            <p:cNvSpPr/>
            <p:nvPr/>
          </p:nvSpPr>
          <p:spPr>
            <a:xfrm>
              <a:off x="8369183" y="2594893"/>
              <a:ext cx="430457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Solidification du magma </a:t>
              </a:r>
              <a:br>
                <a:rPr lang="fr-FR" sz="2400" b="1" dirty="0">
                  <a:solidFill>
                    <a:srgbClr val="002060"/>
                  </a:solidFill>
                </a:rPr>
              </a:br>
              <a:r>
                <a:rPr lang="fr-FR" sz="2400" b="1" dirty="0">
                  <a:solidFill>
                    <a:srgbClr val="002060"/>
                  </a:solidFill>
                </a:rPr>
                <a:t>pour devenir une roche solide.</a:t>
              </a:r>
            </a:p>
          </p:txBody>
        </p:sp>
        <p:sp>
          <p:nvSpPr>
            <p:cNvPr id="72" name="Rectangle : coins arrondis 71">
              <a:extLst>
                <a:ext uri="{FF2B5EF4-FFF2-40B4-BE49-F238E27FC236}">
                  <a16:creationId xmlns:a16="http://schemas.microsoft.com/office/drawing/2014/main" id="{8DDBC3A4-160C-7B68-2309-3E570B7F9C4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40E0A072-4F84-C98A-AA65-C887FFCE7A53}"/>
              </a:ext>
            </a:extLst>
          </p:cNvPr>
          <p:cNvGrpSpPr/>
          <p:nvPr/>
        </p:nvGrpSpPr>
        <p:grpSpPr>
          <a:xfrm>
            <a:off x="6060049" y="3959648"/>
            <a:ext cx="5629191" cy="683950"/>
            <a:chOff x="7921466" y="2594894"/>
            <a:chExt cx="5629191" cy="590638"/>
          </a:xfrm>
          <a:solidFill>
            <a:srgbClr val="C8F5E8"/>
          </a:solidFill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DA40C983-ED05-5C4F-5A67-B5A0D0B0C9B0}"/>
                </a:ext>
              </a:extLst>
            </p:cNvPr>
            <p:cNvSpPr/>
            <p:nvPr/>
          </p:nvSpPr>
          <p:spPr>
            <a:xfrm>
              <a:off x="8369183" y="2594894"/>
              <a:ext cx="5181474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Transformation d’une partie</a:t>
              </a:r>
              <a:br>
                <a:rPr lang="fr-FR" sz="2400" b="1" dirty="0">
                  <a:solidFill>
                    <a:srgbClr val="002060"/>
                  </a:solidFill>
                </a:rPr>
              </a:br>
              <a:r>
                <a:rPr lang="fr-FR" sz="2400" b="1" dirty="0">
                  <a:solidFill>
                    <a:srgbClr val="002060"/>
                  </a:solidFill>
                </a:rPr>
                <a:t> de la roche solide en magma.</a:t>
              </a:r>
            </a:p>
          </p:txBody>
        </p:sp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A08DE415-E97E-D965-EDAF-9AF9EF7CEB54}"/>
                </a:ext>
              </a:extLst>
            </p:cNvPr>
            <p:cNvSpPr/>
            <p:nvPr/>
          </p:nvSpPr>
          <p:spPr>
            <a:xfrm>
              <a:off x="7921466" y="2594894"/>
              <a:ext cx="403667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8738B753-091D-2F03-59ED-97176CA13AB0}"/>
              </a:ext>
            </a:extLst>
          </p:cNvPr>
          <p:cNvGrpSpPr/>
          <p:nvPr/>
        </p:nvGrpSpPr>
        <p:grpSpPr>
          <a:xfrm>
            <a:off x="6088330" y="5369011"/>
            <a:ext cx="5648043" cy="591473"/>
            <a:chOff x="7921466" y="2594893"/>
            <a:chExt cx="5648043" cy="510778"/>
          </a:xfrm>
          <a:solidFill>
            <a:srgbClr val="C8F5E8"/>
          </a:solidFill>
        </p:grpSpPr>
        <p:sp>
          <p:nvSpPr>
            <p:cNvPr id="77" name="Rectangle : coins arrondis 76">
              <a:extLst>
                <a:ext uri="{FF2B5EF4-FFF2-40B4-BE49-F238E27FC236}">
                  <a16:creationId xmlns:a16="http://schemas.microsoft.com/office/drawing/2014/main" id="{A209E76C-D43F-6E41-EE2D-D6A8C7B9434B}"/>
                </a:ext>
              </a:extLst>
            </p:cNvPr>
            <p:cNvSpPr/>
            <p:nvPr/>
          </p:nvSpPr>
          <p:spPr>
            <a:xfrm>
              <a:off x="8369182" y="2594893"/>
              <a:ext cx="520032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Déplacement du magma vers</a:t>
              </a:r>
              <a:b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</a:b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la surface par les fissures.</a:t>
              </a:r>
            </a:p>
          </p:txBody>
        </p: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CB4119E8-D9AD-1041-77B1-F38129C3B61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CBE80D91-9C10-B8BD-AD62-2F10E10FCBB4}"/>
              </a:ext>
            </a:extLst>
          </p:cNvPr>
          <p:cNvSpPr/>
          <p:nvPr/>
        </p:nvSpPr>
        <p:spPr>
          <a:xfrm>
            <a:off x="377072" y="2022164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Étape</a:t>
            </a: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EFF22A64-F90D-FE96-533F-B52374921258}"/>
              </a:ext>
            </a:extLst>
          </p:cNvPr>
          <p:cNvSpPr/>
          <p:nvPr/>
        </p:nvSpPr>
        <p:spPr>
          <a:xfrm>
            <a:off x="5976596" y="1993884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Définition  </a:t>
            </a:r>
          </a:p>
        </p:txBody>
      </p: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4F02C2F1-CF1A-21AE-F22E-9CEE5DD5A454}"/>
              </a:ext>
            </a:extLst>
          </p:cNvPr>
          <p:cNvCxnSpPr>
            <a:cxnSpLocks/>
            <a:stCxn id="28" idx="3"/>
            <a:endCxn id="75" idx="1"/>
          </p:cNvCxnSpPr>
          <p:nvPr/>
        </p:nvCxnSpPr>
        <p:spPr>
          <a:xfrm>
            <a:off x="4534289" y="2985632"/>
            <a:ext cx="1525760" cy="1315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9D5036ED-D364-C160-7CE8-A498B3766EC4}"/>
              </a:ext>
            </a:extLst>
          </p:cNvPr>
          <p:cNvCxnSpPr>
            <a:cxnSpLocks/>
            <a:stCxn id="65" idx="3"/>
            <a:endCxn id="78" idx="1"/>
          </p:cNvCxnSpPr>
          <p:nvPr/>
        </p:nvCxnSpPr>
        <p:spPr>
          <a:xfrm>
            <a:off x="4506009" y="4325190"/>
            <a:ext cx="1582321" cy="13395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l’activité est à faire dans le cahier d’exercices, pas dans le livret.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212335" y="6311548"/>
            <a:ext cx="544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PPT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B4CBBD-D5A0-C278-C4AA-430D2890C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8917" y="1055670"/>
            <a:ext cx="4101906" cy="537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64C6E5-8C2F-DCAA-2A84-895BBBDED6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1556"/>
          <a:stretch>
            <a:fillRect/>
          </a:stretch>
        </p:blipFill>
        <p:spPr>
          <a:xfrm>
            <a:off x="2186450" y="1015556"/>
            <a:ext cx="6410795" cy="35549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401F9A5-B72D-486B-4BB9-A36DD37DFF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270"/>
          <a:stretch>
            <a:fillRect/>
          </a:stretch>
        </p:blipFill>
        <p:spPr>
          <a:xfrm>
            <a:off x="329939" y="4977351"/>
            <a:ext cx="11265031" cy="170625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AB2D021-04E9-CB5D-1571-6D867CBEA11B}"/>
              </a:ext>
            </a:extLst>
          </p:cNvPr>
          <p:cNvSpPr txBox="1"/>
          <p:nvPr/>
        </p:nvSpPr>
        <p:spPr>
          <a:xfrm>
            <a:off x="1236863" y="5354595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 partielle de la roche mère.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3C2A7EC-A04A-90D6-9F14-1F2F45EBEA52}"/>
              </a:ext>
            </a:extLst>
          </p:cNvPr>
          <p:cNvSpPr txBox="1"/>
          <p:nvPr/>
        </p:nvSpPr>
        <p:spPr>
          <a:xfrm>
            <a:off x="1221623" y="6130812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 lent du magma.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9B8BCA5-772F-A315-FEA4-931BC034E76F}"/>
              </a:ext>
            </a:extLst>
          </p:cNvPr>
          <p:cNvSpPr txBox="1"/>
          <p:nvPr/>
        </p:nvSpPr>
        <p:spPr>
          <a:xfrm>
            <a:off x="1229243" y="5766075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Montée du magma.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D3372DC-EDE5-EBFC-AAB8-B723708C1A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4758"/>
          <a:stretch>
            <a:fillRect/>
          </a:stretch>
        </p:blipFill>
        <p:spPr>
          <a:xfrm>
            <a:off x="482339" y="4517010"/>
            <a:ext cx="11265031" cy="5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CE8911-9F1A-6B21-0616-0042AAE4D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669" y="3895136"/>
            <a:ext cx="11031489" cy="28007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98D0FC7-4123-E085-30D9-829D273C85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1556"/>
          <a:stretch>
            <a:fillRect/>
          </a:stretch>
        </p:blipFill>
        <p:spPr>
          <a:xfrm>
            <a:off x="3440215" y="1062690"/>
            <a:ext cx="4959067" cy="27499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7C79F4D-8D4B-8840-F050-EE15373BABBD}"/>
              </a:ext>
            </a:extLst>
          </p:cNvPr>
          <p:cNvSpPr txBox="1"/>
          <p:nvPr/>
        </p:nvSpPr>
        <p:spPr>
          <a:xfrm>
            <a:off x="7608707" y="4553102"/>
            <a:ext cx="935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A8A84F8-FCBC-9165-99C0-71C2D9F76F1F}"/>
              </a:ext>
            </a:extLst>
          </p:cNvPr>
          <p:cNvSpPr txBox="1"/>
          <p:nvPr/>
        </p:nvSpPr>
        <p:spPr>
          <a:xfrm>
            <a:off x="4657561" y="4986777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température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B55ADB9-7D2A-D62D-29E0-DCF7E842F66F}"/>
              </a:ext>
            </a:extLst>
          </p:cNvPr>
          <p:cNvSpPr txBox="1"/>
          <p:nvPr/>
        </p:nvSpPr>
        <p:spPr>
          <a:xfrm>
            <a:off x="1106392" y="4997405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14B1498-178B-521C-7098-23FE1E22F2B4}"/>
              </a:ext>
            </a:extLst>
          </p:cNvPr>
          <p:cNvSpPr txBox="1"/>
          <p:nvPr/>
        </p:nvSpPr>
        <p:spPr>
          <a:xfrm>
            <a:off x="6235359" y="5555283"/>
            <a:ext cx="23841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lentement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19C7CF-5E48-4191-E248-BDDA816C2D5C}"/>
              </a:ext>
            </a:extLst>
          </p:cNvPr>
          <p:cNvSpPr txBox="1"/>
          <p:nvPr/>
        </p:nvSpPr>
        <p:spPr>
          <a:xfrm>
            <a:off x="7523951" y="6005825"/>
            <a:ext cx="13919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4296A7A-55B5-DBFB-7FB5-3DF0DC367727}"/>
              </a:ext>
            </a:extLst>
          </p:cNvPr>
          <p:cNvSpPr txBox="1"/>
          <p:nvPr/>
        </p:nvSpPr>
        <p:spPr>
          <a:xfrm>
            <a:off x="2942035" y="6033797"/>
            <a:ext cx="30803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plutoniques (Gabbro)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F71E40-3B46-4245-90B7-00F6FCFED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7" y="2271551"/>
            <a:ext cx="11326806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18972</TotalTime>
  <Words>1034</Words>
  <Application>Microsoft Office PowerPoint</Application>
  <PresentationFormat>Grand écran</PresentationFormat>
  <Paragraphs>173</Paragraphs>
  <Slides>25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la première question.</vt:lpstr>
      <vt:lpstr>Très bien ! La formation des roches magmatiques se déroule en trois étapes et commence par la fusion partielle de la roche mère en profondeur.</vt:lpstr>
      <vt:lpstr>Voici une autre question.</vt:lpstr>
      <vt:lpstr>En profondeur, la variation de pression et de température entraîne la fusion partielle de la roche mère.</vt:lpstr>
      <vt:lpstr>Passons à une autre question.</vt:lpstr>
      <vt:lpstr>Présentation PowerPoint</vt:lpstr>
      <vt:lpstr>Répondez à la question suivante:</vt:lpstr>
      <vt:lpstr>Les roches volcaniques se forment en surface par un refroidissement rapide du magma, ce qui entraîne la formation de cristaux de petite taille.</vt:lpstr>
      <vt:lpstr>Présentation PowerPoint</vt:lpstr>
      <vt:lpstr>Présentation PowerPoint</vt:lpstr>
      <vt:lpstr>Voici une dernière question.</vt:lpstr>
      <vt:lpstr>Excellent !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DAHCHOUR YASSINE</cp:lastModifiedBy>
  <cp:revision>1395</cp:revision>
  <cp:lastPrinted>2024-10-05T19:15:58Z</cp:lastPrinted>
  <dcterms:created xsi:type="dcterms:W3CDTF">2024-05-28T10:13:44Z</dcterms:created>
  <dcterms:modified xsi:type="dcterms:W3CDTF">2026-04-18T18:38:23Z</dcterms:modified>
</cp:coreProperties>
</file>