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27"/>
  </p:notesMasterIdLst>
  <p:handoutMasterIdLst>
    <p:handoutMasterId r:id="rId28"/>
  </p:handoutMasterIdLst>
  <p:sldIdLst>
    <p:sldId id="2147483585" r:id="rId4"/>
    <p:sldId id="2147483485" r:id="rId5"/>
    <p:sldId id="2147483552" r:id="rId6"/>
    <p:sldId id="2147483397" r:id="rId7"/>
    <p:sldId id="2134805878" r:id="rId8"/>
    <p:sldId id="2134806573" r:id="rId9"/>
    <p:sldId id="2147483646" r:id="rId10"/>
    <p:sldId id="256" r:id="rId11"/>
    <p:sldId id="273" r:id="rId12"/>
    <p:sldId id="257" r:id="rId13"/>
    <p:sldId id="2147483647" r:id="rId14"/>
    <p:sldId id="260" r:id="rId15"/>
    <p:sldId id="258" r:id="rId16"/>
    <p:sldId id="259" r:id="rId17"/>
    <p:sldId id="261" r:id="rId18"/>
    <p:sldId id="262" r:id="rId19"/>
    <p:sldId id="2147483568" r:id="rId20"/>
    <p:sldId id="2147483623" r:id="rId21"/>
    <p:sldId id="2147483618" r:id="rId22"/>
    <p:sldId id="2147483628" r:id="rId23"/>
    <p:sldId id="2134806577" r:id="rId24"/>
    <p:sldId id="2134806581" r:id="rId25"/>
    <p:sldId id="2134806584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85"/>
            <p14:sldId id="2147483485"/>
            <p14:sldId id="2147483552"/>
            <p14:sldId id="2147483397"/>
            <p14:sldId id="2134805878"/>
          </p14:sldIdLst>
        </p14:section>
        <p14:section name="Moment de récupération" id="{A2A5D278-252D-471E-A046-E0EEBB7C2D2B}">
          <p14:sldIdLst>
            <p14:sldId id="2134806573"/>
            <p14:sldId id="2147483646"/>
            <p14:sldId id="256"/>
            <p14:sldId id="273"/>
            <p14:sldId id="257"/>
            <p14:sldId id="2147483647"/>
            <p14:sldId id="260"/>
            <p14:sldId id="258"/>
            <p14:sldId id="259"/>
            <p14:sldId id="261"/>
            <p14:sldId id="262"/>
          </p14:sldIdLst>
        </p14:section>
        <p14:section name="Consolidation" id="{22D92770-EE3A-4FC2-857A-DF2A0B803C03}">
          <p14:sldIdLst>
            <p14:sldId id="2147483568"/>
            <p14:sldId id="2147483623"/>
            <p14:sldId id="2147483618"/>
            <p14:sldId id="2147483628"/>
          </p14:sldIdLst>
        </p14:section>
        <p14:section name="Métacognition" id="{FBF6C3DA-BDD6-43C8-8043-82F3BE3C64FD}">
          <p14:sldIdLst>
            <p14:sldId id="2134806577"/>
            <p14:sldId id="2134806581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AFCE"/>
    <a:srgbClr val="D3E8F1"/>
    <a:srgbClr val="0E4D3C"/>
    <a:srgbClr val="FDF2E2"/>
    <a:srgbClr val="0769BD"/>
    <a:srgbClr val="970F49"/>
    <a:srgbClr val="37ABE0"/>
    <a:srgbClr val="F15E4D"/>
    <a:srgbClr val="5FADE4"/>
    <a:srgbClr val="A111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53" autoAdjust="0"/>
    <p:restoredTop sz="94690" autoAdjust="0"/>
  </p:normalViewPr>
  <p:slideViewPr>
    <p:cSldViewPr snapToGrid="0">
      <p:cViewPr varScale="1">
        <p:scale>
          <a:sx n="64" d="100"/>
          <a:sy n="64" d="100"/>
        </p:scale>
        <p:origin x="9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18/04/2026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18/04/2026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18/04/2026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18/04/2026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635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18/04/2026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18/04/2026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18/04/2026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18/04/2026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18/04/2026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18/04/2026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18/04/2026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  <p:sldLayoutId id="2147483780" r:id="rId21"/>
  </p:sldLayoutIdLst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1.png"/><Relationship Id="rId4" Type="http://schemas.openxmlformats.org/officeDocument/2006/relationships/image" Target="../media/image36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6.gif"/><Relationship Id="rId4" Type="http://schemas.microsoft.com/office/2007/relationships/hdphoto" Target="../media/hdphoto6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7.wdp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7" Type="http://schemas.microsoft.com/office/2007/relationships/hdphoto" Target="../media/hdphoto9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0.png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microsoft.com/office/2007/relationships/hdphoto" Target="../media/hdphoto10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1.png"/><Relationship Id="rId5" Type="http://schemas.microsoft.com/office/2007/relationships/hdphoto" Target="../media/hdphoto8.wdp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11" Type="http://schemas.openxmlformats.org/officeDocument/2006/relationships/image" Target="../media/image16.png"/><Relationship Id="rId5" Type="http://schemas.openxmlformats.org/officeDocument/2006/relationships/image" Target="../media/image11.jpe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12.jpeg"/><Relationship Id="rId7" Type="http://schemas.microsoft.com/office/2007/relationships/hdphoto" Target="../media/hdphoto11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2.png"/><Relationship Id="rId5" Type="http://schemas.microsoft.com/office/2007/relationships/hdphoto" Target="../media/hdphoto8.wdp"/><Relationship Id="rId4" Type="http://schemas.openxmlformats.org/officeDocument/2006/relationships/image" Target="../media/image39.png"/><Relationship Id="rId9" Type="http://schemas.microsoft.com/office/2007/relationships/hdphoto" Target="../media/hdphoto10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jf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jpe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98AC74-EFEB-9350-701A-B49ECB32C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A39C281A-D0BE-21CE-076F-49AB7E7E29B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Google Shape;742;p98">
            <a:extLst>
              <a:ext uri="{FF2B5EF4-FFF2-40B4-BE49-F238E27FC236}">
                <a16:creationId xmlns:a16="http://schemas.microsoft.com/office/drawing/2014/main" id="{6FD1D953-1D55-3095-732F-5526E45C286B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Google Shape;731;p98">
            <a:extLst>
              <a:ext uri="{FF2B5EF4-FFF2-40B4-BE49-F238E27FC236}">
                <a16:creationId xmlns:a16="http://schemas.microsoft.com/office/drawing/2014/main" id="{77D74CF0-233C-95D9-BADF-79570E4758A2}"/>
              </a:ext>
            </a:extLst>
          </p:cNvPr>
          <p:cNvSpPr txBox="1"/>
          <p:nvPr/>
        </p:nvSpPr>
        <p:spPr>
          <a:xfrm>
            <a:off x="556265" y="1380988"/>
            <a:ext cx="8495211" cy="82067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333" b="1" kern="0" noProof="0" dirty="0">
                <a:solidFill>
                  <a:srgbClr val="037A40"/>
                </a:solidFill>
                <a:latin typeface="Calibri"/>
                <a:ea typeface="Calibri"/>
                <a:cs typeface="Calibri"/>
              </a:rPr>
              <a:t>Science de la vie et de la terre</a:t>
            </a:r>
            <a:endParaRPr lang="fr-FR" sz="1400" kern="0" noProof="0" dirty="0">
              <a:solidFill>
                <a:srgbClr val="037A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3795D8-29E0-E669-D98B-51DEE5DA8776}"/>
              </a:ext>
            </a:extLst>
          </p:cNvPr>
          <p:cNvSpPr/>
          <p:nvPr/>
        </p:nvSpPr>
        <p:spPr>
          <a:xfrm>
            <a:off x="556067" y="2320314"/>
            <a:ext cx="5438298" cy="369332"/>
          </a:xfrm>
          <a:prstGeom prst="rect">
            <a:avLst/>
          </a:prstGeom>
          <a:gradFill flip="none" rotWithShape="1">
            <a:gsLst>
              <a:gs pos="5000">
                <a:srgbClr val="037A40"/>
              </a:gs>
              <a:gs pos="94000">
                <a:schemeClr val="bg1"/>
              </a:gs>
            </a:gsLst>
            <a:lin ang="0" scaled="0"/>
            <a:tileRect/>
          </a:gradFill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/>
            <a:r>
              <a:rPr lang="fr-FR" sz="2400" b="1" kern="0" noProof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Période 4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2B64C10-8718-E484-2542-D16568F3664F}"/>
              </a:ext>
            </a:extLst>
          </p:cNvPr>
          <p:cNvGrpSpPr/>
          <p:nvPr/>
        </p:nvGrpSpPr>
        <p:grpSpPr>
          <a:xfrm>
            <a:off x="422299" y="4733284"/>
            <a:ext cx="7360261" cy="696796"/>
            <a:chOff x="422300" y="5223143"/>
            <a:chExt cx="7246595" cy="696796"/>
          </a:xfrm>
        </p:grpSpPr>
        <p:sp>
          <p:nvSpPr>
            <p:cNvPr id="10" name="Google Shape;224;p26">
              <a:extLst>
                <a:ext uri="{FF2B5EF4-FFF2-40B4-BE49-F238E27FC236}">
                  <a16:creationId xmlns:a16="http://schemas.microsoft.com/office/drawing/2014/main" id="{15CCB194-4410-E7FA-E8C3-7081F9E33124}"/>
                </a:ext>
              </a:extLst>
            </p:cNvPr>
            <p:cNvSpPr/>
            <p:nvPr/>
          </p:nvSpPr>
          <p:spPr>
            <a:xfrm>
              <a:off x="422300" y="5223143"/>
              <a:ext cx="7246595" cy="696796"/>
            </a:xfrm>
            <a:prstGeom prst="rect">
              <a:avLst/>
            </a:prstGeom>
            <a:solidFill>
              <a:srgbClr val="23B24B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5" name="Google Shape;741;p98">
              <a:extLst>
                <a:ext uri="{FF2B5EF4-FFF2-40B4-BE49-F238E27FC236}">
                  <a16:creationId xmlns:a16="http://schemas.microsoft.com/office/drawing/2014/main" id="{B771EED7-F0EF-171A-FBE3-CADC75B64457}"/>
                </a:ext>
              </a:extLst>
            </p:cNvPr>
            <p:cNvSpPr txBox="1"/>
            <p:nvPr/>
          </p:nvSpPr>
          <p:spPr>
            <a:xfrm>
              <a:off x="2331257" y="5298016"/>
              <a:ext cx="5273127" cy="3077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0" compatLnSpc="1">
              <a:spAutoFit/>
            </a:bodyPr>
            <a:lstStyle/>
            <a:p>
              <a:pPr lvl="0">
                <a:buSzPts val="2800"/>
              </a:pPr>
              <a:endParaRPr lang="fr-FR" sz="2000" b="1" noProof="0" dirty="0">
                <a:solidFill>
                  <a:schemeClr val="bg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742;p98">
              <a:extLst>
                <a:ext uri="{FF2B5EF4-FFF2-40B4-BE49-F238E27FC236}">
                  <a16:creationId xmlns:a16="http://schemas.microsoft.com/office/drawing/2014/main" id="{1388E045-DCAE-075C-1701-B3B7ACB51CE2}"/>
                </a:ext>
              </a:extLst>
            </p:cNvPr>
            <p:cNvSpPr/>
            <p:nvPr/>
          </p:nvSpPr>
          <p:spPr>
            <a:xfrm>
              <a:off x="1988286" y="5371858"/>
              <a:ext cx="70888" cy="450799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9A1D761E-00FE-B609-79F4-BC8DB750CD84}"/>
              </a:ext>
            </a:extLst>
          </p:cNvPr>
          <p:cNvGrpSpPr/>
          <p:nvPr/>
        </p:nvGrpSpPr>
        <p:grpSpPr>
          <a:xfrm>
            <a:off x="422299" y="3859288"/>
            <a:ext cx="7482181" cy="745826"/>
            <a:chOff x="473099" y="3680037"/>
            <a:chExt cx="7928101" cy="74582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537E3216-4EB3-EA2D-D098-D8F91293BF4A}"/>
                </a:ext>
              </a:extLst>
            </p:cNvPr>
            <p:cNvSpPr/>
            <p:nvPr/>
          </p:nvSpPr>
          <p:spPr>
            <a:xfrm>
              <a:off x="473099" y="3729067"/>
              <a:ext cx="7795359" cy="696796"/>
            </a:xfrm>
            <a:prstGeom prst="rect">
              <a:avLst/>
            </a:prstGeom>
            <a:solidFill>
              <a:srgbClr val="037A40"/>
            </a:solidFill>
            <a:ln w="38103" cap="flat">
              <a:solidFill>
                <a:srgbClr val="FFFFFF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FFFFFF"/>
                  </a:solidFill>
                  <a:ea typeface="Calibri"/>
                  <a:cs typeface="Calibri"/>
                </a:rPr>
                <a:t>   Chapitre 2</a:t>
              </a:r>
              <a:r>
                <a:rPr lang="fr-FR" sz="2000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20" name="Google Shape;735;p98">
              <a:extLst>
                <a:ext uri="{FF2B5EF4-FFF2-40B4-BE49-F238E27FC236}">
                  <a16:creationId xmlns:a16="http://schemas.microsoft.com/office/drawing/2014/main" id="{3162349F-0A2C-C364-342E-B81C2932DEEF}"/>
                </a:ext>
              </a:extLst>
            </p:cNvPr>
            <p:cNvSpPr/>
            <p:nvPr/>
          </p:nvSpPr>
          <p:spPr>
            <a:xfrm>
              <a:off x="2190364" y="3825695"/>
              <a:ext cx="65604" cy="468000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B60D7CB0-8BEF-E9A2-7440-DCC29074180A}"/>
                </a:ext>
              </a:extLst>
            </p:cNvPr>
            <p:cNvSpPr txBox="1"/>
            <p:nvPr/>
          </p:nvSpPr>
          <p:spPr>
            <a:xfrm>
              <a:off x="2292269" y="3680037"/>
              <a:ext cx="6108931" cy="4101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ts val="2569"/>
                </a:lnSpc>
              </a:pPr>
              <a:endParaRPr lang="fr-FR" sz="2000" b="1" noProof="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5877ABDD-41F6-8E75-E6A7-72BFCB847DB5}"/>
              </a:ext>
            </a:extLst>
          </p:cNvPr>
          <p:cNvGrpSpPr/>
          <p:nvPr/>
        </p:nvGrpSpPr>
        <p:grpSpPr>
          <a:xfrm>
            <a:off x="10084241" y="2215895"/>
            <a:ext cx="2026479" cy="1657497"/>
            <a:chOff x="9988170" y="2528178"/>
            <a:chExt cx="2026479" cy="1657497"/>
          </a:xfrm>
        </p:grpSpPr>
        <p:pic>
          <p:nvPicPr>
            <p:cNvPr id="6" name="Google Shape;743;p98">
              <a:extLst>
                <a:ext uri="{FF2B5EF4-FFF2-40B4-BE49-F238E27FC236}">
                  <a16:creationId xmlns:a16="http://schemas.microsoft.com/office/drawing/2014/main" id="{EA131A58-0B24-9B16-E4F1-DE4EDA7093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rcRect/>
            <a:stretch>
              <a:fillRect/>
            </a:stretch>
          </p:blipFill>
          <p:spPr>
            <a:xfrm>
              <a:off x="9988170" y="2561947"/>
              <a:ext cx="2026479" cy="1623728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7" name="Google Shape;744;p98">
              <a:extLst>
                <a:ext uri="{FF2B5EF4-FFF2-40B4-BE49-F238E27FC236}">
                  <a16:creationId xmlns:a16="http://schemas.microsoft.com/office/drawing/2014/main" id="{BED63A88-A605-DF99-0FC4-0019D109C109}"/>
                </a:ext>
              </a:extLst>
            </p:cNvPr>
            <p:cNvSpPr txBox="1"/>
            <p:nvPr/>
          </p:nvSpPr>
          <p:spPr>
            <a:xfrm>
              <a:off x="10223247" y="2528178"/>
              <a:ext cx="1704404" cy="59093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0" tIns="0" rIns="0" bIns="0" anchor="t" anchorCtr="1" compatLnSpc="1">
              <a:spAutoFit/>
            </a:bodyPr>
            <a:lstStyle/>
            <a:p>
              <a:pPr algn="ctr" defTabSz="1219170">
                <a:lnSpc>
                  <a:spcPct val="183502"/>
                </a:lnSpc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Niveau</a:t>
              </a:r>
              <a:r>
                <a:rPr lang="fr-FR" sz="2133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</a:t>
              </a:r>
              <a:endParaRPr lang="fr-FR" sz="1867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D63C2BD7-3D81-4677-6A08-549FD89DBB5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23"/>
          <a:stretch>
            <a:fillRect/>
          </a:stretch>
        </p:blipFill>
        <p:spPr>
          <a:xfrm>
            <a:off x="8240942" y="2915791"/>
            <a:ext cx="3559818" cy="2497614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2AC711C-3C61-6CDF-D8A8-4C2A6053DF10}"/>
              </a:ext>
            </a:extLst>
          </p:cNvPr>
          <p:cNvSpPr txBox="1">
            <a:spLocks/>
          </p:cNvSpPr>
          <p:nvPr/>
        </p:nvSpPr>
        <p:spPr>
          <a:xfrm>
            <a:off x="2203995" y="3990224"/>
            <a:ext cx="4844190" cy="5449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fr-FR" sz="2000" dirty="0">
                <a:solidFill>
                  <a:prstClr val="white"/>
                </a:solidFill>
              </a:rPr>
              <a:t>La</a:t>
            </a:r>
            <a:r>
              <a:rPr lang="fr-FR" sz="2000" dirty="0"/>
              <a:t> Terre en tant que système</a:t>
            </a:r>
            <a:endParaRPr lang="fr-FR" sz="2000" dirty="0">
              <a:solidFill>
                <a:schemeClr val="bg1"/>
              </a:solidFill>
            </a:endParaRP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12CE088-4BC6-6EBE-5D04-7A1E759DD840}"/>
              </a:ext>
            </a:extLst>
          </p:cNvPr>
          <p:cNvSpPr txBox="1">
            <a:spLocks/>
          </p:cNvSpPr>
          <p:nvPr/>
        </p:nvSpPr>
        <p:spPr>
          <a:xfrm>
            <a:off x="422299" y="4810799"/>
            <a:ext cx="1590549" cy="521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Tâche 4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61C2FA83-FE39-310E-A650-85C03B176F0D}"/>
              </a:ext>
            </a:extLst>
          </p:cNvPr>
          <p:cNvSpPr txBox="1">
            <a:spLocks/>
          </p:cNvSpPr>
          <p:nvPr/>
        </p:nvSpPr>
        <p:spPr>
          <a:xfrm>
            <a:off x="2311864" y="4685528"/>
            <a:ext cx="5295726" cy="802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/>
              <a:t>Identifier les couches de l’atmosphère et leurs composantes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DA58C9C4-9470-0AE8-068B-E26CB7612749}"/>
              </a:ext>
            </a:extLst>
          </p:cNvPr>
          <p:cNvGrpSpPr/>
          <p:nvPr/>
        </p:nvGrpSpPr>
        <p:grpSpPr>
          <a:xfrm>
            <a:off x="920311" y="2367958"/>
            <a:ext cx="3274142" cy="1862048"/>
            <a:chOff x="4650097" y="4812077"/>
            <a:chExt cx="3274142" cy="1862048"/>
          </a:xfrm>
        </p:grpSpPr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40402C79-3E67-0EF3-9CF5-089704946B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836"/>
            <a:stretch/>
          </p:blipFill>
          <p:spPr>
            <a:xfrm rot="10800000">
              <a:off x="4650097" y="4982663"/>
              <a:ext cx="3274142" cy="1368440"/>
            </a:xfrm>
            <a:prstGeom prst="rect">
              <a:avLst/>
            </a:prstGeom>
          </p:spPr>
        </p:pic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C073068D-EEC3-FD3F-8A32-672E53F1E373}"/>
                </a:ext>
              </a:extLst>
            </p:cNvPr>
            <p:cNvSpPr txBox="1"/>
            <p:nvPr/>
          </p:nvSpPr>
          <p:spPr>
            <a:xfrm>
              <a:off x="5038752" y="5731614"/>
              <a:ext cx="1682845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4000" b="1" dirty="0">
                  <a:solidFill>
                    <a:srgbClr val="FFC000"/>
                  </a:solidFill>
                </a:rPr>
                <a:t> Fiche </a:t>
              </a:r>
              <a:endParaRPr lang="fr-MA" sz="40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E80F703B-BAD0-4C4C-C09F-C0669FA3642B}"/>
                </a:ext>
              </a:extLst>
            </p:cNvPr>
            <p:cNvSpPr txBox="1"/>
            <p:nvPr/>
          </p:nvSpPr>
          <p:spPr>
            <a:xfrm>
              <a:off x="5997625" y="4812077"/>
              <a:ext cx="1447943" cy="18620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1500" b="1" dirty="0">
                  <a:solidFill>
                    <a:srgbClr val="FFC000"/>
                  </a:solidFill>
                </a:rPr>
                <a:t> 1</a:t>
              </a:r>
              <a:endParaRPr lang="fr-MA" sz="115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9566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B2369-E960-EFD2-4C7C-2C06C8E7A2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D95737-3F6A-95A5-0174-AD517FCA247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880" y="275555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167A962-F936-F7BD-4E45-3D03F96AB834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43094" y="611299"/>
            <a:ext cx="10372725" cy="300037"/>
          </a:xfrm>
        </p:spPr>
        <p:txBody>
          <a:bodyPr/>
          <a:lstStyle/>
          <a:p>
            <a:pPr marL="0" indent="0">
              <a:buNone/>
            </a:pPr>
            <a:r>
              <a:rPr lang="fr-FR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</a:t>
            </a:r>
            <a:endParaRPr lang="fr-FR" sz="1200" i="1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60B57CC-27F9-6EE4-761A-1A1FBF164FA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0BF9474-0097-B396-2CFD-44EF5434F3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202352B-C547-2BC1-7C69-C962AFF92020}"/>
              </a:ext>
            </a:extLst>
          </p:cNvPr>
          <p:cNvGrpSpPr/>
          <p:nvPr/>
        </p:nvGrpSpPr>
        <p:grpSpPr>
          <a:xfrm>
            <a:off x="257649" y="5481093"/>
            <a:ext cx="2744683" cy="510778"/>
            <a:chOff x="1711291" y="2818330"/>
            <a:chExt cx="2744683" cy="510778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012643D-B637-9BD1-B534-F62AE6FFB6E2}"/>
                </a:ext>
              </a:extLst>
            </p:cNvPr>
            <p:cNvSpPr/>
            <p:nvPr/>
          </p:nvSpPr>
          <p:spPr>
            <a:xfrm>
              <a:off x="2183784" y="2818330"/>
              <a:ext cx="2272190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Troposphère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8CF2FF-5435-D152-7823-ED11441F4AD7}"/>
                </a:ext>
              </a:extLst>
            </p:cNvPr>
            <p:cNvSpPr/>
            <p:nvPr/>
          </p:nvSpPr>
          <p:spPr>
            <a:xfrm>
              <a:off x="1711291" y="2818330"/>
              <a:ext cx="4036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</a:t>
              </a: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9F17498E-D54E-D31E-8133-FC8FF01D9B50}"/>
              </a:ext>
            </a:extLst>
          </p:cNvPr>
          <p:cNvGrpSpPr/>
          <p:nvPr/>
        </p:nvGrpSpPr>
        <p:grpSpPr>
          <a:xfrm>
            <a:off x="257649" y="4292360"/>
            <a:ext cx="2735727" cy="510778"/>
            <a:chOff x="1711291" y="2818330"/>
            <a:chExt cx="2735727" cy="510778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F593F20C-75C8-A62D-5A99-AA6EF434F741}"/>
                </a:ext>
              </a:extLst>
            </p:cNvPr>
            <p:cNvSpPr/>
            <p:nvPr/>
          </p:nvSpPr>
          <p:spPr>
            <a:xfrm>
              <a:off x="2183784" y="2818330"/>
              <a:ext cx="2263234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Stratosphère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7992C7D3-A751-B909-50F5-16EE4F72A25A}"/>
                </a:ext>
              </a:extLst>
            </p:cNvPr>
            <p:cNvSpPr/>
            <p:nvPr/>
          </p:nvSpPr>
          <p:spPr>
            <a:xfrm>
              <a:off x="1711291" y="2818330"/>
              <a:ext cx="4036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</a:t>
              </a: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C6D00C8D-A6AE-02B7-130C-4AABCF714AD8}"/>
              </a:ext>
            </a:extLst>
          </p:cNvPr>
          <p:cNvGrpSpPr/>
          <p:nvPr/>
        </p:nvGrpSpPr>
        <p:grpSpPr>
          <a:xfrm>
            <a:off x="257649" y="3406584"/>
            <a:ext cx="2735725" cy="510778"/>
            <a:chOff x="1711291" y="2818330"/>
            <a:chExt cx="2735725" cy="510778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849B654-557F-895D-8EFD-EADFA62ECCD2}"/>
                </a:ext>
              </a:extLst>
            </p:cNvPr>
            <p:cNvSpPr/>
            <p:nvPr/>
          </p:nvSpPr>
          <p:spPr>
            <a:xfrm>
              <a:off x="2183783" y="2818330"/>
              <a:ext cx="2263233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Mésosphère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62EBA060-77DD-1DF5-6011-991817F3F843}"/>
                </a:ext>
              </a:extLst>
            </p:cNvPr>
            <p:cNvSpPr/>
            <p:nvPr/>
          </p:nvSpPr>
          <p:spPr>
            <a:xfrm>
              <a:off x="1711291" y="2818330"/>
              <a:ext cx="4036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E784675-39D2-ABCA-E3A0-ACF775DC045B}"/>
              </a:ext>
            </a:extLst>
          </p:cNvPr>
          <p:cNvGrpSpPr/>
          <p:nvPr/>
        </p:nvGrpSpPr>
        <p:grpSpPr>
          <a:xfrm>
            <a:off x="257649" y="2468635"/>
            <a:ext cx="2735728" cy="510778"/>
            <a:chOff x="1711291" y="2818330"/>
            <a:chExt cx="2735728" cy="510778"/>
          </a:xfrm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28220A2-7C89-7BDA-8DBB-3F534D7526A2}"/>
                </a:ext>
              </a:extLst>
            </p:cNvPr>
            <p:cNvSpPr/>
            <p:nvPr/>
          </p:nvSpPr>
          <p:spPr>
            <a:xfrm>
              <a:off x="2183784" y="2818330"/>
              <a:ext cx="2263235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Thermosphère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505D6E8-450C-76B2-CF7F-9F82C9B2636B}"/>
                </a:ext>
              </a:extLst>
            </p:cNvPr>
            <p:cNvSpPr/>
            <p:nvPr/>
          </p:nvSpPr>
          <p:spPr>
            <a:xfrm>
              <a:off x="1711291" y="2818330"/>
              <a:ext cx="4036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</a:t>
              </a: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9DC226F4-E656-E4C5-5452-B27B3D79C2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2628" y="1754438"/>
            <a:ext cx="7825044" cy="4828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2495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3EF45-E2F2-C7AE-9165-E7C398D9B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FDD294C1-6C5F-2226-A895-DF19B2F82A3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880" y="293144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une autre question.</a:t>
            </a:r>
          </a:p>
        </p:txBody>
      </p:sp>
      <p:sp>
        <p:nvSpPr>
          <p:cNvPr id="2" name="Oval 7">
            <a:extLst>
              <a:ext uri="{FF2B5EF4-FFF2-40B4-BE49-F238E27FC236}">
                <a16:creationId xmlns:a16="http://schemas.microsoft.com/office/drawing/2014/main" id="{44024759-97EB-2C51-8786-789C83C611F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6CCD0184-FE98-12C9-4E28-E559E82DD221}"/>
              </a:ext>
            </a:extLst>
          </p:cNvPr>
          <p:cNvSpPr/>
          <p:nvPr/>
        </p:nvSpPr>
        <p:spPr>
          <a:xfrm>
            <a:off x="850231" y="1399398"/>
            <a:ext cx="8985067" cy="51077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lvl="0" defTabSz="457200">
              <a:spcAft>
                <a:spcPts val="600"/>
              </a:spcAf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lang="fr-FR" sz="2400" b="1" dirty="0">
                <a:latin typeface="Calibri" panose="020F0502020204030204"/>
              </a:rPr>
              <a:t>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2400" b="1" dirty="0">
                <a:latin typeface="Calibri" panose="020F0502020204030204"/>
              </a:rPr>
              <a:t>Répondez par « Vrai » ou « Faux ».</a:t>
            </a:r>
            <a:endParaRPr lang="fr-FR" sz="2400" b="1" noProof="0" dirty="0">
              <a:latin typeface="Calibri" panose="020F0502020204030204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776C8DBC-FE81-489A-42AB-373A3F6C7F8B}"/>
              </a:ext>
            </a:extLst>
          </p:cNvPr>
          <p:cNvGrpSpPr/>
          <p:nvPr/>
        </p:nvGrpSpPr>
        <p:grpSpPr>
          <a:xfrm>
            <a:off x="649519" y="2723445"/>
            <a:ext cx="10892959" cy="748919"/>
            <a:chOff x="-2453549" y="3437523"/>
            <a:chExt cx="13661302" cy="516666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D881F4B-F3A0-698B-2864-EF67E3202370}"/>
                </a:ext>
              </a:extLst>
            </p:cNvPr>
            <p:cNvSpPr/>
            <p:nvPr/>
          </p:nvSpPr>
          <p:spPr>
            <a:xfrm>
              <a:off x="7245651" y="3437523"/>
              <a:ext cx="1946638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Vrai</a:t>
              </a: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0AEBABA7-0608-10A0-2803-284CD92CA8C9}"/>
                </a:ext>
              </a:extLst>
            </p:cNvPr>
            <p:cNvSpPr/>
            <p:nvPr/>
          </p:nvSpPr>
          <p:spPr>
            <a:xfrm>
              <a:off x="9261115" y="3437523"/>
              <a:ext cx="1946638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Faux </a:t>
              </a:r>
            </a:p>
          </p:txBody>
        </p:sp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499EC4AB-7726-E264-0A0E-BFCC6D02DFAF}"/>
                </a:ext>
              </a:extLst>
            </p:cNvPr>
            <p:cNvSpPr/>
            <p:nvPr/>
          </p:nvSpPr>
          <p:spPr>
            <a:xfrm>
              <a:off x="-2453549" y="3443411"/>
              <a:ext cx="961422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a. L’atmosphère est la couche de gaz qui entoure la Terre.</a:t>
              </a:r>
            </a:p>
          </p:txBody>
        </p: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688235-8E89-B4B8-5A7A-4E130CA37F7F}"/>
              </a:ext>
            </a:extLst>
          </p:cNvPr>
          <p:cNvGrpSpPr/>
          <p:nvPr/>
        </p:nvGrpSpPr>
        <p:grpSpPr>
          <a:xfrm>
            <a:off x="649519" y="3920369"/>
            <a:ext cx="10892959" cy="748919"/>
            <a:chOff x="-2453549" y="3437523"/>
            <a:chExt cx="13661302" cy="516666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B3D7CA-7360-4A71-ABE9-E2D32DC43ADE}"/>
                </a:ext>
              </a:extLst>
            </p:cNvPr>
            <p:cNvSpPr/>
            <p:nvPr/>
          </p:nvSpPr>
          <p:spPr>
            <a:xfrm>
              <a:off x="7245651" y="3437523"/>
              <a:ext cx="1946638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Vrai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699CD40-858D-D456-0A96-ADC3AD629A33}"/>
                </a:ext>
              </a:extLst>
            </p:cNvPr>
            <p:cNvSpPr/>
            <p:nvPr/>
          </p:nvSpPr>
          <p:spPr>
            <a:xfrm>
              <a:off x="9261115" y="3437523"/>
              <a:ext cx="1946638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Faux 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8DE21DA-C0E9-A6EB-2D40-5B1FBEDCD180}"/>
                </a:ext>
              </a:extLst>
            </p:cNvPr>
            <p:cNvSpPr/>
            <p:nvPr/>
          </p:nvSpPr>
          <p:spPr>
            <a:xfrm>
              <a:off x="-2453549" y="3443411"/>
              <a:ext cx="961422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b. L’atmosphère protège la Terre des rayonnements solaires.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086E480E-A8E1-3E70-37FA-450B0EA23F32}"/>
              </a:ext>
            </a:extLst>
          </p:cNvPr>
          <p:cNvGrpSpPr/>
          <p:nvPr/>
        </p:nvGrpSpPr>
        <p:grpSpPr>
          <a:xfrm>
            <a:off x="649519" y="5117294"/>
            <a:ext cx="10892959" cy="748919"/>
            <a:chOff x="-2453549" y="3437523"/>
            <a:chExt cx="13661302" cy="516666"/>
          </a:xfrm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EC76FC-509F-0BC1-0901-106E974F8D39}"/>
                </a:ext>
              </a:extLst>
            </p:cNvPr>
            <p:cNvSpPr/>
            <p:nvPr/>
          </p:nvSpPr>
          <p:spPr>
            <a:xfrm>
              <a:off x="7245651" y="3437523"/>
              <a:ext cx="1946638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Vrai</a:t>
              </a:r>
            </a:p>
          </p:txBody>
        </p:sp>
        <p:sp>
          <p:nvSpPr>
            <p:cNvPr id="34" name="Rectangle : coins arrondis 33">
              <a:extLst>
                <a:ext uri="{FF2B5EF4-FFF2-40B4-BE49-F238E27FC236}">
                  <a16:creationId xmlns:a16="http://schemas.microsoft.com/office/drawing/2014/main" id="{6E8F91F1-266C-3F27-4F0B-1C0B551F60F0}"/>
                </a:ext>
              </a:extLst>
            </p:cNvPr>
            <p:cNvSpPr/>
            <p:nvPr/>
          </p:nvSpPr>
          <p:spPr>
            <a:xfrm>
              <a:off x="9261115" y="3437523"/>
              <a:ext cx="1946638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Faux </a:t>
              </a:r>
            </a:p>
          </p:txBody>
        </p:sp>
        <p:sp>
          <p:nvSpPr>
            <p:cNvPr id="35" name="Rectangle : coins arrondis 34">
              <a:extLst>
                <a:ext uri="{FF2B5EF4-FFF2-40B4-BE49-F238E27FC236}">
                  <a16:creationId xmlns:a16="http://schemas.microsoft.com/office/drawing/2014/main" id="{6EC1E374-80C1-F19F-A89D-775532556096}"/>
                </a:ext>
              </a:extLst>
            </p:cNvPr>
            <p:cNvSpPr/>
            <p:nvPr/>
          </p:nvSpPr>
          <p:spPr>
            <a:xfrm>
              <a:off x="-2453549" y="3443411"/>
              <a:ext cx="961422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c. Les couches de l’atmosphère sont composées des mêmes gaz.</a:t>
              </a:r>
            </a:p>
          </p:txBody>
        </p:sp>
      </p:grpSp>
      <p:sp>
        <p:nvSpPr>
          <p:cNvPr id="3" name="Espace réservé du contenu 3">
            <a:extLst>
              <a:ext uri="{FF2B5EF4-FFF2-40B4-BE49-F238E27FC236}">
                <a16:creationId xmlns:a16="http://schemas.microsoft.com/office/drawing/2014/main" id="{F01FD46A-90CF-B487-6FB3-7DCF3B94550B}"/>
              </a:ext>
            </a:extLst>
          </p:cNvPr>
          <p:cNvSpPr txBox="1">
            <a:spLocks/>
          </p:cNvSpPr>
          <p:nvPr/>
        </p:nvSpPr>
        <p:spPr>
          <a:xfrm>
            <a:off x="666649" y="629660"/>
            <a:ext cx="10372725" cy="300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  <a:endParaRPr lang="fr-FR" sz="12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1BAEE03E-3A0F-3D04-5833-8959B1B290AC}"/>
              </a:ext>
            </a:extLst>
          </p:cNvPr>
          <p:cNvGrpSpPr/>
          <p:nvPr/>
        </p:nvGrpSpPr>
        <p:grpSpPr>
          <a:xfrm>
            <a:off x="10790576" y="349758"/>
            <a:ext cx="497596" cy="431295"/>
            <a:chOff x="779844" y="4335989"/>
            <a:chExt cx="563238" cy="575842"/>
          </a:xfrm>
        </p:grpSpPr>
        <p:pic>
          <p:nvPicPr>
            <p:cNvPr id="7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515F38ED-0653-A465-5509-011AD06E4F5B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FBAF166-CA1B-FC6B-FA83-E18EEDE275A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1117592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1C0923-FAC9-BD1A-5EB3-5B7C00187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21F7DB41-1A34-4C71-8CCD-9BC34592EB1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880" y="293144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Excellent ! Chaque couche de l’atmosphère a une composition différente, joue un rôle différent et protège la Terre.</a:t>
            </a:r>
          </a:p>
        </p:txBody>
      </p:sp>
      <p:sp>
        <p:nvSpPr>
          <p:cNvPr id="16" name="Espace réservé du contenu 3">
            <a:extLst>
              <a:ext uri="{FF2B5EF4-FFF2-40B4-BE49-F238E27FC236}">
                <a16:creationId xmlns:a16="http://schemas.microsoft.com/office/drawing/2014/main" id="{85006369-37E8-DA69-E0FA-29D25FF686B5}"/>
              </a:ext>
            </a:extLst>
          </p:cNvPr>
          <p:cNvSpPr txBox="1">
            <a:spLocks/>
          </p:cNvSpPr>
          <p:nvPr/>
        </p:nvSpPr>
        <p:spPr>
          <a:xfrm>
            <a:off x="909983" y="630841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nécessaire.</a:t>
            </a:r>
          </a:p>
        </p:txBody>
      </p:sp>
      <p:sp>
        <p:nvSpPr>
          <p:cNvPr id="2" name="Oval 7">
            <a:extLst>
              <a:ext uri="{FF2B5EF4-FFF2-40B4-BE49-F238E27FC236}">
                <a16:creationId xmlns:a16="http://schemas.microsoft.com/office/drawing/2014/main" id="{E5E04220-3533-C6DD-3B69-9F8395B2264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4" name="Image 9">
            <a:extLst>
              <a:ext uri="{FF2B5EF4-FFF2-40B4-BE49-F238E27FC236}">
                <a16:creationId xmlns:a16="http://schemas.microsoft.com/office/drawing/2014/main" id="{1DDB904C-7541-A81F-16DC-16E00CD54B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  <p:grpSp>
        <p:nvGrpSpPr>
          <p:cNvPr id="26" name="Groupe 25">
            <a:extLst>
              <a:ext uri="{FF2B5EF4-FFF2-40B4-BE49-F238E27FC236}">
                <a16:creationId xmlns:a16="http://schemas.microsoft.com/office/drawing/2014/main" id="{789DB644-268F-D836-5011-C45A41B01F60}"/>
              </a:ext>
            </a:extLst>
          </p:cNvPr>
          <p:cNvGrpSpPr/>
          <p:nvPr/>
        </p:nvGrpSpPr>
        <p:grpSpPr>
          <a:xfrm>
            <a:off x="649519" y="2723445"/>
            <a:ext cx="10892959" cy="748919"/>
            <a:chOff x="-2453549" y="3437523"/>
            <a:chExt cx="13661302" cy="516666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B1A771E-75D2-611F-B8A9-31E0598427E2}"/>
                </a:ext>
              </a:extLst>
            </p:cNvPr>
            <p:cNvSpPr/>
            <p:nvPr/>
          </p:nvSpPr>
          <p:spPr>
            <a:xfrm>
              <a:off x="7245651" y="3437523"/>
              <a:ext cx="1946638" cy="510778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Vrai</a:t>
              </a: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BE3231B5-5DCF-7511-2B13-6AF06070C4FB}"/>
                </a:ext>
              </a:extLst>
            </p:cNvPr>
            <p:cNvSpPr/>
            <p:nvPr/>
          </p:nvSpPr>
          <p:spPr>
            <a:xfrm>
              <a:off x="9261115" y="3437523"/>
              <a:ext cx="1946638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Faux </a:t>
              </a:r>
            </a:p>
          </p:txBody>
        </p:sp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0B732ECE-7432-1B7A-6CEC-99B2E9F86DE3}"/>
                </a:ext>
              </a:extLst>
            </p:cNvPr>
            <p:cNvSpPr/>
            <p:nvPr/>
          </p:nvSpPr>
          <p:spPr>
            <a:xfrm>
              <a:off x="-2453549" y="3443411"/>
              <a:ext cx="961422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a. L’atmosphère est la couche de gaz qui entoure la Terre.</a:t>
              </a:r>
            </a:p>
          </p:txBody>
        </p: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865CD49D-E2F7-7824-F28A-EA05D67FACBD}"/>
              </a:ext>
            </a:extLst>
          </p:cNvPr>
          <p:cNvGrpSpPr/>
          <p:nvPr/>
        </p:nvGrpSpPr>
        <p:grpSpPr>
          <a:xfrm>
            <a:off x="649519" y="3920369"/>
            <a:ext cx="10892959" cy="748919"/>
            <a:chOff x="-2453549" y="3437523"/>
            <a:chExt cx="13661302" cy="516666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0543A9-9025-AA6C-49CD-A1832C958BB7}"/>
                </a:ext>
              </a:extLst>
            </p:cNvPr>
            <p:cNvSpPr/>
            <p:nvPr/>
          </p:nvSpPr>
          <p:spPr>
            <a:xfrm>
              <a:off x="7245651" y="3437523"/>
              <a:ext cx="1946638" cy="510778"/>
            </a:xfrm>
            <a:prstGeom prst="roundRect">
              <a:avLst/>
            </a:prstGeom>
            <a:solidFill>
              <a:srgbClr val="0E4D3C"/>
            </a:solidFill>
            <a:ln>
              <a:solidFill>
                <a:srgbClr val="36AFC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Vrai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8BD6864-F400-AA50-9679-62308551F578}"/>
                </a:ext>
              </a:extLst>
            </p:cNvPr>
            <p:cNvSpPr/>
            <p:nvPr/>
          </p:nvSpPr>
          <p:spPr>
            <a:xfrm>
              <a:off x="9261115" y="3437523"/>
              <a:ext cx="1946638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rgbClr val="36AFC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Faux 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39BFFD4-DEFC-046E-7AEF-F4ADF5EAF73C}"/>
                </a:ext>
              </a:extLst>
            </p:cNvPr>
            <p:cNvSpPr/>
            <p:nvPr/>
          </p:nvSpPr>
          <p:spPr>
            <a:xfrm>
              <a:off x="-2453549" y="3443411"/>
              <a:ext cx="961422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rgbClr val="36AFC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b. L’atmosphère protège la Terre des rayonnements solaires.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34C805BD-BB3A-A157-D646-06D700D64124}"/>
              </a:ext>
            </a:extLst>
          </p:cNvPr>
          <p:cNvGrpSpPr/>
          <p:nvPr/>
        </p:nvGrpSpPr>
        <p:grpSpPr>
          <a:xfrm>
            <a:off x="649519" y="5117294"/>
            <a:ext cx="10892959" cy="748919"/>
            <a:chOff x="-2453549" y="3437523"/>
            <a:chExt cx="13661302" cy="516666"/>
          </a:xfrm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05D647-3248-6F49-B9DF-2876B0455BCA}"/>
                </a:ext>
              </a:extLst>
            </p:cNvPr>
            <p:cNvSpPr/>
            <p:nvPr/>
          </p:nvSpPr>
          <p:spPr>
            <a:xfrm>
              <a:off x="7245651" y="3437523"/>
              <a:ext cx="1946638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rgbClr val="36AFC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Vrai</a:t>
              </a:r>
            </a:p>
          </p:txBody>
        </p:sp>
        <p:sp>
          <p:nvSpPr>
            <p:cNvPr id="34" name="Rectangle : coins arrondis 33">
              <a:extLst>
                <a:ext uri="{FF2B5EF4-FFF2-40B4-BE49-F238E27FC236}">
                  <a16:creationId xmlns:a16="http://schemas.microsoft.com/office/drawing/2014/main" id="{E5A154E7-5862-82E9-1AE8-BA8CCC17E54B}"/>
                </a:ext>
              </a:extLst>
            </p:cNvPr>
            <p:cNvSpPr/>
            <p:nvPr/>
          </p:nvSpPr>
          <p:spPr>
            <a:xfrm>
              <a:off x="9261115" y="3437523"/>
              <a:ext cx="1946638" cy="510778"/>
            </a:xfrm>
            <a:prstGeom prst="roundRect">
              <a:avLst/>
            </a:prstGeom>
            <a:solidFill>
              <a:srgbClr val="0E4D3C"/>
            </a:solidFill>
            <a:ln>
              <a:solidFill>
                <a:srgbClr val="36AFC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Faux</a:t>
              </a:r>
              <a:r>
                <a: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35" name="Rectangle : coins arrondis 34">
              <a:extLst>
                <a:ext uri="{FF2B5EF4-FFF2-40B4-BE49-F238E27FC236}">
                  <a16:creationId xmlns:a16="http://schemas.microsoft.com/office/drawing/2014/main" id="{C644E7E8-0B64-25FD-93B1-F65CE83B5D33}"/>
                </a:ext>
              </a:extLst>
            </p:cNvPr>
            <p:cNvSpPr/>
            <p:nvPr/>
          </p:nvSpPr>
          <p:spPr>
            <a:xfrm>
              <a:off x="-2453549" y="3443411"/>
              <a:ext cx="961422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rgbClr val="36AFC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fr-FR" sz="2400" b="1" dirty="0">
                  <a:solidFill>
                    <a:srgbClr val="002060"/>
                  </a:solidFill>
                </a:rPr>
                <a:t>c. Les couches de l’atmosphère sont composées des mêmes gaz.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121188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ACBE6-4321-D6A9-D043-B35844BD8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C1D8C8-AD09-B7FF-5505-754EC0AA88F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880" y="275555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une question sur le rôle des couches.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1F98076-AF86-5290-403E-21212CA094C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911DB3DE-A55D-6913-1012-F92CB606F883}"/>
              </a:ext>
            </a:extLst>
          </p:cNvPr>
          <p:cNvGrpSpPr/>
          <p:nvPr/>
        </p:nvGrpSpPr>
        <p:grpSpPr>
          <a:xfrm>
            <a:off x="1352774" y="3704445"/>
            <a:ext cx="2744683" cy="510778"/>
            <a:chOff x="1711291" y="2818330"/>
            <a:chExt cx="2744683" cy="510778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816871-06B6-DDF3-E1F1-1F2C476081E2}"/>
                </a:ext>
              </a:extLst>
            </p:cNvPr>
            <p:cNvSpPr/>
            <p:nvPr/>
          </p:nvSpPr>
          <p:spPr>
            <a:xfrm>
              <a:off x="2183784" y="2818330"/>
              <a:ext cx="2272190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Troposphère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5B0873D-F9C0-6CC3-B423-E4F989058E34}"/>
                </a:ext>
              </a:extLst>
            </p:cNvPr>
            <p:cNvSpPr/>
            <p:nvPr/>
          </p:nvSpPr>
          <p:spPr>
            <a:xfrm>
              <a:off x="1711291" y="2818330"/>
              <a:ext cx="4036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</a:t>
              </a: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B93DB6D5-0AF5-B3C7-1B88-E9CB1268D0AF}"/>
              </a:ext>
            </a:extLst>
          </p:cNvPr>
          <p:cNvGrpSpPr/>
          <p:nvPr/>
        </p:nvGrpSpPr>
        <p:grpSpPr>
          <a:xfrm>
            <a:off x="1337888" y="5405353"/>
            <a:ext cx="2759569" cy="510778"/>
            <a:chOff x="1711291" y="2818330"/>
            <a:chExt cx="2759569" cy="510778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88E803EB-85C6-1E90-38B1-0EFB3BB0AAEE}"/>
                </a:ext>
              </a:extLst>
            </p:cNvPr>
            <p:cNvSpPr/>
            <p:nvPr/>
          </p:nvSpPr>
          <p:spPr>
            <a:xfrm>
              <a:off x="2183784" y="2818330"/>
              <a:ext cx="2287076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Stratosphère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5A0BCDF-B23C-D2AA-075A-3D11EBBA35BB}"/>
                </a:ext>
              </a:extLst>
            </p:cNvPr>
            <p:cNvSpPr/>
            <p:nvPr/>
          </p:nvSpPr>
          <p:spPr>
            <a:xfrm>
              <a:off x="1711291" y="2818330"/>
              <a:ext cx="4036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</a:t>
              </a: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54D1F5-32E7-4651-AB49-5E3AA30A68A7}"/>
              </a:ext>
            </a:extLst>
          </p:cNvPr>
          <p:cNvGrpSpPr/>
          <p:nvPr/>
        </p:nvGrpSpPr>
        <p:grpSpPr>
          <a:xfrm>
            <a:off x="1352774" y="2853991"/>
            <a:ext cx="2744683" cy="510778"/>
            <a:chOff x="1711291" y="2818330"/>
            <a:chExt cx="2744683" cy="510778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9FE7BBF5-A3F4-9D37-871C-B0FE0239A830}"/>
                </a:ext>
              </a:extLst>
            </p:cNvPr>
            <p:cNvSpPr/>
            <p:nvPr/>
          </p:nvSpPr>
          <p:spPr>
            <a:xfrm>
              <a:off x="2183784" y="2818330"/>
              <a:ext cx="2272190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Mésosphère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164107BD-A0E8-7A8D-F2A6-F9353F36B94B}"/>
                </a:ext>
              </a:extLst>
            </p:cNvPr>
            <p:cNvSpPr/>
            <p:nvPr/>
          </p:nvSpPr>
          <p:spPr>
            <a:xfrm>
              <a:off x="1711291" y="2818330"/>
              <a:ext cx="4036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6DC96CB-1EA3-E69A-E3E2-BE22A1FE70F1}"/>
              </a:ext>
            </a:extLst>
          </p:cNvPr>
          <p:cNvGrpSpPr/>
          <p:nvPr/>
        </p:nvGrpSpPr>
        <p:grpSpPr>
          <a:xfrm>
            <a:off x="1361729" y="4554899"/>
            <a:ext cx="2735728" cy="510778"/>
            <a:chOff x="1711291" y="2818330"/>
            <a:chExt cx="2735728" cy="510778"/>
          </a:xfrm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52706A2-BA3F-5A4C-FA51-345DA06BF1AB}"/>
                </a:ext>
              </a:extLst>
            </p:cNvPr>
            <p:cNvSpPr/>
            <p:nvPr/>
          </p:nvSpPr>
          <p:spPr>
            <a:xfrm>
              <a:off x="2183784" y="2818330"/>
              <a:ext cx="2263235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Thermosphère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FEA551C-2477-6684-202A-51DD497683F2}"/>
                </a:ext>
              </a:extLst>
            </p:cNvPr>
            <p:cNvSpPr/>
            <p:nvPr/>
          </p:nvSpPr>
          <p:spPr>
            <a:xfrm>
              <a:off x="1711291" y="2818330"/>
              <a:ext cx="4036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</a:t>
              </a:r>
            </a:p>
          </p:txBody>
        </p:sp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id="{EB53250F-4EC9-BD20-9233-D6AD19C7492C}"/>
              </a:ext>
            </a:extLst>
          </p:cNvPr>
          <p:cNvSpPr txBox="1"/>
          <p:nvPr/>
        </p:nvSpPr>
        <p:spPr>
          <a:xfrm>
            <a:off x="585595" y="1190987"/>
            <a:ext cx="6094070" cy="461665"/>
          </a:xfrm>
          <a:prstGeom prst="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>
            <a:defPPr>
              <a:defRPr lang="en-US"/>
            </a:defPPr>
            <a:lvl1pPr lvl="0">
              <a:spcAft>
                <a:spcPts val="600"/>
              </a:spcAft>
              <a:defRPr sz="2400" b="1">
                <a:latin typeface="Calibri" panose="020F0502020204030204"/>
              </a:defRPr>
            </a:lvl1pPr>
          </a:lstStyle>
          <a:p>
            <a:r>
              <a:rPr lang="fr-FR" dirty="0"/>
              <a:t>4. Choisissez la bonne réponse.</a:t>
            </a:r>
            <a:endParaRPr lang="en-US" dirty="0"/>
          </a:p>
        </p:txBody>
      </p:sp>
      <p:sp>
        <p:nvSpPr>
          <p:cNvPr id="12" name="Rectangle: Rounded Corners 22">
            <a:extLst>
              <a:ext uri="{FF2B5EF4-FFF2-40B4-BE49-F238E27FC236}">
                <a16:creationId xmlns:a16="http://schemas.microsoft.com/office/drawing/2014/main" id="{974F08D3-4EEB-7DE2-CB12-BB824CCA3A13}"/>
              </a:ext>
            </a:extLst>
          </p:cNvPr>
          <p:cNvSpPr/>
          <p:nvPr/>
        </p:nvSpPr>
        <p:spPr>
          <a:xfrm>
            <a:off x="1063959" y="1722858"/>
            <a:ext cx="9726617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couche de l’atmosphère qui protège la Terre des rayons UV est :</a:t>
            </a:r>
          </a:p>
        </p:txBody>
      </p:sp>
      <p:pic>
        <p:nvPicPr>
          <p:cNvPr id="13" name="Espace réservé du contenu 10">
            <a:extLst>
              <a:ext uri="{FF2B5EF4-FFF2-40B4-BE49-F238E27FC236}">
                <a16:creationId xmlns:a16="http://schemas.microsoft.com/office/drawing/2014/main" id="{D3BD57D8-C25C-A61D-E894-E31E973335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1048" b="-3590"/>
          <a:stretch>
            <a:fillRect/>
          </a:stretch>
        </p:blipFill>
        <p:spPr>
          <a:xfrm>
            <a:off x="5125057" y="3487030"/>
            <a:ext cx="6244548" cy="2335982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B78E38FE-C098-DE40-3483-74ED8AD3A2F9}"/>
              </a:ext>
            </a:extLst>
          </p:cNvPr>
          <p:cNvGrpSpPr/>
          <p:nvPr/>
        </p:nvGrpSpPr>
        <p:grpSpPr>
          <a:xfrm>
            <a:off x="7169352" y="2181184"/>
            <a:ext cx="2049640" cy="1475042"/>
            <a:chOff x="5021530" y="1850326"/>
            <a:chExt cx="3302512" cy="2877608"/>
          </a:xfrm>
        </p:grpSpPr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2835017A-9D13-FDC4-4CD7-5539F280AA30}"/>
                </a:ext>
              </a:extLst>
            </p:cNvPr>
            <p:cNvSpPr txBox="1"/>
            <p:nvPr/>
          </p:nvSpPr>
          <p:spPr>
            <a:xfrm>
              <a:off x="5021530" y="1979499"/>
              <a:ext cx="1376727" cy="11408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fr-FR" sz="32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UV</a:t>
              </a:r>
            </a:p>
          </p:txBody>
        </p:sp>
        <p:pic>
          <p:nvPicPr>
            <p:cNvPr id="16" name="Picture 6" descr="Flèches, curseurs, pointeurs GIF sur fond transparent">
              <a:extLst>
                <a:ext uri="{FF2B5EF4-FFF2-40B4-BE49-F238E27FC236}">
                  <a16:creationId xmlns:a16="http://schemas.microsoft.com/office/drawing/2014/main" id="{442BCAAC-DD50-EAE0-9931-5406B6D3BB2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077" t="14798" r="28027" b="14386"/>
            <a:stretch>
              <a:fillRect/>
            </a:stretch>
          </p:blipFill>
          <p:spPr bwMode="auto">
            <a:xfrm rot="7133885" flipH="1">
              <a:off x="5577337" y="1981228"/>
              <a:ext cx="2877608" cy="26158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C35DF615-34B3-4AA7-3DC7-9D3540C4B751}"/>
              </a:ext>
            </a:extLst>
          </p:cNvPr>
          <p:cNvSpPr txBox="1">
            <a:spLocks/>
          </p:cNvSpPr>
          <p:nvPr/>
        </p:nvSpPr>
        <p:spPr>
          <a:xfrm>
            <a:off x="666649" y="629660"/>
            <a:ext cx="10372725" cy="300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  <a:endParaRPr lang="fr-FR" sz="12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9EE45D60-6572-02CF-3FB9-65C8EAD49F24}"/>
              </a:ext>
            </a:extLst>
          </p:cNvPr>
          <p:cNvGrpSpPr/>
          <p:nvPr/>
        </p:nvGrpSpPr>
        <p:grpSpPr>
          <a:xfrm>
            <a:off x="10790576" y="349758"/>
            <a:ext cx="497596" cy="431295"/>
            <a:chOff x="779844" y="4335989"/>
            <a:chExt cx="563238" cy="575842"/>
          </a:xfrm>
        </p:grpSpPr>
        <p:pic>
          <p:nvPicPr>
            <p:cNvPr id="24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93987572-CE35-8A2A-44FA-DD01DFD881F1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E426F00-095B-FE67-6EC7-FE7EFC5621B8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352563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E693D-C618-6C8A-4BBB-2459A85C8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6CE488-F594-9A70-CC89-38A30A3D453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880" y="275555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 L’ozone de la stratosphère protège la Terre des rayons UV.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063D340-BB50-E461-6D3C-6124AD9C4928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43094" y="611299"/>
            <a:ext cx="10372725" cy="300037"/>
          </a:xfrm>
        </p:spPr>
        <p:txBody>
          <a:bodyPr/>
          <a:lstStyle/>
          <a:p>
            <a:pPr marL="0" indent="0">
              <a:buNone/>
            </a:pPr>
            <a:r>
              <a:rPr lang="fr-FR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</a:t>
            </a:r>
            <a:endParaRPr lang="fr-FR" sz="1200" i="1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CAB6648-7849-38C0-E3D9-64F281F5D90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D69717D-764D-B478-E47E-8DA7AFB27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526E2FE-50A3-B04E-F475-9E517783FB38}"/>
              </a:ext>
            </a:extLst>
          </p:cNvPr>
          <p:cNvGrpSpPr/>
          <p:nvPr/>
        </p:nvGrpSpPr>
        <p:grpSpPr>
          <a:xfrm>
            <a:off x="1352774" y="3704445"/>
            <a:ext cx="2744683" cy="510778"/>
            <a:chOff x="1711291" y="2818330"/>
            <a:chExt cx="2744683" cy="510778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148EFF8-086E-5A4E-76BE-F91DCC05A51D}"/>
                </a:ext>
              </a:extLst>
            </p:cNvPr>
            <p:cNvSpPr/>
            <p:nvPr/>
          </p:nvSpPr>
          <p:spPr>
            <a:xfrm>
              <a:off x="2183784" y="2818330"/>
              <a:ext cx="2272190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Troposphère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F8B9976-B731-14F1-06A5-D1A5C36662BD}"/>
                </a:ext>
              </a:extLst>
            </p:cNvPr>
            <p:cNvSpPr/>
            <p:nvPr/>
          </p:nvSpPr>
          <p:spPr>
            <a:xfrm>
              <a:off x="1711291" y="2818330"/>
              <a:ext cx="4036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</a:t>
              </a: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1EAC9917-10A5-0F32-CE73-DCA95753BEB6}"/>
              </a:ext>
            </a:extLst>
          </p:cNvPr>
          <p:cNvGrpSpPr/>
          <p:nvPr/>
        </p:nvGrpSpPr>
        <p:grpSpPr>
          <a:xfrm>
            <a:off x="1337888" y="5405353"/>
            <a:ext cx="2759569" cy="510778"/>
            <a:chOff x="1711291" y="2818330"/>
            <a:chExt cx="2759569" cy="510778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8259A97-F303-456F-0D14-A5AE058B20FB}"/>
                </a:ext>
              </a:extLst>
            </p:cNvPr>
            <p:cNvSpPr/>
            <p:nvPr/>
          </p:nvSpPr>
          <p:spPr>
            <a:xfrm>
              <a:off x="2183784" y="2818330"/>
              <a:ext cx="2287076" cy="510778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Stratosphère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490A215-49AB-1C40-6422-03212DE3C100}"/>
                </a:ext>
              </a:extLst>
            </p:cNvPr>
            <p:cNvSpPr/>
            <p:nvPr/>
          </p:nvSpPr>
          <p:spPr>
            <a:xfrm>
              <a:off x="1711291" y="2818330"/>
              <a:ext cx="403667" cy="510778"/>
            </a:xfrm>
            <a:prstGeom prst="round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</a:t>
              </a: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08FF9896-85F9-73A3-354A-98D8420D5484}"/>
              </a:ext>
            </a:extLst>
          </p:cNvPr>
          <p:cNvGrpSpPr/>
          <p:nvPr/>
        </p:nvGrpSpPr>
        <p:grpSpPr>
          <a:xfrm>
            <a:off x="1352774" y="2853991"/>
            <a:ext cx="2744683" cy="510778"/>
            <a:chOff x="1711291" y="2818330"/>
            <a:chExt cx="2744683" cy="510778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9E865EE2-7C43-28F9-357F-9977FB5C0511}"/>
                </a:ext>
              </a:extLst>
            </p:cNvPr>
            <p:cNvSpPr/>
            <p:nvPr/>
          </p:nvSpPr>
          <p:spPr>
            <a:xfrm>
              <a:off x="2183784" y="2818330"/>
              <a:ext cx="2272190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Mésosphère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80085410-7F95-8FB3-6C44-78DA58A6274D}"/>
                </a:ext>
              </a:extLst>
            </p:cNvPr>
            <p:cNvSpPr/>
            <p:nvPr/>
          </p:nvSpPr>
          <p:spPr>
            <a:xfrm>
              <a:off x="1711291" y="2818330"/>
              <a:ext cx="4036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3527EED-8856-993C-AB05-953ACE574FD1}"/>
              </a:ext>
            </a:extLst>
          </p:cNvPr>
          <p:cNvGrpSpPr/>
          <p:nvPr/>
        </p:nvGrpSpPr>
        <p:grpSpPr>
          <a:xfrm>
            <a:off x="1361729" y="4554899"/>
            <a:ext cx="2735728" cy="510778"/>
            <a:chOff x="1711291" y="2818330"/>
            <a:chExt cx="2735728" cy="510778"/>
          </a:xfrm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6B43639-4D66-55E5-4AA3-0747401CB462}"/>
                </a:ext>
              </a:extLst>
            </p:cNvPr>
            <p:cNvSpPr/>
            <p:nvPr/>
          </p:nvSpPr>
          <p:spPr>
            <a:xfrm>
              <a:off x="2183784" y="2818330"/>
              <a:ext cx="2263235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Thermosphère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D9CD324-15A8-B5CC-34C0-714CBFE709A4}"/>
                </a:ext>
              </a:extLst>
            </p:cNvPr>
            <p:cNvSpPr/>
            <p:nvPr/>
          </p:nvSpPr>
          <p:spPr>
            <a:xfrm>
              <a:off x="1711291" y="2818330"/>
              <a:ext cx="4036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</a:t>
              </a:r>
            </a:p>
          </p:txBody>
        </p:sp>
      </p:grpSp>
      <p:pic>
        <p:nvPicPr>
          <p:cNvPr id="13" name="Espace réservé du contenu 10">
            <a:extLst>
              <a:ext uri="{FF2B5EF4-FFF2-40B4-BE49-F238E27FC236}">
                <a16:creationId xmlns:a16="http://schemas.microsoft.com/office/drawing/2014/main" id="{8E66EC1F-8924-44DD-2A3A-A2C2BDB8CC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1048" b="-3590"/>
          <a:stretch>
            <a:fillRect/>
          </a:stretch>
        </p:blipFill>
        <p:spPr>
          <a:xfrm>
            <a:off x="5125057" y="3487030"/>
            <a:ext cx="6244548" cy="2335982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7690E39C-4081-11DF-5BEB-58B1FDC1C1A6}"/>
              </a:ext>
            </a:extLst>
          </p:cNvPr>
          <p:cNvGrpSpPr/>
          <p:nvPr/>
        </p:nvGrpSpPr>
        <p:grpSpPr>
          <a:xfrm>
            <a:off x="7169352" y="2181184"/>
            <a:ext cx="2049640" cy="1475042"/>
            <a:chOff x="5021530" y="1850326"/>
            <a:chExt cx="3302512" cy="2877608"/>
          </a:xfrm>
        </p:grpSpPr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F9E00B90-8DA9-A162-B0E6-7479F376EB82}"/>
                </a:ext>
              </a:extLst>
            </p:cNvPr>
            <p:cNvSpPr txBox="1"/>
            <p:nvPr/>
          </p:nvSpPr>
          <p:spPr>
            <a:xfrm>
              <a:off x="5021530" y="1979499"/>
              <a:ext cx="1376727" cy="11408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fr-FR" sz="32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UV</a:t>
              </a:r>
            </a:p>
          </p:txBody>
        </p:sp>
        <p:pic>
          <p:nvPicPr>
            <p:cNvPr id="16" name="Picture 6" descr="Flèches, curseurs, pointeurs GIF sur fond transparent">
              <a:extLst>
                <a:ext uri="{FF2B5EF4-FFF2-40B4-BE49-F238E27FC236}">
                  <a16:creationId xmlns:a16="http://schemas.microsoft.com/office/drawing/2014/main" id="{368B1BC5-AEFF-C8F7-005E-977422E3BED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077" t="14798" r="28027" b="14386"/>
            <a:stretch>
              <a:fillRect/>
            </a:stretch>
          </p:blipFill>
          <p:spPr bwMode="auto">
            <a:xfrm rot="7133885" flipH="1">
              <a:off x="5577337" y="1981228"/>
              <a:ext cx="2877608" cy="26158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Rectangle: Rounded Corners 22">
            <a:extLst>
              <a:ext uri="{FF2B5EF4-FFF2-40B4-BE49-F238E27FC236}">
                <a16:creationId xmlns:a16="http://schemas.microsoft.com/office/drawing/2014/main" id="{A124AB5E-611D-56C8-4B7A-7FC353CB7368}"/>
              </a:ext>
            </a:extLst>
          </p:cNvPr>
          <p:cNvSpPr/>
          <p:nvPr/>
        </p:nvSpPr>
        <p:spPr>
          <a:xfrm>
            <a:off x="1063959" y="1722858"/>
            <a:ext cx="9726617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couche de l’atmosphère qui protège la Terre des rayons UV est :</a:t>
            </a:r>
          </a:p>
        </p:txBody>
      </p:sp>
    </p:spTree>
    <p:extLst>
      <p:ext uri="{BB962C8B-B14F-4D97-AF65-F5344CB8AC3E}">
        <p14:creationId xmlns:p14="http://schemas.microsoft.com/office/powerpoint/2010/main" val="14163378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E53EA-3B72-79CA-5F89-799882467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0CD1DF-BAD6-1ACD-2A78-0D9B775E4A8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880" y="275555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Une dernière question.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FF93359-B3C3-B3F6-8180-E16D5AB629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DAC5942A-FCFD-0D47-5E72-2FD3BE67B2FF}"/>
              </a:ext>
            </a:extLst>
          </p:cNvPr>
          <p:cNvGrpSpPr/>
          <p:nvPr/>
        </p:nvGrpSpPr>
        <p:grpSpPr>
          <a:xfrm>
            <a:off x="1472695" y="4065074"/>
            <a:ext cx="2744683" cy="510778"/>
            <a:chOff x="1711291" y="2818330"/>
            <a:chExt cx="2744683" cy="510778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E67B325-A068-1959-8856-A6D9D49D83D8}"/>
                </a:ext>
              </a:extLst>
            </p:cNvPr>
            <p:cNvSpPr/>
            <p:nvPr/>
          </p:nvSpPr>
          <p:spPr>
            <a:xfrm>
              <a:off x="2183784" y="2818330"/>
              <a:ext cx="2272190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Diminue 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F36EC8B-DE69-0290-34B5-B641CD165B02}"/>
                </a:ext>
              </a:extLst>
            </p:cNvPr>
            <p:cNvSpPr/>
            <p:nvPr/>
          </p:nvSpPr>
          <p:spPr>
            <a:xfrm>
              <a:off x="1711291" y="2818330"/>
              <a:ext cx="4036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</a:t>
              </a: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F981BA9B-F7E3-B94D-FB60-95C267FC5D47}"/>
              </a:ext>
            </a:extLst>
          </p:cNvPr>
          <p:cNvGrpSpPr/>
          <p:nvPr/>
        </p:nvGrpSpPr>
        <p:grpSpPr>
          <a:xfrm>
            <a:off x="1472695" y="2973912"/>
            <a:ext cx="2744683" cy="510778"/>
            <a:chOff x="1711291" y="2818330"/>
            <a:chExt cx="2744683" cy="510778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7B72FFB9-EEFD-F9EF-2432-A8A72236394A}"/>
                </a:ext>
              </a:extLst>
            </p:cNvPr>
            <p:cNvSpPr/>
            <p:nvPr/>
          </p:nvSpPr>
          <p:spPr>
            <a:xfrm>
              <a:off x="2183784" y="2818330"/>
              <a:ext cx="2272190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Augmente 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8C4C3E90-3E1F-42B9-1B43-4D233417FF67}"/>
                </a:ext>
              </a:extLst>
            </p:cNvPr>
            <p:cNvSpPr/>
            <p:nvPr/>
          </p:nvSpPr>
          <p:spPr>
            <a:xfrm>
              <a:off x="1711291" y="2818330"/>
              <a:ext cx="4036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8ED679F-CA57-B07F-1C12-4F82F6F1EFE2}"/>
              </a:ext>
            </a:extLst>
          </p:cNvPr>
          <p:cNvGrpSpPr/>
          <p:nvPr/>
        </p:nvGrpSpPr>
        <p:grpSpPr>
          <a:xfrm>
            <a:off x="1481650" y="5156235"/>
            <a:ext cx="2735728" cy="510778"/>
            <a:chOff x="1711291" y="2818330"/>
            <a:chExt cx="2735728" cy="510778"/>
          </a:xfrm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FC4DA1D-0CEE-59DF-819B-008F9DB36135}"/>
                </a:ext>
              </a:extLst>
            </p:cNvPr>
            <p:cNvSpPr/>
            <p:nvPr/>
          </p:nvSpPr>
          <p:spPr>
            <a:xfrm>
              <a:off x="2183784" y="2818330"/>
              <a:ext cx="2263235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Reste stable</a:t>
              </a:r>
              <a:endPara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7C59CEF-AF7A-CEDE-34A6-F15A170F8019}"/>
                </a:ext>
              </a:extLst>
            </p:cNvPr>
            <p:cNvSpPr/>
            <p:nvPr/>
          </p:nvSpPr>
          <p:spPr>
            <a:xfrm>
              <a:off x="1711291" y="2818330"/>
              <a:ext cx="4036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</a:t>
              </a:r>
            </a:p>
          </p:txBody>
        </p:sp>
      </p:grpSp>
      <p:sp>
        <p:nvSpPr>
          <p:cNvPr id="11" name="ZoneTexte 10">
            <a:extLst>
              <a:ext uri="{FF2B5EF4-FFF2-40B4-BE49-F238E27FC236}">
                <a16:creationId xmlns:a16="http://schemas.microsoft.com/office/drawing/2014/main" id="{92F6E7ED-670C-7004-B289-AA15DCDEC37D}"/>
              </a:ext>
            </a:extLst>
          </p:cNvPr>
          <p:cNvSpPr txBox="1"/>
          <p:nvPr/>
        </p:nvSpPr>
        <p:spPr>
          <a:xfrm>
            <a:off x="585595" y="1190987"/>
            <a:ext cx="6094070" cy="461665"/>
          </a:xfrm>
          <a:prstGeom prst="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>
            <a:defPPr>
              <a:defRPr lang="en-US"/>
            </a:defPPr>
            <a:lvl1pPr lvl="0">
              <a:spcAft>
                <a:spcPts val="600"/>
              </a:spcAft>
              <a:defRPr sz="2400" b="1">
                <a:latin typeface="Calibri" panose="020F0502020204030204"/>
              </a:defRPr>
            </a:lvl1pPr>
          </a:lstStyle>
          <a:p>
            <a:r>
              <a:rPr lang="fr-FR" dirty="0"/>
              <a:t>5. Choisissez la bonne réponse.</a:t>
            </a:r>
            <a:endParaRPr lang="en-US" dirty="0"/>
          </a:p>
        </p:txBody>
      </p:sp>
      <p:sp>
        <p:nvSpPr>
          <p:cNvPr id="12" name="Rectangle: Rounded Corners 22">
            <a:extLst>
              <a:ext uri="{FF2B5EF4-FFF2-40B4-BE49-F238E27FC236}">
                <a16:creationId xmlns:a16="http://schemas.microsoft.com/office/drawing/2014/main" id="{D63FD98D-66CC-ABA6-B415-2A3574792984}"/>
              </a:ext>
            </a:extLst>
          </p:cNvPr>
          <p:cNvSpPr/>
          <p:nvPr/>
        </p:nvSpPr>
        <p:spPr>
          <a:xfrm>
            <a:off x="1063959" y="1722858"/>
            <a:ext cx="9726617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Lorsqu’on monte plus haut dans la mésosphère, la température :</a:t>
            </a:r>
          </a:p>
        </p:txBody>
      </p:sp>
      <p:pic>
        <p:nvPicPr>
          <p:cNvPr id="18" name="Image 17" descr="Une image contenant texte, capture d’écran, diagramme, logiciel&#10;&#10;Le contenu généré par l’IA peut être incorrect.">
            <a:extLst>
              <a:ext uri="{FF2B5EF4-FFF2-40B4-BE49-F238E27FC236}">
                <a16:creationId xmlns:a16="http://schemas.microsoft.com/office/drawing/2014/main" id="{FEE3503F-2B7B-202C-B5AD-E2FFFD11D3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664"/>
          <a:stretch>
            <a:fillRect/>
          </a:stretch>
        </p:blipFill>
        <p:spPr>
          <a:xfrm>
            <a:off x="5379436" y="2285782"/>
            <a:ext cx="5748605" cy="4296663"/>
          </a:xfrm>
          <a:prstGeom prst="rect">
            <a:avLst/>
          </a:prstGeom>
        </p:spPr>
      </p:pic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F2B78BC9-854C-DF2F-9893-D5757B78EE1D}"/>
              </a:ext>
            </a:extLst>
          </p:cNvPr>
          <p:cNvSpPr txBox="1">
            <a:spLocks/>
          </p:cNvSpPr>
          <p:nvPr/>
        </p:nvSpPr>
        <p:spPr>
          <a:xfrm>
            <a:off x="666649" y="629660"/>
            <a:ext cx="10372725" cy="300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  <a:endParaRPr lang="fr-FR" sz="12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C17329B1-FB00-C5A9-FE0C-5A27B5DB756E}"/>
              </a:ext>
            </a:extLst>
          </p:cNvPr>
          <p:cNvGrpSpPr/>
          <p:nvPr/>
        </p:nvGrpSpPr>
        <p:grpSpPr>
          <a:xfrm>
            <a:off x="10790576" y="349758"/>
            <a:ext cx="497596" cy="431295"/>
            <a:chOff x="779844" y="4335989"/>
            <a:chExt cx="563238" cy="575842"/>
          </a:xfrm>
        </p:grpSpPr>
        <p:pic>
          <p:nvPicPr>
            <p:cNvPr id="13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9DE36DF4-A46F-2D36-C9E8-AE16BDCB2660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7541A57-3DB8-07C1-F83F-891198276FD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7744144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2783C-214C-71B2-5F3C-ABF23CFBC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AF57-1F09-2BA2-FB69-80732DB3245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880" y="275555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 Dans la mésosphère, la température diminue de 0 °C à -90 °C.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1EA2728-16BB-C75D-3756-513E15429F80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43094" y="611299"/>
            <a:ext cx="10372725" cy="300037"/>
          </a:xfrm>
        </p:spPr>
        <p:txBody>
          <a:bodyPr/>
          <a:lstStyle/>
          <a:p>
            <a:pPr marL="0" indent="0">
              <a:buNone/>
            </a:pPr>
            <a:r>
              <a:rPr lang="fr-FR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</a:t>
            </a:r>
            <a:endParaRPr lang="fr-FR" sz="1200" i="1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BD2AF7A-2BC6-EFB4-A483-26146500387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677AA8A-61DD-CBBC-5292-892E03D2AE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664758B-2ADB-2DBB-99CD-8F891EA89C84}"/>
              </a:ext>
            </a:extLst>
          </p:cNvPr>
          <p:cNvGrpSpPr/>
          <p:nvPr/>
        </p:nvGrpSpPr>
        <p:grpSpPr>
          <a:xfrm>
            <a:off x="1472695" y="4065074"/>
            <a:ext cx="2744683" cy="510778"/>
            <a:chOff x="1711291" y="2818330"/>
            <a:chExt cx="2744683" cy="510778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9946C76-2506-95F5-22B0-1BD377F1A734}"/>
                </a:ext>
              </a:extLst>
            </p:cNvPr>
            <p:cNvSpPr/>
            <p:nvPr/>
          </p:nvSpPr>
          <p:spPr>
            <a:xfrm>
              <a:off x="2183784" y="2818330"/>
              <a:ext cx="2272190" cy="510778"/>
            </a:xfrm>
            <a:prstGeom prst="roundRect">
              <a:avLst/>
            </a:prstGeom>
            <a:solidFill>
              <a:srgbClr val="0E4D3C"/>
            </a:solidFill>
            <a:ln>
              <a:solidFill>
                <a:srgbClr val="36AFC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/>
                  </a:solidFill>
                  <a:latin typeface="Calibri" panose="020F0502020204030204"/>
                </a:rPr>
                <a:t>Diminue 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52170FA-3843-DE6A-2FA5-EC8C3376C7E2}"/>
                </a:ext>
              </a:extLst>
            </p:cNvPr>
            <p:cNvSpPr/>
            <p:nvPr/>
          </p:nvSpPr>
          <p:spPr>
            <a:xfrm>
              <a:off x="1711291" y="2818330"/>
              <a:ext cx="403667" cy="510778"/>
            </a:xfrm>
            <a:prstGeom prst="roundRect">
              <a:avLst/>
            </a:prstGeom>
            <a:solidFill>
              <a:srgbClr val="0E4D3C"/>
            </a:solidFill>
            <a:ln>
              <a:solidFill>
                <a:srgbClr val="36AFC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/>
                  </a:solidFill>
                  <a:latin typeface="Calibri" panose="020F0502020204030204"/>
                </a:rPr>
                <a:t>b</a:t>
              </a: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187B1C2-FD79-A6CB-B2B0-F272F50878F8}"/>
              </a:ext>
            </a:extLst>
          </p:cNvPr>
          <p:cNvGrpSpPr/>
          <p:nvPr/>
        </p:nvGrpSpPr>
        <p:grpSpPr>
          <a:xfrm>
            <a:off x="1472695" y="2973912"/>
            <a:ext cx="2744683" cy="510778"/>
            <a:chOff x="1711291" y="2818330"/>
            <a:chExt cx="2744683" cy="510778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1E4E3687-4C19-5810-B05A-5418257D57EC}"/>
                </a:ext>
              </a:extLst>
            </p:cNvPr>
            <p:cNvSpPr/>
            <p:nvPr/>
          </p:nvSpPr>
          <p:spPr>
            <a:xfrm>
              <a:off x="2183784" y="2818330"/>
              <a:ext cx="2272190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Augmente 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F6F2BD88-04FD-78C9-7400-AF911EA16BDE}"/>
                </a:ext>
              </a:extLst>
            </p:cNvPr>
            <p:cNvSpPr/>
            <p:nvPr/>
          </p:nvSpPr>
          <p:spPr>
            <a:xfrm>
              <a:off x="1711291" y="2818330"/>
              <a:ext cx="4036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99817E4-9694-6D5D-0AC6-FFD166EE483C}"/>
              </a:ext>
            </a:extLst>
          </p:cNvPr>
          <p:cNvGrpSpPr/>
          <p:nvPr/>
        </p:nvGrpSpPr>
        <p:grpSpPr>
          <a:xfrm>
            <a:off x="1481650" y="5156235"/>
            <a:ext cx="2735728" cy="510778"/>
            <a:chOff x="1711291" y="2818330"/>
            <a:chExt cx="2735728" cy="510778"/>
          </a:xfrm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9BE4270-2A52-E246-EC67-AA44742AE8DE}"/>
                </a:ext>
              </a:extLst>
            </p:cNvPr>
            <p:cNvSpPr/>
            <p:nvPr/>
          </p:nvSpPr>
          <p:spPr>
            <a:xfrm>
              <a:off x="2183784" y="2818330"/>
              <a:ext cx="2263235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Reste stable</a:t>
              </a:r>
              <a:endPara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DB71B69-4C6D-41AF-9485-ECF16B4A43A9}"/>
                </a:ext>
              </a:extLst>
            </p:cNvPr>
            <p:cNvSpPr/>
            <p:nvPr/>
          </p:nvSpPr>
          <p:spPr>
            <a:xfrm>
              <a:off x="1711291" y="2818330"/>
              <a:ext cx="4036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</a:t>
              </a:r>
            </a:p>
          </p:txBody>
        </p:sp>
      </p:grpSp>
      <p:sp>
        <p:nvSpPr>
          <p:cNvPr id="12" name="Rectangle: Rounded Corners 22">
            <a:extLst>
              <a:ext uri="{FF2B5EF4-FFF2-40B4-BE49-F238E27FC236}">
                <a16:creationId xmlns:a16="http://schemas.microsoft.com/office/drawing/2014/main" id="{0B9F834F-D5EF-9FBC-48C5-ED5377BF6BE4}"/>
              </a:ext>
            </a:extLst>
          </p:cNvPr>
          <p:cNvSpPr/>
          <p:nvPr/>
        </p:nvSpPr>
        <p:spPr>
          <a:xfrm>
            <a:off x="1063959" y="1722858"/>
            <a:ext cx="9726617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Lorsqu’on monte plus haut dans la mésosphère, la température :</a:t>
            </a:r>
          </a:p>
        </p:txBody>
      </p:sp>
      <p:pic>
        <p:nvPicPr>
          <p:cNvPr id="18" name="Image 17" descr="Une image contenant texte, capture d’écran, diagramme, logiciel&#10;&#10;Le contenu généré par l’IA peut être incorrect.">
            <a:extLst>
              <a:ext uri="{FF2B5EF4-FFF2-40B4-BE49-F238E27FC236}">
                <a16:creationId xmlns:a16="http://schemas.microsoft.com/office/drawing/2014/main" id="{DE917270-448F-4DA5-063F-3183398BE0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664"/>
          <a:stretch>
            <a:fillRect/>
          </a:stretch>
        </p:blipFill>
        <p:spPr>
          <a:xfrm>
            <a:off x="5379436" y="2285782"/>
            <a:ext cx="5748605" cy="429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7256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5283D-1C3B-66D5-27D1-4238389C3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E59C51D-C642-1DDB-EF5F-B545F91AB698}"/>
              </a:ext>
            </a:extLst>
          </p:cNvPr>
          <p:cNvGrpSpPr/>
          <p:nvPr/>
        </p:nvGrpSpPr>
        <p:grpSpPr>
          <a:xfrm>
            <a:off x="121920" y="142240"/>
            <a:ext cx="11938000" cy="6563360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2AC10689-3538-031D-3802-6C268474D71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030A0"/>
            </a:solidFill>
            <a:ln>
              <a:solidFill>
                <a:srgbClr val="7030A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59FA3B0-C0C9-55E3-B2A1-609E84332F6A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100EAE4-D5B0-58C8-BFB8-0BAA58F2E6E5}"/>
              </a:ext>
            </a:extLst>
          </p:cNvPr>
          <p:cNvGrpSpPr/>
          <p:nvPr/>
        </p:nvGrpSpPr>
        <p:grpSpPr>
          <a:xfrm>
            <a:off x="9325079" y="549526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D5EC100-C703-5BF8-D45D-0A631A5A8E6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33031D0-700D-C15C-0602-547A49E0B346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D48FD848-6B22-CBC8-26A1-AB8FEAE19A0E}"/>
              </a:ext>
            </a:extLst>
          </p:cNvPr>
          <p:cNvGrpSpPr/>
          <p:nvPr/>
        </p:nvGrpSpPr>
        <p:grpSpPr>
          <a:xfrm>
            <a:off x="5062913" y="1699526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2D19C3DD-0EBC-9B26-FFB2-4208CB6C5E64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7030A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D6EB2E96-90B4-7C9F-7FA5-54E5A3357C97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7030A0"/>
            </a:solidFill>
            <a:ln cap="flat">
              <a:solidFill>
                <a:srgbClr val="7030A0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2F635428-320E-7FAA-0AE5-45B6050A232C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7030A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9D03F9B8-F377-B139-7216-A671E70E6119}"/>
              </a:ext>
            </a:extLst>
          </p:cNvPr>
          <p:cNvSpPr/>
          <p:nvPr/>
        </p:nvSpPr>
        <p:spPr>
          <a:xfrm>
            <a:off x="5277854" y="4275717"/>
            <a:ext cx="4145509" cy="57815"/>
          </a:xfrm>
          <a:prstGeom prst="rect">
            <a:avLst/>
          </a:prstGeom>
          <a:solidFill>
            <a:srgbClr val="7030A0"/>
          </a:solidFill>
          <a:ln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1200" cap="none" spc="0" baseline="0" noProof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B724BB5D-38F9-62D3-FBA8-B51BB5AF68FE}"/>
              </a:ext>
            </a:extLst>
          </p:cNvPr>
          <p:cNvSpPr/>
          <p:nvPr/>
        </p:nvSpPr>
        <p:spPr>
          <a:xfrm>
            <a:off x="4713654" y="1956315"/>
            <a:ext cx="867138" cy="384316"/>
          </a:xfrm>
          <a:prstGeom prst="rect">
            <a:avLst/>
          </a:prstGeom>
          <a:solidFill>
            <a:srgbClr val="7030A0"/>
          </a:solidFill>
          <a:ln w="25402"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1200" cap="none" spc="0" baseline="0" noProof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00BEC9F-294C-ED13-3C79-B10011ABC7EA}"/>
              </a:ext>
            </a:extLst>
          </p:cNvPr>
          <p:cNvSpPr/>
          <p:nvPr/>
        </p:nvSpPr>
        <p:spPr>
          <a:xfrm>
            <a:off x="4773422" y="1963807"/>
            <a:ext cx="789749" cy="369332"/>
          </a:xfrm>
          <a:prstGeom prst="rect">
            <a:avLst/>
          </a:prstGeom>
          <a:solidFill>
            <a:srgbClr val="7030A0"/>
          </a:solidFill>
          <a:ln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1200" cap="none" spc="0" baseline="0" noProof="0" dirty="0">
                <a:solidFill>
                  <a:srgbClr val="FFFFFF"/>
                </a:solidFill>
                <a:uFillTx/>
                <a:latin typeface="Arial"/>
                <a:cs typeface="Arial"/>
              </a:rPr>
              <a:t>PGC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2CF6C40C-11B3-918F-D6D6-FE3D501BF5FD}"/>
              </a:ext>
            </a:extLst>
          </p:cNvPr>
          <p:cNvSpPr txBox="1"/>
          <p:nvPr/>
        </p:nvSpPr>
        <p:spPr>
          <a:xfrm>
            <a:off x="5249063" y="2462344"/>
            <a:ext cx="4174300" cy="166199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noProof="0" dirty="0">
                <a:solidFill>
                  <a:srgbClr val="7030A0"/>
                </a:solidFill>
                <a:latin typeface="Arial"/>
              </a:rPr>
              <a:t>Moment de consolidation et différenciation</a:t>
            </a:r>
            <a:endParaRPr lang="fr-FR" sz="4000" b="1" noProof="0" dirty="0">
              <a:solidFill>
                <a:srgbClr val="7030A0"/>
              </a:solidFill>
              <a:latin typeface="Arial"/>
              <a:cs typeface="Arial"/>
            </a:endParaRPr>
          </a:p>
        </p:txBody>
      </p:sp>
      <p:pic>
        <p:nvPicPr>
          <p:cNvPr id="14" name="Picture 7">
            <a:extLst>
              <a:ext uri="{FF2B5EF4-FFF2-40B4-BE49-F238E27FC236}">
                <a16:creationId xmlns:a16="http://schemas.microsoft.com/office/drawing/2014/main" id="{F9769AB3-E2D7-6AC2-3F2D-73996BD390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565" y="1694883"/>
            <a:ext cx="3060936" cy="306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33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77A30-10C9-A4CB-D835-17FB877B8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283D6692-6CC7-87DF-9599-ACE285EAB1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97552" y="4201234"/>
            <a:ext cx="5136496" cy="2487420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1843258-7E03-039C-7CF7-EFA44DAEC48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22" name="Picture 14">
            <a:extLst>
              <a:ext uri="{FF2B5EF4-FFF2-40B4-BE49-F238E27FC236}">
                <a16:creationId xmlns:a16="http://schemas.microsoft.com/office/drawing/2014/main" id="{6C3A7FF5-4F9B-CA7C-B1C6-F37B6BA98D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468" y="958934"/>
            <a:ext cx="837778" cy="83778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39B82D4-E7CE-7B90-C542-43E8A2506248}"/>
              </a:ext>
            </a:extLst>
          </p:cNvPr>
          <p:cNvSpPr txBox="1"/>
          <p:nvPr/>
        </p:nvSpPr>
        <p:spPr>
          <a:xfrm>
            <a:off x="1005840" y="233680"/>
            <a:ext cx="9519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Travailler chacun pour soi; prenez l’activité 1 de la page 96 du livret.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6A79D66-2C59-990E-5A8B-7EE83EB1E789}"/>
              </a:ext>
            </a:extLst>
          </p:cNvPr>
          <p:cNvSpPr txBox="1"/>
          <p:nvPr/>
        </p:nvSpPr>
        <p:spPr>
          <a:xfrm>
            <a:off x="5306603" y="6254988"/>
            <a:ext cx="926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Page 96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07A4648-FA8B-2873-AC45-950F2FD3B7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23037" y="958934"/>
            <a:ext cx="5085526" cy="3242300"/>
          </a:xfrm>
          <a:prstGeom prst="rect">
            <a:avLst/>
          </a:prstGeom>
        </p:spPr>
      </p:pic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D42E522A-6B26-3350-4A50-DC5616DB09F0}"/>
              </a:ext>
            </a:extLst>
          </p:cNvPr>
          <p:cNvCxnSpPr>
            <a:cxnSpLocks/>
          </p:cNvCxnSpPr>
          <p:nvPr/>
        </p:nvCxnSpPr>
        <p:spPr>
          <a:xfrm>
            <a:off x="4229817" y="2977116"/>
            <a:ext cx="1800000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0B35A60C-F40F-1B2F-67D6-6A0BCCB9B8AA}"/>
              </a:ext>
            </a:extLst>
          </p:cNvPr>
          <p:cNvCxnSpPr>
            <a:cxnSpLocks/>
          </p:cNvCxnSpPr>
          <p:nvPr/>
        </p:nvCxnSpPr>
        <p:spPr>
          <a:xfrm>
            <a:off x="4296000" y="2504899"/>
            <a:ext cx="1800000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8DC3296F-1DD0-416A-CAA2-D5868BE29DA2}"/>
              </a:ext>
            </a:extLst>
          </p:cNvPr>
          <p:cNvCxnSpPr>
            <a:cxnSpLocks/>
          </p:cNvCxnSpPr>
          <p:nvPr/>
        </p:nvCxnSpPr>
        <p:spPr>
          <a:xfrm>
            <a:off x="4296000" y="2052579"/>
            <a:ext cx="1800000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11CF5399-C386-8F24-706A-E98DB5BC3BA6}"/>
              </a:ext>
            </a:extLst>
          </p:cNvPr>
          <p:cNvCxnSpPr>
            <a:cxnSpLocks/>
          </p:cNvCxnSpPr>
          <p:nvPr/>
        </p:nvCxnSpPr>
        <p:spPr>
          <a:xfrm>
            <a:off x="4296000" y="1571380"/>
            <a:ext cx="1800000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1572517E-1E09-BCC5-D969-9B92E8B46251}"/>
              </a:ext>
            </a:extLst>
          </p:cNvPr>
          <p:cNvSpPr txBox="1"/>
          <p:nvPr/>
        </p:nvSpPr>
        <p:spPr>
          <a:xfrm>
            <a:off x="8093632" y="3311295"/>
            <a:ext cx="1360606" cy="340519"/>
          </a:xfrm>
          <a:prstGeom prst="round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 b="1" kern="0" dirty="0">
                <a:solidFill>
                  <a:srgbClr val="FF0000"/>
                </a:solidFill>
                <a:latin typeface="Calibri" panose="020F0502020204030204"/>
              </a:rPr>
              <a:t>15 °C</a:t>
            </a:r>
            <a:endParaRPr kumimoji="0" lang="fr-FR" sz="1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71F9A70-2C89-3322-66CF-3D57047BB7FE}"/>
              </a:ext>
            </a:extLst>
          </p:cNvPr>
          <p:cNvSpPr txBox="1"/>
          <p:nvPr/>
        </p:nvSpPr>
        <p:spPr>
          <a:xfrm>
            <a:off x="8093632" y="2744883"/>
            <a:ext cx="1360606" cy="340519"/>
          </a:xfrm>
          <a:prstGeom prst="round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 b="1" kern="0" dirty="0">
                <a:solidFill>
                  <a:srgbClr val="FF0000"/>
                </a:solidFill>
                <a:latin typeface="Calibri" panose="020F0502020204030204"/>
              </a:rPr>
              <a:t>-56 °C</a:t>
            </a:r>
            <a:endParaRPr kumimoji="0" lang="fr-FR" sz="1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1012A41-3C8F-2647-01E0-B338C5BD7B72}"/>
              </a:ext>
            </a:extLst>
          </p:cNvPr>
          <p:cNvSpPr txBox="1"/>
          <p:nvPr/>
        </p:nvSpPr>
        <p:spPr>
          <a:xfrm>
            <a:off x="8093632" y="2294415"/>
            <a:ext cx="1360606" cy="340519"/>
          </a:xfrm>
          <a:prstGeom prst="round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 b="1" kern="0" dirty="0">
                <a:solidFill>
                  <a:srgbClr val="FF0000"/>
                </a:solidFill>
                <a:latin typeface="Calibri" panose="020F0502020204030204"/>
              </a:rPr>
              <a:t>0 °C</a:t>
            </a:r>
            <a:endParaRPr kumimoji="0" lang="fr-FR" sz="1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B80E234-B496-D718-D193-8CCF9D7765CE}"/>
              </a:ext>
            </a:extLst>
          </p:cNvPr>
          <p:cNvSpPr txBox="1"/>
          <p:nvPr/>
        </p:nvSpPr>
        <p:spPr>
          <a:xfrm>
            <a:off x="8093632" y="1313172"/>
            <a:ext cx="1360606" cy="340519"/>
          </a:xfrm>
          <a:prstGeom prst="round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 b="1" kern="0" dirty="0">
                <a:solidFill>
                  <a:srgbClr val="FF0000"/>
                </a:solidFill>
                <a:latin typeface="Calibri" panose="020F0502020204030204"/>
              </a:rPr>
              <a:t>2000 °C</a:t>
            </a:r>
            <a:endParaRPr kumimoji="0" lang="fr-FR" sz="1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DC22A0F-00C7-2B2D-9D95-595FDD5A36D0}"/>
              </a:ext>
            </a:extLst>
          </p:cNvPr>
          <p:cNvSpPr txBox="1"/>
          <p:nvPr/>
        </p:nvSpPr>
        <p:spPr>
          <a:xfrm>
            <a:off x="8162860" y="994841"/>
            <a:ext cx="1034679" cy="23836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 b="1" kern="0" dirty="0">
                <a:solidFill>
                  <a:srgbClr val="FF0000"/>
                </a:solidFill>
                <a:latin typeface="Calibri" panose="020F0502020204030204"/>
              </a:rPr>
              <a:t>Température  </a:t>
            </a:r>
            <a:endParaRPr kumimoji="0" lang="fr-FR" sz="1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77AC1F3-6576-C57E-870E-9A70715EBB4B}"/>
              </a:ext>
            </a:extLst>
          </p:cNvPr>
          <p:cNvSpPr txBox="1"/>
          <p:nvPr/>
        </p:nvSpPr>
        <p:spPr>
          <a:xfrm>
            <a:off x="1462833" y="2893843"/>
            <a:ext cx="2127379" cy="578882"/>
          </a:xfrm>
          <a:prstGeom prst="round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>
                <a:solidFill>
                  <a:srgbClr val="FF0000"/>
                </a:solidFill>
                <a:latin typeface="Calibri" panose="020F0502020204030204"/>
              </a:rPr>
              <a:t>À rectifier </a:t>
            </a: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EF39C731-B62F-5646-B5DF-E9649DCAFDBC}"/>
              </a:ext>
            </a:extLst>
          </p:cNvPr>
          <p:cNvCxnSpPr>
            <a:cxnSpLocks/>
          </p:cNvCxnSpPr>
          <p:nvPr/>
        </p:nvCxnSpPr>
        <p:spPr>
          <a:xfrm flipV="1">
            <a:off x="2851400" y="2072507"/>
            <a:ext cx="738812" cy="90460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9059FD5A-5021-7AB3-72CF-C47FA9192F9B}"/>
              </a:ext>
            </a:extLst>
          </p:cNvPr>
          <p:cNvSpPr txBox="1"/>
          <p:nvPr/>
        </p:nvSpPr>
        <p:spPr>
          <a:xfrm>
            <a:off x="9535730" y="2271308"/>
            <a:ext cx="2127379" cy="578882"/>
          </a:xfrm>
          <a:prstGeom prst="round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>
                <a:solidFill>
                  <a:srgbClr val="FF0000"/>
                </a:solidFill>
                <a:latin typeface="Calibri" panose="020F0502020204030204"/>
              </a:rPr>
              <a:t>À rectifier </a:t>
            </a: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DBBEB440-923C-AF51-97FF-EC5C13751CB0}"/>
              </a:ext>
            </a:extLst>
          </p:cNvPr>
          <p:cNvCxnSpPr>
            <a:cxnSpLocks/>
          </p:cNvCxnSpPr>
          <p:nvPr/>
        </p:nvCxnSpPr>
        <p:spPr>
          <a:xfrm flipH="1" flipV="1">
            <a:off x="9300609" y="1343153"/>
            <a:ext cx="585184" cy="10114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7C0F05D0-D83E-9C4E-4B68-F82137B91E05}"/>
              </a:ext>
            </a:extLst>
          </p:cNvPr>
          <p:cNvSpPr txBox="1"/>
          <p:nvPr/>
        </p:nvSpPr>
        <p:spPr>
          <a:xfrm>
            <a:off x="3630958" y="2770826"/>
            <a:ext cx="1360606" cy="340519"/>
          </a:xfrm>
          <a:prstGeom prst="round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 b="1" kern="0" dirty="0">
                <a:solidFill>
                  <a:srgbClr val="FF0000"/>
                </a:solidFill>
                <a:latin typeface="Calibri" panose="020F0502020204030204"/>
              </a:rPr>
              <a:t>12 Km</a:t>
            </a:r>
            <a:endParaRPr kumimoji="0" lang="fr-FR" sz="1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1FEDB89-FD41-7A55-5B1D-33BFD0DD24DE}"/>
              </a:ext>
            </a:extLst>
          </p:cNvPr>
          <p:cNvSpPr txBox="1"/>
          <p:nvPr/>
        </p:nvSpPr>
        <p:spPr>
          <a:xfrm>
            <a:off x="3630958" y="2309344"/>
            <a:ext cx="1360606" cy="340519"/>
          </a:xfrm>
          <a:prstGeom prst="round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 b="1" kern="0" dirty="0">
                <a:solidFill>
                  <a:srgbClr val="FF0000"/>
                </a:solidFill>
                <a:latin typeface="Calibri" panose="020F0502020204030204"/>
              </a:rPr>
              <a:t>50 Km</a:t>
            </a:r>
            <a:endParaRPr kumimoji="0" lang="fr-FR" sz="1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B075C70D-C8DB-7AFA-825D-42BAFE58E6DB}"/>
              </a:ext>
            </a:extLst>
          </p:cNvPr>
          <p:cNvSpPr txBox="1"/>
          <p:nvPr/>
        </p:nvSpPr>
        <p:spPr>
          <a:xfrm>
            <a:off x="3630958" y="1888856"/>
            <a:ext cx="1360606" cy="340519"/>
          </a:xfrm>
          <a:prstGeom prst="round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 b="1" kern="0" dirty="0">
                <a:solidFill>
                  <a:srgbClr val="FF0000"/>
                </a:solidFill>
                <a:latin typeface="Calibri" panose="020F0502020204030204"/>
              </a:rPr>
              <a:t>85 Km</a:t>
            </a:r>
            <a:endParaRPr kumimoji="0" lang="fr-FR" sz="1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8C87C9B-8210-3AD4-5007-9ECAB2F134C9}"/>
              </a:ext>
            </a:extLst>
          </p:cNvPr>
          <p:cNvSpPr txBox="1"/>
          <p:nvPr/>
        </p:nvSpPr>
        <p:spPr>
          <a:xfrm>
            <a:off x="3630958" y="1387297"/>
            <a:ext cx="1360606" cy="340519"/>
          </a:xfrm>
          <a:prstGeom prst="round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 b="1" kern="0" dirty="0">
                <a:solidFill>
                  <a:srgbClr val="FF0000"/>
                </a:solidFill>
                <a:latin typeface="Calibri" panose="020F0502020204030204"/>
              </a:rPr>
              <a:t>500 Km</a:t>
            </a:r>
            <a:endParaRPr kumimoji="0" lang="fr-FR" sz="1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5BA87353-9DCA-9075-F79D-C5880A2E74AC}"/>
              </a:ext>
            </a:extLst>
          </p:cNvPr>
          <p:cNvSpPr txBox="1"/>
          <p:nvPr/>
        </p:nvSpPr>
        <p:spPr>
          <a:xfrm>
            <a:off x="3444509" y="3252640"/>
            <a:ext cx="1034679" cy="23836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  <a:prstDash val="dash"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 b="1" kern="0" dirty="0">
                <a:solidFill>
                  <a:srgbClr val="FF0000"/>
                </a:solidFill>
                <a:latin typeface="Calibri" panose="020F0502020204030204"/>
              </a:rPr>
              <a:t>Altitude </a:t>
            </a:r>
            <a:endParaRPr kumimoji="0" lang="fr-FR" sz="1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92342FE-BB74-48C3-12EF-3309EA675B33}"/>
              </a:ext>
            </a:extLst>
          </p:cNvPr>
          <p:cNvSpPr txBox="1"/>
          <p:nvPr/>
        </p:nvSpPr>
        <p:spPr>
          <a:xfrm>
            <a:off x="8110674" y="1806961"/>
            <a:ext cx="1360606" cy="340519"/>
          </a:xfrm>
          <a:prstGeom prst="round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 b="1" kern="0" dirty="0">
                <a:solidFill>
                  <a:srgbClr val="FF0000"/>
                </a:solidFill>
                <a:latin typeface="Calibri" panose="020F0502020204030204"/>
              </a:rPr>
              <a:t>-90 °C</a:t>
            </a:r>
            <a:endParaRPr kumimoji="0" lang="fr-FR" sz="1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11551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60382-76AC-AA32-4190-241B60AC5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389A30AA-89F9-72FB-1ED3-436183E5752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237C4C8-51C8-7B34-DCC8-2E0534069A80}"/>
              </a:ext>
            </a:extLst>
          </p:cNvPr>
          <p:cNvGrpSpPr/>
          <p:nvPr/>
        </p:nvGrpSpPr>
        <p:grpSpPr>
          <a:xfrm>
            <a:off x="11302532" y="856717"/>
            <a:ext cx="630930" cy="588164"/>
            <a:chOff x="582302" y="4457015"/>
            <a:chExt cx="630930" cy="588164"/>
          </a:xfrm>
        </p:grpSpPr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id="{A0B8BB2B-CC59-F069-193B-14A203EE1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6" name="Picture 7">
              <a:extLst>
                <a:ext uri="{FF2B5EF4-FFF2-40B4-BE49-F238E27FC236}">
                  <a16:creationId xmlns:a16="http://schemas.microsoft.com/office/drawing/2014/main" id="{C4D18C0E-3605-B500-92F0-F82D82C132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9EBFC926-2C1F-28E7-7E61-BEA778DD1C5D}"/>
              </a:ext>
            </a:extLst>
          </p:cNvPr>
          <p:cNvSpPr txBox="1"/>
          <p:nvPr/>
        </p:nvSpPr>
        <p:spPr>
          <a:xfrm>
            <a:off x="1025996" y="216370"/>
            <a:ext cx="78033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A078606-6B6C-1478-A077-07DF32145B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62739"/>
          <a:stretch/>
        </p:blipFill>
        <p:spPr>
          <a:xfrm>
            <a:off x="634915" y="4642033"/>
            <a:ext cx="11081606" cy="199959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9288D33-3E74-0397-98AB-B3E64DD08A5B}"/>
              </a:ext>
            </a:extLst>
          </p:cNvPr>
          <p:cNvSpPr txBox="1"/>
          <p:nvPr/>
        </p:nvSpPr>
        <p:spPr>
          <a:xfrm>
            <a:off x="8029668" y="6024573"/>
            <a:ext cx="23660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Thermosphère</a:t>
            </a:r>
            <a:endParaRPr lang="fr-MA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087D254-44D3-5DDA-3F5A-50C0384CB1E4}"/>
              </a:ext>
            </a:extLst>
          </p:cNvPr>
          <p:cNvSpPr txBox="1"/>
          <p:nvPr/>
        </p:nvSpPr>
        <p:spPr>
          <a:xfrm>
            <a:off x="2628695" y="5990574"/>
            <a:ext cx="23660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Stratosphère</a:t>
            </a:r>
            <a:endParaRPr lang="fr-MA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40A87AE-DCA9-5FEE-E853-ED5326866067}"/>
              </a:ext>
            </a:extLst>
          </p:cNvPr>
          <p:cNvSpPr txBox="1"/>
          <p:nvPr/>
        </p:nvSpPr>
        <p:spPr>
          <a:xfrm>
            <a:off x="8173367" y="5339517"/>
            <a:ext cx="23660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Mésosphère</a:t>
            </a:r>
            <a:endParaRPr lang="fr-MA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701E063-B98E-1E45-7187-AF5E37A8BC97}"/>
              </a:ext>
            </a:extLst>
          </p:cNvPr>
          <p:cNvSpPr txBox="1"/>
          <p:nvPr/>
        </p:nvSpPr>
        <p:spPr>
          <a:xfrm>
            <a:off x="2631675" y="5339518"/>
            <a:ext cx="23660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Troposphère</a:t>
            </a:r>
            <a:endParaRPr lang="fr-MA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9D21C947-757F-0660-3A96-956A06EEE8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28695" y="1038703"/>
            <a:ext cx="6929480" cy="360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6325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122496" y="137991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641607" y="5918134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633815" y="5227796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00B13-98D1-9704-B5EC-C54355F97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DB6A2841-E0C6-132D-4D09-8A1223CE8FB5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57F5B04-8DAC-467E-2854-6E1381E167F5}"/>
              </a:ext>
            </a:extLst>
          </p:cNvPr>
          <p:cNvGrpSpPr/>
          <p:nvPr/>
        </p:nvGrpSpPr>
        <p:grpSpPr>
          <a:xfrm>
            <a:off x="11302532" y="856717"/>
            <a:ext cx="630930" cy="588164"/>
            <a:chOff x="582302" y="4457015"/>
            <a:chExt cx="630930" cy="588164"/>
          </a:xfrm>
        </p:grpSpPr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id="{F86AAA8C-965B-9DC2-C277-08EBB4C519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6" name="Picture 7">
              <a:extLst>
                <a:ext uri="{FF2B5EF4-FFF2-40B4-BE49-F238E27FC236}">
                  <a16:creationId xmlns:a16="http://schemas.microsoft.com/office/drawing/2014/main" id="{D717A1D9-D254-9FE4-5278-7E00FD2AF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1658586B-4A46-73B0-5413-F59508324CB5}"/>
              </a:ext>
            </a:extLst>
          </p:cNvPr>
          <p:cNvSpPr txBox="1"/>
          <p:nvPr/>
        </p:nvSpPr>
        <p:spPr>
          <a:xfrm>
            <a:off x="1025996" y="216370"/>
            <a:ext cx="78033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84DE9C91-EC82-BE4D-485A-137AD9DF54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39956" b="178"/>
          <a:stretch/>
        </p:blipFill>
        <p:spPr>
          <a:xfrm>
            <a:off x="634915" y="3429000"/>
            <a:ext cx="11081606" cy="321263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ED184EE-5DE2-7ADB-EAC6-6D07CD53F2F7}"/>
              </a:ext>
            </a:extLst>
          </p:cNvPr>
          <p:cNvSpPr txBox="1"/>
          <p:nvPr/>
        </p:nvSpPr>
        <p:spPr>
          <a:xfrm>
            <a:off x="4991897" y="4502333"/>
            <a:ext cx="6971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</a:t>
            </a:r>
            <a:endParaRPr lang="fr-MA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A4267A4-6E53-E05F-4C34-0DF5D67D1A28}"/>
              </a:ext>
            </a:extLst>
          </p:cNvPr>
          <p:cNvSpPr txBox="1"/>
          <p:nvPr/>
        </p:nvSpPr>
        <p:spPr>
          <a:xfrm>
            <a:off x="8254262" y="4502333"/>
            <a:ext cx="9471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</a:t>
            </a:r>
            <a:endParaRPr lang="fr-MA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F55B113-609D-6B3A-61DB-B07F00BA1DF1}"/>
              </a:ext>
            </a:extLst>
          </p:cNvPr>
          <p:cNvSpPr txBox="1"/>
          <p:nvPr/>
        </p:nvSpPr>
        <p:spPr>
          <a:xfrm>
            <a:off x="3334406" y="5035315"/>
            <a:ext cx="16574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augmente</a:t>
            </a:r>
            <a:endParaRPr lang="fr-MA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B3972A9-4374-5C39-A3BD-8E602E784112}"/>
              </a:ext>
            </a:extLst>
          </p:cNvPr>
          <p:cNvSpPr txBox="1"/>
          <p:nvPr/>
        </p:nvSpPr>
        <p:spPr>
          <a:xfrm>
            <a:off x="4991897" y="5526125"/>
            <a:ext cx="42095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diazote , dioxygène et l’ozone</a:t>
            </a:r>
            <a:endParaRPr lang="fr-MA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C019650-9C6C-CF3E-39B2-496380A6AF86}"/>
              </a:ext>
            </a:extLst>
          </p:cNvPr>
          <p:cNvSpPr txBox="1"/>
          <p:nvPr/>
        </p:nvSpPr>
        <p:spPr>
          <a:xfrm>
            <a:off x="3255010" y="6037331"/>
            <a:ext cx="82811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protéger la Terre des rayons ultraviolets du Soleil.</a:t>
            </a:r>
            <a:endParaRPr lang="fr-MA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CDD3166B-4B2D-5856-4DD4-3B287011BF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5194" y="1047645"/>
            <a:ext cx="4976064" cy="230411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19F2F52-129B-10FA-121E-1B032DB956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6000" y="1038703"/>
            <a:ext cx="4448194" cy="231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8828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176981" y="167148"/>
            <a:ext cx="11897031" cy="6548284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9406363" y="5517567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2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F0F1821D-0D6A-41E0-8724-D9C7D3D5ADB1}"/>
              </a:ext>
            </a:extLst>
          </p:cNvPr>
          <p:cNvGrpSpPr/>
          <p:nvPr/>
        </p:nvGrpSpPr>
        <p:grpSpPr>
          <a:xfrm>
            <a:off x="4781813" y="1873520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C9E93F21-0F17-F348-433B-F065F01ABBF7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1D9A78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CAA3C2C1-ACA9-1179-6445-552B59102A68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1D9A78"/>
            </a:solidFill>
            <a:ln cap="flat">
              <a:solidFill>
                <a:srgbClr val="1D9A78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21C09A1D-3DD5-F163-9319-B49D9F5E2B96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1D9A78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F017EFE5-194E-9CD5-4C4B-E1F9924C9E94}"/>
              </a:ext>
            </a:extLst>
          </p:cNvPr>
          <p:cNvSpPr/>
          <p:nvPr/>
        </p:nvSpPr>
        <p:spPr>
          <a:xfrm>
            <a:off x="4996754" y="4449711"/>
            <a:ext cx="4145509" cy="57815"/>
          </a:xfrm>
          <a:prstGeom prst="rect">
            <a:avLst/>
          </a:prstGeom>
          <a:solidFill>
            <a:srgbClr val="1D9A78"/>
          </a:solidFill>
          <a:ln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CF101BFF-AA3D-FDAF-1E85-A7F4EFA703B1}"/>
              </a:ext>
            </a:extLst>
          </p:cNvPr>
          <p:cNvSpPr/>
          <p:nvPr/>
        </p:nvSpPr>
        <p:spPr>
          <a:xfrm>
            <a:off x="4432554" y="2130309"/>
            <a:ext cx="867138" cy="384316"/>
          </a:xfrm>
          <a:prstGeom prst="rect">
            <a:avLst/>
          </a:prstGeom>
          <a:solidFill>
            <a:srgbClr val="1D9A78"/>
          </a:solidFill>
          <a:ln w="25402"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8AF22EA-1A2C-828A-A5B1-5E8E9778780D}"/>
              </a:ext>
            </a:extLst>
          </p:cNvPr>
          <p:cNvSpPr/>
          <p:nvPr/>
        </p:nvSpPr>
        <p:spPr>
          <a:xfrm>
            <a:off x="4509943" y="2135616"/>
            <a:ext cx="789749" cy="369332"/>
          </a:xfrm>
          <a:prstGeom prst="rect">
            <a:avLst/>
          </a:prstGeom>
          <a:noFill/>
          <a:ln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6D624DA3-095E-502E-84A1-FC9FD5F8B42A}"/>
              </a:ext>
            </a:extLst>
          </p:cNvPr>
          <p:cNvSpPr txBox="1"/>
          <p:nvPr/>
        </p:nvSpPr>
        <p:spPr>
          <a:xfrm>
            <a:off x="4904817" y="3076944"/>
            <a:ext cx="4401901" cy="4985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noProof="0" dirty="0">
                <a:solidFill>
                  <a:schemeClr val="tx2"/>
                </a:solidFill>
              </a:rPr>
              <a:t>Métacognition</a:t>
            </a:r>
            <a:endParaRPr lang="fr-FR" sz="3600" b="1" kern="0" noProof="0" dirty="0">
              <a:solidFill>
                <a:srgbClr val="1D9A78"/>
              </a:solidFill>
              <a:ea typeface="Calibri"/>
              <a:cs typeface="Calibri"/>
            </a:endParaRPr>
          </a:p>
        </p:txBody>
      </p:sp>
      <p:pic>
        <p:nvPicPr>
          <p:cNvPr id="15" name="Image 14" descr="Une image contenant habits, Dessin d’enfant, table, personne&#10;&#10;Le contenu généré par l’IA peut être incorrect.">
            <a:extLst>
              <a:ext uri="{FF2B5EF4-FFF2-40B4-BE49-F238E27FC236}">
                <a16:creationId xmlns:a16="http://schemas.microsoft.com/office/drawing/2014/main" id="{B520775D-28E0-ED11-D2EA-6FE80C791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60" y="1930384"/>
            <a:ext cx="3545840" cy="267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DBBDB4-A43A-47FA-3CE3-69435953B379}"/>
              </a:ext>
            </a:extLst>
          </p:cNvPr>
          <p:cNvSpPr txBox="1"/>
          <p:nvPr/>
        </p:nvSpPr>
        <p:spPr>
          <a:xfrm>
            <a:off x="920750" y="250603"/>
            <a:ext cx="10350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buNone/>
            </a:pPr>
            <a:r>
              <a:rPr lang="fr-FR" sz="16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Evaluez-vous en utilisant la grille ci-dessous. Montrez ce que vous trouvez difficile, demandez de l’aide si nécessaire.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7D449A9-EC74-6834-6972-8904679AD8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8307" y="2657367"/>
            <a:ext cx="11355385" cy="154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232055" y="186813"/>
            <a:ext cx="11694474" cy="6508955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FDD4F246-B97F-2E21-9620-18B2A9D3567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248719" y="1807010"/>
            <a:ext cx="3694561" cy="36945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ZoneTexte 9">
            <a:extLst>
              <a:ext uri="{FF2B5EF4-FFF2-40B4-BE49-F238E27FC236}">
                <a16:creationId xmlns:a16="http://schemas.microsoft.com/office/drawing/2014/main" id="{EF94CCB1-9147-4D75-6B54-FE296D6B5834}"/>
              </a:ext>
            </a:extLst>
          </p:cNvPr>
          <p:cNvSpPr txBox="1"/>
          <p:nvPr/>
        </p:nvSpPr>
        <p:spPr>
          <a:xfrm>
            <a:off x="2339239" y="509316"/>
            <a:ext cx="7480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00"/>
              </a:spcAft>
            </a:pPr>
            <a:r>
              <a:rPr lang="fr-FR" sz="2000" noProof="0" dirty="0">
                <a:solidFill>
                  <a:srgbClr val="002060"/>
                </a:solidFill>
              </a:rPr>
              <a:t> </a:t>
            </a:r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</a:rPr>
              <a:t>C’est la fin de notre séance. N’oubliez pas de réviser votre leçon.</a:t>
            </a:r>
          </a:p>
        </p:txBody>
      </p:sp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22041" y="1645920"/>
            <a:ext cx="8127601" cy="30988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860121" y="2114436"/>
            <a:ext cx="6994935" cy="548005"/>
            <a:chOff x="2156845" y="1060636"/>
            <a:chExt cx="5246201" cy="411004"/>
          </a:xfrm>
        </p:grpSpPr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08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Moment de récupération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860121" y="2940814"/>
            <a:ext cx="6994935" cy="548005"/>
            <a:chOff x="2156845" y="1060636"/>
            <a:chExt cx="5246201" cy="411004"/>
          </a:xfrm>
        </p:grpSpPr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Consolidation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829641" y="3770612"/>
            <a:ext cx="6994935" cy="548005"/>
            <a:chOff x="2156845" y="1060636"/>
            <a:chExt cx="5246201" cy="411004"/>
          </a:xfrm>
        </p:grpSpPr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2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Métacognition</a:t>
              </a:r>
            </a:p>
          </p:txBody>
        </p:sp>
      </p:grpSp>
      <p:sp>
        <p:nvSpPr>
          <p:cNvPr id="5" name="Oval 7">
            <a:extLst>
              <a:ext uri="{FF2B5EF4-FFF2-40B4-BE49-F238E27FC236}">
                <a16:creationId xmlns:a16="http://schemas.microsoft.com/office/drawing/2014/main" id="{3314F01D-6B56-A75E-BB5C-1F73DFE488F6}"/>
              </a:ext>
            </a:extLst>
          </p:cNvPr>
          <p:cNvSpPr/>
          <p:nvPr/>
        </p:nvSpPr>
        <p:spPr>
          <a:xfrm>
            <a:off x="2306885" y="213833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6" name="Rectangle: Rounded Corners 24">
            <a:extLst>
              <a:ext uri="{FF2B5EF4-FFF2-40B4-BE49-F238E27FC236}">
                <a16:creationId xmlns:a16="http://schemas.microsoft.com/office/drawing/2014/main" id="{4CCB0D59-EEBD-8010-677B-271DEC587BB0}"/>
              </a:ext>
            </a:extLst>
          </p:cNvPr>
          <p:cNvSpPr/>
          <p:nvPr/>
        </p:nvSpPr>
        <p:spPr>
          <a:xfrm>
            <a:off x="2255520" y="2946399"/>
            <a:ext cx="568960" cy="508001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8" name="Oval 15">
            <a:extLst>
              <a:ext uri="{FF2B5EF4-FFF2-40B4-BE49-F238E27FC236}">
                <a16:creationId xmlns:a16="http://schemas.microsoft.com/office/drawing/2014/main" id="{3E464916-733B-FA9C-B9F2-9F98E93495D6}"/>
              </a:ext>
            </a:extLst>
          </p:cNvPr>
          <p:cNvSpPr/>
          <p:nvPr/>
        </p:nvSpPr>
        <p:spPr>
          <a:xfrm>
            <a:off x="2256508" y="379786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94371097-424C-120B-3BFA-623F005C0E9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971B8BBE-5274-BA5C-7CA6-B9A09A8AF719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68632981-0713-1ABF-EB18-041F8052CB66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EEBFA401-42BB-FF7F-E534-425C81F9587A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4" name="Google Shape;251;p28">
              <a:extLst>
                <a:ext uri="{FF2B5EF4-FFF2-40B4-BE49-F238E27FC236}">
                  <a16:creationId xmlns:a16="http://schemas.microsoft.com/office/drawing/2014/main" id="{AD5FE414-C036-8972-9731-1D3C41307C99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" name="Google Shape;252;p28">
              <a:extLst>
                <a:ext uri="{FF2B5EF4-FFF2-40B4-BE49-F238E27FC236}">
                  <a16:creationId xmlns:a16="http://schemas.microsoft.com/office/drawing/2014/main" id="{5D91C36E-40DD-EE8A-6B5B-F21C7BE9B1B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6" name="Google Shape;995;p109">
            <a:extLst>
              <a:ext uri="{FF2B5EF4-FFF2-40B4-BE49-F238E27FC236}">
                <a16:creationId xmlns:a16="http://schemas.microsoft.com/office/drawing/2014/main" id="{613E8824-4285-45CF-F126-A6A5CCECD96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de l’enseignant</a:t>
            </a:r>
          </a:p>
        </p:txBody>
      </p:sp>
      <p:sp>
        <p:nvSpPr>
          <p:cNvPr id="9" name="Google Shape;996;p109">
            <a:extLst>
              <a:ext uri="{FF2B5EF4-FFF2-40B4-BE49-F238E27FC236}">
                <a16:creationId xmlns:a16="http://schemas.microsoft.com/office/drawing/2014/main" id="{E481C910-34E3-B3C5-A643-DB4CEB7578F0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de l’élève</a:t>
            </a: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8A5AF14B-9CF0-CBE4-DE99-32E453240B9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655628" y="4749144"/>
            <a:ext cx="1101650" cy="122738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DB3A85E7-FAFF-8BAD-062B-82057D93E2B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65730" y="2442132"/>
            <a:ext cx="1632389" cy="1164080"/>
          </a:xfrm>
          <a:prstGeom prst="rect">
            <a:avLst/>
          </a:prstGeom>
        </p:spPr>
      </p:pic>
      <p:pic>
        <p:nvPicPr>
          <p:cNvPr id="16" name="Picture 1">
            <a:extLst>
              <a:ext uri="{FF2B5EF4-FFF2-40B4-BE49-F238E27FC236}">
                <a16:creationId xmlns:a16="http://schemas.microsoft.com/office/drawing/2014/main" id="{88E92475-82C2-82FC-3EC9-230DE59152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6555546" y="256344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id="{A0F8C8BE-16E5-0148-1F88-E19CAFB2B6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81071" y="4902849"/>
            <a:ext cx="401679" cy="38620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E4CAFBC-30D0-CF7E-205D-D2DC7D3E01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6" b="3376"/>
          <a:stretch/>
        </p:blipFill>
        <p:spPr>
          <a:xfrm>
            <a:off x="8634714" y="4110586"/>
            <a:ext cx="1183096" cy="1524862"/>
          </a:xfrm>
          <a:prstGeom prst="rect">
            <a:avLst/>
          </a:prstGeom>
        </p:spPr>
      </p:pic>
      <p:pic>
        <p:nvPicPr>
          <p:cNvPr id="26" name="Picture 2" descr="Tableau blanc magnétique d'affichage et d'écriture">
            <a:extLst>
              <a:ext uri="{FF2B5EF4-FFF2-40B4-BE49-F238E27FC236}">
                <a16:creationId xmlns:a16="http://schemas.microsoft.com/office/drawing/2014/main" id="{FD16DCD1-ECD6-00D2-0CB3-029922487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092" y="2617894"/>
            <a:ext cx="1803578" cy="135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Vidéoprojecteur Nec V260">
            <a:extLst>
              <a:ext uri="{FF2B5EF4-FFF2-40B4-BE49-F238E27FC236}">
                <a16:creationId xmlns:a16="http://schemas.microsoft.com/office/drawing/2014/main" id="{D1B55AC4-1BFD-A360-AF50-37E8C5B676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53" b="26285"/>
          <a:stretch>
            <a:fillRect/>
          </a:stretch>
        </p:blipFill>
        <p:spPr bwMode="auto">
          <a:xfrm>
            <a:off x="1691652" y="4178563"/>
            <a:ext cx="2404770" cy="121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PC PORTABLE LENOVO I7-13620H 16G 512G SSD WIN 11">
            <a:extLst>
              <a:ext uri="{FF2B5EF4-FFF2-40B4-BE49-F238E27FC236}">
                <a16:creationId xmlns:a16="http://schemas.microsoft.com/office/drawing/2014/main" id="{4F7BCC70-5FF6-35C2-87E5-6F9987A462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15" r="6523" b="21193"/>
          <a:stretch>
            <a:fillRect/>
          </a:stretch>
        </p:blipFill>
        <p:spPr bwMode="auto">
          <a:xfrm>
            <a:off x="4187092" y="4185212"/>
            <a:ext cx="1861667" cy="121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2E62F99-1669-BA55-809C-8938A106C4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05721" y="2617894"/>
            <a:ext cx="2427529" cy="135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1223837" y="2834372"/>
            <a:ext cx="10004602" cy="8055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837028" y="2966720"/>
            <a:ext cx="8999055" cy="405121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endParaRPr lang="fr-FR" b="1" noProof="0" dirty="0">
              <a:solidFill>
                <a:srgbClr val="106585"/>
              </a:solidFill>
            </a:endParaRP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97" y="2551095"/>
            <a:ext cx="805544" cy="805544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208B667-BB9A-A18E-DD68-DF5D6AFCF4A2}"/>
              </a:ext>
            </a:extLst>
          </p:cNvPr>
          <p:cNvSpPr txBox="1"/>
          <p:nvPr/>
        </p:nvSpPr>
        <p:spPr>
          <a:xfrm>
            <a:off x="1014879" y="268896"/>
            <a:ext cx="99372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600" b="1" noProof="0" dirty="0">
                <a:solidFill>
                  <a:schemeClr val="bg2">
                    <a:lumMod val="50000"/>
                  </a:schemeClr>
                </a:solidFill>
              </a:rPr>
              <a:t>À la fin de cette séance, vous allez consolider vos apprentissages concernant la tâche ci-dessous: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EC9FD5C-4F6B-1688-10F3-5CC9DCA314FD}"/>
              </a:ext>
            </a:extLst>
          </p:cNvPr>
          <p:cNvSpPr txBox="1"/>
          <p:nvPr/>
        </p:nvSpPr>
        <p:spPr>
          <a:xfrm>
            <a:off x="1700722" y="2934532"/>
            <a:ext cx="92674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rgbClr val="106585"/>
                </a:solidFill>
                <a:latin typeface="Calibri"/>
                <a:sym typeface="Calibri"/>
              </a:rPr>
              <a:t>Identifier les couches de l’atmosphère et leurs composantes.</a:t>
            </a: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162560" y="127802"/>
            <a:ext cx="11958320" cy="6624320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E9896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9451770" y="558836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08 min</a:t>
              </a:r>
            </a:p>
          </p:txBody>
        </p:sp>
      </p:grpSp>
      <p:grpSp>
        <p:nvGrpSpPr>
          <p:cNvPr id="5" name="Group 14">
            <a:extLst>
              <a:ext uri="{FF2B5EF4-FFF2-40B4-BE49-F238E27FC236}">
                <a16:creationId xmlns:a16="http://schemas.microsoft.com/office/drawing/2014/main" id="{897F2485-23D9-B2B2-F57E-16FD7892F3C5}"/>
              </a:ext>
            </a:extLst>
          </p:cNvPr>
          <p:cNvGrpSpPr/>
          <p:nvPr/>
        </p:nvGrpSpPr>
        <p:grpSpPr>
          <a:xfrm>
            <a:off x="4372791" y="1797765"/>
            <a:ext cx="4659652" cy="2905447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E536356-1C70-A4DD-11D3-BC374E11D50E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E9896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B0C8F032-0488-6276-7C44-14A23DBB98EB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E98960"/>
            </a:solidFill>
            <a:ln cap="flat">
              <a:solidFill>
                <a:srgbClr val="E98960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018600F-454F-07F1-BB50-EAC5167104C5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E9896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4" name="Rectangle 20">
            <a:extLst>
              <a:ext uri="{FF2B5EF4-FFF2-40B4-BE49-F238E27FC236}">
                <a16:creationId xmlns:a16="http://schemas.microsoft.com/office/drawing/2014/main" id="{E56303BC-FA35-1296-33D2-B75B7DB24E99}"/>
              </a:ext>
            </a:extLst>
          </p:cNvPr>
          <p:cNvSpPr/>
          <p:nvPr/>
        </p:nvSpPr>
        <p:spPr>
          <a:xfrm>
            <a:off x="4587732" y="4373956"/>
            <a:ext cx="4145509" cy="57815"/>
          </a:xfrm>
          <a:prstGeom prst="rect">
            <a:avLst/>
          </a:prstGeom>
          <a:solidFill>
            <a:srgbClr val="E98960"/>
          </a:solidFill>
          <a:ln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C5DABD1F-21CA-E807-52EC-A038184A577E}"/>
              </a:ext>
            </a:extLst>
          </p:cNvPr>
          <p:cNvSpPr/>
          <p:nvPr/>
        </p:nvSpPr>
        <p:spPr>
          <a:xfrm>
            <a:off x="4023532" y="2054554"/>
            <a:ext cx="867138" cy="384316"/>
          </a:xfrm>
          <a:prstGeom prst="rect">
            <a:avLst/>
          </a:prstGeom>
          <a:solidFill>
            <a:srgbClr val="E98960"/>
          </a:solidFill>
          <a:ln w="25402"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Rectangle 23">
            <a:extLst>
              <a:ext uri="{FF2B5EF4-FFF2-40B4-BE49-F238E27FC236}">
                <a16:creationId xmlns:a16="http://schemas.microsoft.com/office/drawing/2014/main" id="{A7D27552-2B9A-7E28-7C7B-716A6DB8049F}"/>
              </a:ext>
            </a:extLst>
          </p:cNvPr>
          <p:cNvSpPr/>
          <p:nvPr/>
        </p:nvSpPr>
        <p:spPr>
          <a:xfrm>
            <a:off x="4100921" y="2059861"/>
            <a:ext cx="789749" cy="369332"/>
          </a:xfrm>
          <a:prstGeom prst="rect">
            <a:avLst/>
          </a:prstGeom>
          <a:noFill/>
          <a:ln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91C2DE76-8417-0353-F29C-66DD89828FF9}"/>
              </a:ext>
            </a:extLst>
          </p:cNvPr>
          <p:cNvSpPr txBox="1"/>
          <p:nvPr/>
        </p:nvSpPr>
        <p:spPr>
          <a:xfrm>
            <a:off x="4739381" y="2742767"/>
            <a:ext cx="3924305" cy="13295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noProof="0" dirty="0">
                <a:solidFill>
                  <a:srgbClr val="E989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Moment de récupération</a:t>
            </a:r>
          </a:p>
        </p:txBody>
      </p:sp>
      <p:pic>
        <p:nvPicPr>
          <p:cNvPr id="18" name="Picture 11">
            <a:extLst>
              <a:ext uri="{FF2B5EF4-FFF2-40B4-BE49-F238E27FC236}">
                <a16:creationId xmlns:a16="http://schemas.microsoft.com/office/drawing/2014/main" id="{12B8274E-5CEB-E8E8-69D7-DA52619A7C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007" y="1567314"/>
            <a:ext cx="2687484" cy="268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A7E55-AF15-B67F-AA51-7D1634ABC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A4D851-4152-DFE1-856D-7E4EA919D3C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880" y="280281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F3236D4-D4AC-24A9-D2B7-B73BA3C4BE94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66649" y="629660"/>
            <a:ext cx="10372725" cy="300037"/>
          </a:xfrm>
        </p:spPr>
        <p:txBody>
          <a:bodyPr/>
          <a:lstStyle/>
          <a:p>
            <a:pPr marL="0" indent="0">
              <a:buNone/>
            </a:pPr>
            <a:r>
              <a:rPr lang="fr-FR" sz="12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  <a:endParaRPr lang="fr-FR" sz="1200" i="1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A4193BA-1EC8-7688-3691-1AD5CC756EDE}"/>
              </a:ext>
            </a:extLst>
          </p:cNvPr>
          <p:cNvSpPr txBox="1"/>
          <p:nvPr/>
        </p:nvSpPr>
        <p:spPr>
          <a:xfrm>
            <a:off x="585595" y="1190987"/>
            <a:ext cx="6094070" cy="523220"/>
          </a:xfrm>
          <a:prstGeom prst="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>
            <a:defPPr>
              <a:defRPr lang="en-US"/>
            </a:defPPr>
            <a:lvl1pPr lvl="0">
              <a:spcAft>
                <a:spcPts val="600"/>
              </a:spcAft>
              <a:defRPr sz="2400" b="1">
                <a:latin typeface="Calibri" panose="020F0502020204030204"/>
              </a:defRPr>
            </a:lvl1pPr>
          </a:lstStyle>
          <a:p>
            <a:r>
              <a:rPr lang="fr-FR" dirty="0"/>
              <a:t>1. Choisissez la bonne réponse.</a:t>
            </a:r>
            <a:endParaRPr lang="en-US" dirty="0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1E9C7A7C-B05A-B106-4DC0-528330597148}"/>
              </a:ext>
            </a:extLst>
          </p:cNvPr>
          <p:cNvGrpSpPr/>
          <p:nvPr/>
        </p:nvGrpSpPr>
        <p:grpSpPr>
          <a:xfrm>
            <a:off x="10790576" y="349758"/>
            <a:ext cx="497596" cy="431295"/>
            <a:chOff x="779844" y="4335989"/>
            <a:chExt cx="563238" cy="575842"/>
          </a:xfrm>
        </p:grpSpPr>
        <p:pic>
          <p:nvPicPr>
            <p:cNvPr id="6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B81C996-21F1-385C-E5E4-A4D234CE6E3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37111C0-38EC-4565-04EC-D94B5AFF111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91826ED0-A67C-B1E1-F496-82E1EED43694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25" name="Rectangle: Rounded Corners 22">
            <a:extLst>
              <a:ext uri="{FF2B5EF4-FFF2-40B4-BE49-F238E27FC236}">
                <a16:creationId xmlns:a16="http://schemas.microsoft.com/office/drawing/2014/main" id="{F4B436E8-BE82-4D1D-DE2B-E28E81B6A003}"/>
              </a:ext>
            </a:extLst>
          </p:cNvPr>
          <p:cNvSpPr/>
          <p:nvPr/>
        </p:nvSpPr>
        <p:spPr>
          <a:xfrm>
            <a:off x="2160584" y="1629290"/>
            <a:ext cx="9726617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nombre de couches qui constituent l’atmosphère est : </a:t>
            </a:r>
          </a:p>
        </p:txBody>
      </p:sp>
      <p:sp>
        <p:nvSpPr>
          <p:cNvPr id="27" name="Rectangle: Rounded Corners 22">
            <a:extLst>
              <a:ext uri="{FF2B5EF4-FFF2-40B4-BE49-F238E27FC236}">
                <a16:creationId xmlns:a16="http://schemas.microsoft.com/office/drawing/2014/main" id="{A5BB5289-6C27-1412-04B2-46E38C11389D}"/>
              </a:ext>
            </a:extLst>
          </p:cNvPr>
          <p:cNvSpPr/>
          <p:nvPr/>
        </p:nvSpPr>
        <p:spPr>
          <a:xfrm>
            <a:off x="2373193" y="2371142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Deux 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Rectangle: Rounded Corners 22">
            <a:extLst>
              <a:ext uri="{FF2B5EF4-FFF2-40B4-BE49-F238E27FC236}">
                <a16:creationId xmlns:a16="http://schemas.microsoft.com/office/drawing/2014/main" id="{A0AEF91B-47F5-41E3-673F-81268BB87B2E}"/>
              </a:ext>
            </a:extLst>
          </p:cNvPr>
          <p:cNvSpPr/>
          <p:nvPr/>
        </p:nvSpPr>
        <p:spPr>
          <a:xfrm>
            <a:off x="2373193" y="3418575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Trois 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: Rounded Corners 22">
            <a:extLst>
              <a:ext uri="{FF2B5EF4-FFF2-40B4-BE49-F238E27FC236}">
                <a16:creationId xmlns:a16="http://schemas.microsoft.com/office/drawing/2014/main" id="{9A7104BC-FE80-4186-1582-6B0AF6594158}"/>
              </a:ext>
            </a:extLst>
          </p:cNvPr>
          <p:cNvSpPr/>
          <p:nvPr/>
        </p:nvSpPr>
        <p:spPr>
          <a:xfrm>
            <a:off x="2373193" y="4466008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Quatre  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: Rounded Corners 22">
            <a:extLst>
              <a:ext uri="{FF2B5EF4-FFF2-40B4-BE49-F238E27FC236}">
                <a16:creationId xmlns:a16="http://schemas.microsoft.com/office/drawing/2014/main" id="{2D520062-AD81-16A0-6E6D-7733617BE1A0}"/>
              </a:ext>
            </a:extLst>
          </p:cNvPr>
          <p:cNvSpPr/>
          <p:nvPr/>
        </p:nvSpPr>
        <p:spPr>
          <a:xfrm>
            <a:off x="2373193" y="5513440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Cinq   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Les conditions de la vie terrestre : cours CM1 | SchoolMouv">
            <a:extLst>
              <a:ext uri="{FF2B5EF4-FFF2-40B4-BE49-F238E27FC236}">
                <a16:creationId xmlns:a16="http://schemas.microsoft.com/office/drawing/2014/main" id="{3C21A677-3C20-A06C-D7C9-AE1FB16197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221" t="14739" r="22664" b="6136"/>
          <a:stretch>
            <a:fillRect/>
          </a:stretch>
        </p:blipFill>
        <p:spPr bwMode="auto">
          <a:xfrm>
            <a:off x="6096000" y="2297981"/>
            <a:ext cx="5186597" cy="4041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60484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4AB2D-072E-B318-654A-0B1BE57A3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0468FA-E5DE-2C98-1526-2AA801652BC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880" y="280281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Excellent !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461799D-4A0A-9DDC-99BB-89EBF49719A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27" name="Rectangle: Rounded Corners 22">
            <a:extLst>
              <a:ext uri="{FF2B5EF4-FFF2-40B4-BE49-F238E27FC236}">
                <a16:creationId xmlns:a16="http://schemas.microsoft.com/office/drawing/2014/main" id="{754E13D6-DB4B-D4B8-F69A-A2F3335BC71B}"/>
              </a:ext>
            </a:extLst>
          </p:cNvPr>
          <p:cNvSpPr/>
          <p:nvPr/>
        </p:nvSpPr>
        <p:spPr>
          <a:xfrm>
            <a:off x="2373193" y="2371142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Deux 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Rectangle: Rounded Corners 22">
            <a:extLst>
              <a:ext uri="{FF2B5EF4-FFF2-40B4-BE49-F238E27FC236}">
                <a16:creationId xmlns:a16="http://schemas.microsoft.com/office/drawing/2014/main" id="{31D17421-214E-75B2-B194-4F52D7B90F86}"/>
              </a:ext>
            </a:extLst>
          </p:cNvPr>
          <p:cNvSpPr/>
          <p:nvPr/>
        </p:nvSpPr>
        <p:spPr>
          <a:xfrm>
            <a:off x="2373193" y="3418575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Trois 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: Rounded Corners 22">
            <a:extLst>
              <a:ext uri="{FF2B5EF4-FFF2-40B4-BE49-F238E27FC236}">
                <a16:creationId xmlns:a16="http://schemas.microsoft.com/office/drawing/2014/main" id="{3CEB0A9C-EDFE-53A6-17CF-B6D547C5EC94}"/>
              </a:ext>
            </a:extLst>
          </p:cNvPr>
          <p:cNvSpPr/>
          <p:nvPr/>
        </p:nvSpPr>
        <p:spPr>
          <a:xfrm>
            <a:off x="2373193" y="4466008"/>
            <a:ext cx="2520000" cy="7200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Quatre  </a:t>
            </a:r>
          </a:p>
        </p:txBody>
      </p:sp>
      <p:sp>
        <p:nvSpPr>
          <p:cNvPr id="9" name="Rectangle: Rounded Corners 22">
            <a:extLst>
              <a:ext uri="{FF2B5EF4-FFF2-40B4-BE49-F238E27FC236}">
                <a16:creationId xmlns:a16="http://schemas.microsoft.com/office/drawing/2014/main" id="{A6768C9C-F79E-CA43-900C-7EE5B15EF14A}"/>
              </a:ext>
            </a:extLst>
          </p:cNvPr>
          <p:cNvSpPr/>
          <p:nvPr/>
        </p:nvSpPr>
        <p:spPr>
          <a:xfrm>
            <a:off x="2373193" y="5513440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Cinq   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Les conditions de la vie terrestre : cours CM1 | SchoolMouv">
            <a:extLst>
              <a:ext uri="{FF2B5EF4-FFF2-40B4-BE49-F238E27FC236}">
                <a16:creationId xmlns:a16="http://schemas.microsoft.com/office/drawing/2014/main" id="{1133DD91-D62D-04D6-4352-4BD5181B96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221" t="14739" r="22664" b="6136"/>
          <a:stretch>
            <a:fillRect/>
          </a:stretch>
        </p:blipFill>
        <p:spPr bwMode="auto">
          <a:xfrm>
            <a:off x="6096000" y="2297981"/>
            <a:ext cx="5186597" cy="4041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Espace réservé du contenu 3">
            <a:extLst>
              <a:ext uri="{FF2B5EF4-FFF2-40B4-BE49-F238E27FC236}">
                <a16:creationId xmlns:a16="http://schemas.microsoft.com/office/drawing/2014/main" id="{BD2F5EF0-C4E1-34B3-9512-424FD1E3C798}"/>
              </a:ext>
            </a:extLst>
          </p:cNvPr>
          <p:cNvSpPr txBox="1">
            <a:spLocks/>
          </p:cNvSpPr>
          <p:nvPr/>
        </p:nvSpPr>
        <p:spPr>
          <a:xfrm>
            <a:off x="643094" y="611299"/>
            <a:ext cx="10372725" cy="300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</a:t>
            </a:r>
            <a:endParaRPr lang="fr-FR" sz="12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6C85D21-FAF6-E747-D0C3-6CDAE7BBFF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69605" y="786492"/>
            <a:ext cx="583170" cy="583170"/>
          </a:xfrm>
          <a:prstGeom prst="rect">
            <a:avLst/>
          </a:prstGeom>
        </p:spPr>
      </p:pic>
      <p:sp>
        <p:nvSpPr>
          <p:cNvPr id="4" name="Rectangle: Rounded Corners 22">
            <a:extLst>
              <a:ext uri="{FF2B5EF4-FFF2-40B4-BE49-F238E27FC236}">
                <a16:creationId xmlns:a16="http://schemas.microsoft.com/office/drawing/2014/main" id="{CE455684-B2A4-F605-CDD8-C96354554EE3}"/>
              </a:ext>
            </a:extLst>
          </p:cNvPr>
          <p:cNvSpPr/>
          <p:nvPr/>
        </p:nvSpPr>
        <p:spPr>
          <a:xfrm>
            <a:off x="2160584" y="1629290"/>
            <a:ext cx="9726617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nombre de couches qui constituent l’atmosphère est : </a:t>
            </a:r>
          </a:p>
        </p:txBody>
      </p:sp>
    </p:spTree>
    <p:extLst>
      <p:ext uri="{BB962C8B-B14F-4D97-AF65-F5344CB8AC3E}">
        <p14:creationId xmlns:p14="http://schemas.microsoft.com/office/powerpoint/2010/main" val="42346276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78B09-8CDD-0F42-4E42-1FEC9CDB3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AFE3CD-C3FA-9A61-24BF-655F5E65E75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880" y="275555"/>
            <a:ext cx="10372725" cy="2682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Maintenant, vérifions si vous vous souvenez de l’ordre des différentes couches.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B06D60F-4C72-1B2C-4844-693C488AF7F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R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00709E1-E7D0-9652-C75D-395848A19DFD}"/>
              </a:ext>
            </a:extLst>
          </p:cNvPr>
          <p:cNvGrpSpPr/>
          <p:nvPr/>
        </p:nvGrpSpPr>
        <p:grpSpPr>
          <a:xfrm>
            <a:off x="3360855" y="1992328"/>
            <a:ext cx="2744683" cy="510778"/>
            <a:chOff x="1711291" y="2818330"/>
            <a:chExt cx="2744683" cy="510778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F383489-4336-B2E7-DD56-7490E3B8E7F6}"/>
                </a:ext>
              </a:extLst>
            </p:cNvPr>
            <p:cNvSpPr/>
            <p:nvPr/>
          </p:nvSpPr>
          <p:spPr>
            <a:xfrm>
              <a:off x="2183784" y="2818330"/>
              <a:ext cx="2272190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Troposphère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A33AEA2-F8D8-A74F-5793-566681C4DF9E}"/>
                </a:ext>
              </a:extLst>
            </p:cNvPr>
            <p:cNvSpPr/>
            <p:nvPr/>
          </p:nvSpPr>
          <p:spPr>
            <a:xfrm>
              <a:off x="1711291" y="2818330"/>
              <a:ext cx="4036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</a:t>
              </a:r>
            </a:p>
          </p:txBody>
        </p:sp>
      </p:grp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A1880D9-798B-B938-F86B-B6312923594C}"/>
              </a:ext>
            </a:extLst>
          </p:cNvPr>
          <p:cNvSpPr/>
          <p:nvPr/>
        </p:nvSpPr>
        <p:spPr>
          <a:xfrm>
            <a:off x="840706" y="1101873"/>
            <a:ext cx="8985067" cy="51077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  <a:defRPr/>
            </a:pPr>
            <a:r>
              <a:rPr lang="fr-FR" sz="2400" b="1" dirty="0">
                <a:latin typeface="Calibri" panose="020F0502020204030204"/>
              </a:rPr>
              <a:t>2.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2400" b="1" dirty="0"/>
              <a:t>Complétez le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schéma par ce qui convient parmi </a:t>
            </a:r>
            <a:r>
              <a:rPr lang="fr-FR" sz="2400" b="1" noProof="0" dirty="0">
                <a:latin typeface="Calibri" panose="020F0502020204030204"/>
              </a:rPr>
              <a:t>: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44A42325-84F6-0611-1493-DCC3A013359A}"/>
              </a:ext>
            </a:extLst>
          </p:cNvPr>
          <p:cNvGrpSpPr/>
          <p:nvPr/>
        </p:nvGrpSpPr>
        <p:grpSpPr>
          <a:xfrm>
            <a:off x="9075363" y="1992328"/>
            <a:ext cx="2585827" cy="510778"/>
            <a:chOff x="1711291" y="2818330"/>
            <a:chExt cx="2585827" cy="510778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F551CED8-7151-94F1-2DDA-28D479333C12}"/>
                </a:ext>
              </a:extLst>
            </p:cNvPr>
            <p:cNvSpPr/>
            <p:nvPr/>
          </p:nvSpPr>
          <p:spPr>
            <a:xfrm>
              <a:off x="2183784" y="2818330"/>
              <a:ext cx="2113334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Stratosphère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7CBA381B-1E55-5C46-7A51-1E6530BC484A}"/>
                </a:ext>
              </a:extLst>
            </p:cNvPr>
            <p:cNvSpPr/>
            <p:nvPr/>
          </p:nvSpPr>
          <p:spPr>
            <a:xfrm>
              <a:off x="1711291" y="2818330"/>
              <a:ext cx="4036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</a:t>
              </a: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884E45A5-2AFD-2853-BCC3-A1D32095F5C3}"/>
              </a:ext>
            </a:extLst>
          </p:cNvPr>
          <p:cNvGrpSpPr/>
          <p:nvPr/>
        </p:nvGrpSpPr>
        <p:grpSpPr>
          <a:xfrm>
            <a:off x="657980" y="1992328"/>
            <a:ext cx="2585827" cy="510778"/>
            <a:chOff x="1711291" y="2818330"/>
            <a:chExt cx="2585827" cy="510778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F6CBBF9A-1D19-FADC-BB98-989404C1A5FB}"/>
                </a:ext>
              </a:extLst>
            </p:cNvPr>
            <p:cNvSpPr/>
            <p:nvPr/>
          </p:nvSpPr>
          <p:spPr>
            <a:xfrm>
              <a:off x="2183784" y="2818330"/>
              <a:ext cx="2113334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Mésosphère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F7607080-9700-B06C-5A14-21DD9F07A671}"/>
                </a:ext>
              </a:extLst>
            </p:cNvPr>
            <p:cNvSpPr/>
            <p:nvPr/>
          </p:nvSpPr>
          <p:spPr>
            <a:xfrm>
              <a:off x="1711291" y="2818330"/>
              <a:ext cx="4036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F1A385-682E-B1EF-0E12-6093CB2DBD00}"/>
              </a:ext>
            </a:extLst>
          </p:cNvPr>
          <p:cNvGrpSpPr/>
          <p:nvPr/>
        </p:nvGrpSpPr>
        <p:grpSpPr>
          <a:xfrm>
            <a:off x="6222586" y="1992328"/>
            <a:ext cx="2735728" cy="510778"/>
            <a:chOff x="1711291" y="2818330"/>
            <a:chExt cx="2735728" cy="510778"/>
          </a:xfrm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FCA39FC-5A7D-66C1-11A6-AD57B79934CC}"/>
                </a:ext>
              </a:extLst>
            </p:cNvPr>
            <p:cNvSpPr/>
            <p:nvPr/>
          </p:nvSpPr>
          <p:spPr>
            <a:xfrm>
              <a:off x="2183784" y="2818330"/>
              <a:ext cx="2263235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Thermosphère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9917B1-7771-A8B7-D8E4-0FEF3C51F4BC}"/>
                </a:ext>
              </a:extLst>
            </p:cNvPr>
            <p:cNvSpPr/>
            <p:nvPr/>
          </p:nvSpPr>
          <p:spPr>
            <a:xfrm>
              <a:off x="1711291" y="2818330"/>
              <a:ext cx="403667" cy="51077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</a:t>
              </a: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EDB808EE-BC6C-1220-086E-82CDEF9E6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7127" y="2531286"/>
            <a:ext cx="6565959" cy="4051159"/>
          </a:xfrm>
          <a:prstGeom prst="rect">
            <a:avLst/>
          </a:prstGeom>
        </p:spPr>
      </p:pic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FB22725B-2AF8-2B4B-18B0-F2456D62562F}"/>
              </a:ext>
            </a:extLst>
          </p:cNvPr>
          <p:cNvSpPr/>
          <p:nvPr/>
        </p:nvSpPr>
        <p:spPr>
          <a:xfrm>
            <a:off x="1272502" y="5571391"/>
            <a:ext cx="2675857" cy="510778"/>
          </a:xfrm>
          <a:prstGeom prst="roundRect">
            <a:avLst/>
          </a:prstGeom>
          <a:noFill/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………………………</a:t>
            </a:r>
          </a:p>
        </p:txBody>
      </p:sp>
      <p:sp>
        <p:nvSpPr>
          <p:cNvPr id="52" name="Rectangle : coins arrondis 51">
            <a:extLst>
              <a:ext uri="{FF2B5EF4-FFF2-40B4-BE49-F238E27FC236}">
                <a16:creationId xmlns:a16="http://schemas.microsoft.com/office/drawing/2014/main" id="{845BB9A0-3550-8031-AE06-83EE5F34E4B9}"/>
              </a:ext>
            </a:extLst>
          </p:cNvPr>
          <p:cNvSpPr/>
          <p:nvPr/>
        </p:nvSpPr>
        <p:spPr>
          <a:xfrm>
            <a:off x="1272502" y="3871643"/>
            <a:ext cx="2675857" cy="510778"/>
          </a:xfrm>
          <a:prstGeom prst="roundRect">
            <a:avLst/>
          </a:prstGeom>
          <a:noFill/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………………………</a:t>
            </a:r>
          </a:p>
        </p:txBody>
      </p:sp>
      <p:sp>
        <p:nvSpPr>
          <p:cNvPr id="53" name="Rectangle : coins arrondis 52">
            <a:extLst>
              <a:ext uri="{FF2B5EF4-FFF2-40B4-BE49-F238E27FC236}">
                <a16:creationId xmlns:a16="http://schemas.microsoft.com/office/drawing/2014/main" id="{11FC35DA-C091-CBDC-D555-B242C844A98A}"/>
              </a:ext>
            </a:extLst>
          </p:cNvPr>
          <p:cNvSpPr/>
          <p:nvPr/>
        </p:nvSpPr>
        <p:spPr>
          <a:xfrm>
            <a:off x="1272502" y="4658049"/>
            <a:ext cx="2675857" cy="510778"/>
          </a:xfrm>
          <a:prstGeom prst="roundRect">
            <a:avLst/>
          </a:prstGeom>
          <a:noFill/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………………………</a:t>
            </a:r>
          </a:p>
        </p:txBody>
      </p:sp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84F3BAB1-1B71-AD27-3621-8F30CBD977FD}"/>
              </a:ext>
            </a:extLst>
          </p:cNvPr>
          <p:cNvSpPr/>
          <p:nvPr/>
        </p:nvSpPr>
        <p:spPr>
          <a:xfrm>
            <a:off x="1272502" y="3139333"/>
            <a:ext cx="2675857" cy="510778"/>
          </a:xfrm>
          <a:prstGeom prst="roundRect">
            <a:avLst/>
          </a:prstGeom>
          <a:noFill/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………………………</a:t>
            </a:r>
          </a:p>
        </p:txBody>
      </p:sp>
      <p:sp>
        <p:nvSpPr>
          <p:cNvPr id="11" name="Espace réservé du contenu 3">
            <a:extLst>
              <a:ext uri="{FF2B5EF4-FFF2-40B4-BE49-F238E27FC236}">
                <a16:creationId xmlns:a16="http://schemas.microsoft.com/office/drawing/2014/main" id="{A8BD8CA0-15EF-804C-0AF1-9D3800B109BE}"/>
              </a:ext>
            </a:extLst>
          </p:cNvPr>
          <p:cNvSpPr txBox="1">
            <a:spLocks/>
          </p:cNvSpPr>
          <p:nvPr/>
        </p:nvSpPr>
        <p:spPr>
          <a:xfrm>
            <a:off x="778058" y="703567"/>
            <a:ext cx="1052970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spcAft>
                <a:spcPts val="300"/>
              </a:spcAft>
              <a:defRPr/>
            </a:pPr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élèves. Ensuite inviter 4 au hasard à passer au tableau.</a:t>
            </a:r>
          </a:p>
          <a:p>
            <a:pPr defTabSz="342900">
              <a:spcAft>
                <a:spcPts val="300"/>
              </a:spcAft>
              <a:defRPr/>
            </a:pPr>
            <a:endParaRPr lang="fr-FR" sz="120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0E104A13-7A18-B197-9C3B-3AC17A4A63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140" y="364469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2892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18572</TotalTime>
  <Words>773</Words>
  <Application>Microsoft Office PowerPoint</Application>
  <PresentationFormat>Grand écran</PresentationFormat>
  <Paragraphs>193</Paragraphs>
  <Slides>23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23</vt:i4>
      </vt:variant>
    </vt:vector>
  </HeadingPairs>
  <TitlesOfParts>
    <vt:vector size="33" baseType="lpstr">
      <vt:lpstr>Aptos</vt:lpstr>
      <vt:lpstr>Arial</vt:lpstr>
      <vt:lpstr>Calibri</vt:lpstr>
      <vt:lpstr>Dosis</vt:lpstr>
      <vt:lpstr>Dosis Bold</vt:lpstr>
      <vt:lpstr>Hammersmith One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Répondez à la question suivante:</vt:lpstr>
      <vt:lpstr>Excellent !</vt:lpstr>
      <vt:lpstr>Maintenant, vérifions si vous vous souvenez de l’ordre des différentes couches.</vt:lpstr>
      <vt:lpstr>Parfait !</vt:lpstr>
      <vt:lpstr>Voici une autre question.</vt:lpstr>
      <vt:lpstr>Excellent ! Chaque couche de l’atmosphère a une composition différente, joue un rôle différent et protège la Terre.</vt:lpstr>
      <vt:lpstr>Voici une question sur le rôle des couches.</vt:lpstr>
      <vt:lpstr>Parfait ! L’ozone de la stratosphère protège la Terre des rayons UV.</vt:lpstr>
      <vt:lpstr>Une dernière question.</vt:lpstr>
      <vt:lpstr>Parfait ! Dans la mésosphère, la température diminue de 0 °C à -90 °C.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MOHAMMED.SENHAJI-KHA</cp:lastModifiedBy>
  <cp:revision>1300</cp:revision>
  <cp:lastPrinted>2024-10-05T19:15:58Z</cp:lastPrinted>
  <dcterms:created xsi:type="dcterms:W3CDTF">2024-05-28T10:13:44Z</dcterms:created>
  <dcterms:modified xsi:type="dcterms:W3CDTF">2026-04-18T17:14:15Z</dcterms:modified>
</cp:coreProperties>
</file>