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7"/>
  </p:notesMasterIdLst>
  <p:handoutMasterIdLst>
    <p:handoutMasterId r:id="rId28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147483635" r:id="rId10"/>
    <p:sldId id="2147483637" r:id="rId11"/>
    <p:sldId id="257" r:id="rId12"/>
    <p:sldId id="2147483638" r:id="rId13"/>
    <p:sldId id="2147483634" r:id="rId14"/>
    <p:sldId id="2147483639" r:id="rId15"/>
    <p:sldId id="278" r:id="rId16"/>
    <p:sldId id="2147483640" r:id="rId17"/>
    <p:sldId id="262" r:id="rId18"/>
    <p:sldId id="2147483641" r:id="rId19"/>
    <p:sldId id="2147483568" r:id="rId20"/>
    <p:sldId id="2147483623" r:id="rId21"/>
    <p:sldId id="256" r:id="rId22"/>
    <p:sldId id="2147483618" r:id="rId23"/>
    <p:sldId id="2134806577" r:id="rId24"/>
    <p:sldId id="2134806581" r:id="rId25"/>
    <p:sldId id="213480658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635"/>
            <p14:sldId id="2147483637"/>
            <p14:sldId id="257"/>
            <p14:sldId id="2147483638"/>
            <p14:sldId id="2147483634"/>
            <p14:sldId id="2147483639"/>
            <p14:sldId id="278"/>
            <p14:sldId id="2147483640"/>
            <p14:sldId id="262"/>
            <p14:sldId id="2147483641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F48"/>
    <a:srgbClr val="BFEAFD"/>
    <a:srgbClr val="FFFFFF"/>
    <a:srgbClr val="195869"/>
    <a:srgbClr val="C8F5E8"/>
    <a:srgbClr val="E98960"/>
    <a:srgbClr val="C6C6C6"/>
    <a:srgbClr val="D6E9CF"/>
    <a:srgbClr val="E6E6E6"/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10" autoAdjust="0"/>
    <p:restoredTop sz="94690" autoAdjust="0"/>
  </p:normalViewPr>
  <p:slideViewPr>
    <p:cSldViewPr snapToGrid="0">
      <p:cViewPr varScale="1">
        <p:scale>
          <a:sx n="76" d="100"/>
          <a:sy n="76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06/06/2026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1DDC3B5C-3DFB-302C-862E-E5853AC82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92FFFAB3-0A7C-116D-48AB-5F779B6175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955F0BA6-C203-4C07-54B9-FCFAAF4F9F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9490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DAB76C9-1CC6-7440-158A-366276A4E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47918F6-AC0D-0D6B-0535-0722A67842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2FE0918-DFBD-7064-658B-4055ACE2C8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2601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A563455F-B2E9-6AF5-0296-516DDE3ED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F97DDC6-F941-7DA6-FB62-562AE1B9DE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8320112-471F-90D0-F5AC-40496C12C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2729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8D39EFD-65F4-21C3-8A62-5CB9BAFC3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B54040A1-D6FC-78F8-64E3-B78F21D8F0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D199F5CB-5A3D-7756-CB5C-BAEB0D2149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8095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485532FF-BDC6-770B-BFE5-1DCE853C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BD8AFD2C-ED1A-D2E4-5922-C0822CDC1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57A73A63-8F9B-A43A-DBF5-5B516F9735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5619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64591537-D764-45BF-0160-F621C190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1A81BFFC-94E5-1B5E-B806-72D4F0A86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65664665-88A2-6455-4BF1-DC88594AEF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5509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CB89B253-CB65-C20A-D716-AFE661D1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8926AB13-22D6-CD63-74BB-3B819AE39F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E6F15A-A324-ACEF-6C06-65AB19FC90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821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1912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06/06/2026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eg"/><Relationship Id="rId5" Type="http://schemas.openxmlformats.org/officeDocument/2006/relationships/image" Target="../media/image36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281355" y="1380988"/>
            <a:ext cx="8770122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5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r-FR" sz="2000" dirty="0">
                <a:solidFill>
                  <a:schemeClr val="bg1"/>
                </a:solidFill>
              </a:rPr>
              <a:t>L’impact de l’humain sur l’environnement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4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710730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/>
              <a:t>Déterminer quelques pratiques assurant la conservation de la biodiversité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</a:t>
              </a:r>
              <a:r>
                <a:rPr lang="ar-MA" sz="11500" b="1" dirty="0">
                  <a:solidFill>
                    <a:srgbClr val="FFC000"/>
                  </a:solidFill>
                </a:rPr>
                <a:t>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148422" y="1885580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761613" y="2017928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82" y="1602303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922786" y="1821346"/>
            <a:ext cx="87535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Déterminer quelques pratiques assurant la conservation de la biodiversité</a:t>
            </a:r>
          </a:p>
        </p:txBody>
      </p:sp>
      <p:pic>
        <p:nvPicPr>
          <p:cNvPr id="3" name="Picture 2" descr="Notre prochaine journée sera sur la BIODIVERSITÉ - Vert Demain">
            <a:extLst>
              <a:ext uri="{FF2B5EF4-FFF2-40B4-BE49-F238E27FC236}">
                <a16:creationId xmlns:a16="http://schemas.microsoft.com/office/drawing/2014/main" id="{D21121B0-0992-3712-7EDD-0A638D13D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22" r="11023"/>
          <a:stretch>
            <a:fillRect/>
          </a:stretch>
        </p:blipFill>
        <p:spPr bwMode="auto">
          <a:xfrm>
            <a:off x="3093783" y="2555398"/>
            <a:ext cx="5969182" cy="427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139F70DF-F5D2-406D-6231-FCDBD133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462AD518-6D50-DA70-AC68-3DDEC80DF5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cette première question.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3EF8E8F-A7FF-4ADB-F53F-5A6C5908DEB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84F3DE2-3605-DF8D-281C-C8CD6A8979FF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746ADA86-2DC0-18E6-ACCE-2BB5C7D37D96}"/>
              </a:ext>
            </a:extLst>
          </p:cNvPr>
          <p:cNvSpPr/>
          <p:nvPr/>
        </p:nvSpPr>
        <p:spPr>
          <a:xfrm>
            <a:off x="3091764" y="2967188"/>
            <a:ext cx="672085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FE9EF1BA-E1E1-EEC5-9C4E-0970A5A5EC81}"/>
              </a:ext>
            </a:extLst>
          </p:cNvPr>
          <p:cNvSpPr/>
          <p:nvPr/>
        </p:nvSpPr>
        <p:spPr>
          <a:xfrm>
            <a:off x="3091764" y="4118979"/>
            <a:ext cx="677464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reboisement 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1427651D-D8A3-CB20-24A4-4C07E658A6AC}"/>
              </a:ext>
            </a:extLst>
          </p:cNvPr>
          <p:cNvSpPr/>
          <p:nvPr/>
        </p:nvSpPr>
        <p:spPr>
          <a:xfrm>
            <a:off x="3088481" y="5270770"/>
            <a:ext cx="683171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déforestation 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71832BC2-59E5-E17D-22D9-0892F9F30B5F}"/>
              </a:ext>
            </a:extLst>
          </p:cNvPr>
          <p:cNvSpPr/>
          <p:nvPr/>
        </p:nvSpPr>
        <p:spPr>
          <a:xfrm>
            <a:off x="2238294" y="2967188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8DFC03DB-D96E-0AF1-4AE5-F36679434097}"/>
              </a:ext>
            </a:extLst>
          </p:cNvPr>
          <p:cNvSpPr/>
          <p:nvPr/>
        </p:nvSpPr>
        <p:spPr>
          <a:xfrm>
            <a:off x="2238294" y="4118979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3B5A30D0-79DD-F622-EA40-E465B3CDF077}"/>
              </a:ext>
            </a:extLst>
          </p:cNvPr>
          <p:cNvSpPr/>
          <p:nvPr/>
        </p:nvSpPr>
        <p:spPr>
          <a:xfrm>
            <a:off x="2238294" y="5270770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527591-A776-78E7-F038-46176ACBC270}"/>
              </a:ext>
            </a:extLst>
          </p:cNvPr>
          <p:cNvSpPr txBox="1"/>
          <p:nvPr/>
        </p:nvSpPr>
        <p:spPr>
          <a:xfrm>
            <a:off x="1312712" y="1768192"/>
            <a:ext cx="9484659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pratique qui consiste à couper excessivement les arbres et à détruire les forêts est :</a:t>
            </a:r>
          </a:p>
        </p:txBody>
      </p:sp>
      <p:sp>
        <p:nvSpPr>
          <p:cNvPr id="5" name="Google Shape;642;p21">
            <a:extLst>
              <a:ext uri="{FF2B5EF4-FFF2-40B4-BE49-F238E27FC236}">
                <a16:creationId xmlns:a16="http://schemas.microsoft.com/office/drawing/2014/main" id="{DCE3D77E-8637-9689-4D34-C3A19AA4B908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9F750A9-B963-BA14-D0DC-EC15A913D16F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1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7C8CDBB-6A2C-116C-8169-C9CB0A7ACE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7A246A-A5A7-B896-71D3-F2596941BC1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820235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5A040FD6-B7C4-DECE-90DA-E761F4235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EB16DE53-DD29-E9CC-389B-09E04701F2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5A07FAC-667C-38F5-D072-9C23EC4EED4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8" name="Espace réservé du contenu 3">
            <a:extLst>
              <a:ext uri="{FF2B5EF4-FFF2-40B4-BE49-F238E27FC236}">
                <a16:creationId xmlns:a16="http://schemas.microsoft.com/office/drawing/2014/main" id="{F8D4D5C2-D3F2-B347-AD59-36038AFCDFB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E617E721-4205-17F0-CC2F-FC860A8AFF2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2410" y="228937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: Rounded Corners 22">
            <a:extLst>
              <a:ext uri="{FF2B5EF4-FFF2-40B4-BE49-F238E27FC236}">
                <a16:creationId xmlns:a16="http://schemas.microsoft.com/office/drawing/2014/main" id="{6D9EC71C-078D-ED6F-F4EC-C56250A79B5C}"/>
              </a:ext>
            </a:extLst>
          </p:cNvPr>
          <p:cNvSpPr/>
          <p:nvPr/>
        </p:nvSpPr>
        <p:spPr>
          <a:xfrm>
            <a:off x="1312712" y="3035745"/>
            <a:ext cx="454198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: Rounded Corners 3">
            <a:extLst>
              <a:ext uri="{FF2B5EF4-FFF2-40B4-BE49-F238E27FC236}">
                <a16:creationId xmlns:a16="http://schemas.microsoft.com/office/drawing/2014/main" id="{D0B5DD84-B511-0165-30ED-8E80CC9BB8AE}"/>
              </a:ext>
            </a:extLst>
          </p:cNvPr>
          <p:cNvSpPr/>
          <p:nvPr/>
        </p:nvSpPr>
        <p:spPr>
          <a:xfrm>
            <a:off x="1312713" y="4187536"/>
            <a:ext cx="454198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reboisement </a:t>
            </a:r>
          </a:p>
        </p:txBody>
      </p:sp>
      <p:sp>
        <p:nvSpPr>
          <p:cNvPr id="39" name="Rectangle: Rounded Corners 4">
            <a:extLst>
              <a:ext uri="{FF2B5EF4-FFF2-40B4-BE49-F238E27FC236}">
                <a16:creationId xmlns:a16="http://schemas.microsoft.com/office/drawing/2014/main" id="{E37E9EB6-A669-5369-5929-357DC3BCAD13}"/>
              </a:ext>
            </a:extLst>
          </p:cNvPr>
          <p:cNvSpPr/>
          <p:nvPr/>
        </p:nvSpPr>
        <p:spPr>
          <a:xfrm>
            <a:off x="1309429" y="5339327"/>
            <a:ext cx="4541988" cy="87853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déforestation </a:t>
            </a:r>
            <a:endParaRPr lang="fr-FR" sz="28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: Rounded Corners 22">
            <a:extLst>
              <a:ext uri="{FF2B5EF4-FFF2-40B4-BE49-F238E27FC236}">
                <a16:creationId xmlns:a16="http://schemas.microsoft.com/office/drawing/2014/main" id="{1DCF799E-630E-D248-6C5E-23621DAE52AC}"/>
              </a:ext>
            </a:extLst>
          </p:cNvPr>
          <p:cNvSpPr/>
          <p:nvPr/>
        </p:nvSpPr>
        <p:spPr>
          <a:xfrm>
            <a:off x="459242" y="303574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: Rounded Corners 3">
            <a:extLst>
              <a:ext uri="{FF2B5EF4-FFF2-40B4-BE49-F238E27FC236}">
                <a16:creationId xmlns:a16="http://schemas.microsoft.com/office/drawing/2014/main" id="{1A86E07B-4D1B-A801-ABCB-62AA67C8919E}"/>
              </a:ext>
            </a:extLst>
          </p:cNvPr>
          <p:cNvSpPr/>
          <p:nvPr/>
        </p:nvSpPr>
        <p:spPr>
          <a:xfrm>
            <a:off x="459242" y="418753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42" name="Rectangle: Rounded Corners 4">
            <a:extLst>
              <a:ext uri="{FF2B5EF4-FFF2-40B4-BE49-F238E27FC236}">
                <a16:creationId xmlns:a16="http://schemas.microsoft.com/office/drawing/2014/main" id="{5145286A-A3C4-8CE2-D903-8216B197D3ED}"/>
              </a:ext>
            </a:extLst>
          </p:cNvPr>
          <p:cNvSpPr/>
          <p:nvPr/>
        </p:nvSpPr>
        <p:spPr>
          <a:xfrm>
            <a:off x="459242" y="5339327"/>
            <a:ext cx="823997" cy="87853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pic>
        <p:nvPicPr>
          <p:cNvPr id="44" name="Image 43" descr="Comment maîtriser la déforestation ? | Planète Énergies">
            <a:extLst>
              <a:ext uri="{FF2B5EF4-FFF2-40B4-BE49-F238E27FC236}">
                <a16:creationId xmlns:a16="http://schemas.microsoft.com/office/drawing/2014/main" id="{0F3BE86B-D9C0-87C7-1645-5619C6214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400" y="3035745"/>
            <a:ext cx="5865945" cy="307962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9000A91-BB43-CB91-44A5-EE688FE590B4}"/>
              </a:ext>
            </a:extLst>
          </p:cNvPr>
          <p:cNvSpPr txBox="1"/>
          <p:nvPr/>
        </p:nvSpPr>
        <p:spPr>
          <a:xfrm>
            <a:off x="1312712" y="1768192"/>
            <a:ext cx="9484659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pratique qui consiste à couper excessivement les arbres et à détruire les forêts est :</a:t>
            </a:r>
          </a:p>
        </p:txBody>
      </p:sp>
    </p:spTree>
    <p:extLst>
      <p:ext uri="{BB962C8B-B14F-4D97-AF65-F5344CB8AC3E}">
        <p14:creationId xmlns:p14="http://schemas.microsoft.com/office/powerpoint/2010/main" val="900809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autre question.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947F805-11B1-3B1E-FE36-58BE62159D5A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B8CA7F4A-3CEA-1BBB-6599-65396CAFCA8F}"/>
              </a:ext>
            </a:extLst>
          </p:cNvPr>
          <p:cNvSpPr/>
          <p:nvPr/>
        </p:nvSpPr>
        <p:spPr>
          <a:xfrm>
            <a:off x="3409264" y="2626581"/>
            <a:ext cx="672085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protection des espèces menacées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98D99009-C11F-D7C3-5644-CF5F5489A147}"/>
              </a:ext>
            </a:extLst>
          </p:cNvPr>
          <p:cNvSpPr/>
          <p:nvPr/>
        </p:nvSpPr>
        <p:spPr>
          <a:xfrm>
            <a:off x="3409264" y="3778372"/>
            <a:ext cx="677464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disparition des espèces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33707E1A-396D-7F95-05E9-06F118DE40B8}"/>
              </a:ext>
            </a:extLst>
          </p:cNvPr>
          <p:cNvSpPr/>
          <p:nvPr/>
        </p:nvSpPr>
        <p:spPr>
          <a:xfrm>
            <a:off x="3405981" y="4930163"/>
            <a:ext cx="683171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de l’air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AD323CD2-AD0E-F043-9C72-3D83B2A7C7B9}"/>
              </a:ext>
            </a:extLst>
          </p:cNvPr>
          <p:cNvSpPr/>
          <p:nvPr/>
        </p:nvSpPr>
        <p:spPr>
          <a:xfrm>
            <a:off x="2555794" y="262658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C311EF04-21CD-094E-46E2-CE12F772A002}"/>
              </a:ext>
            </a:extLst>
          </p:cNvPr>
          <p:cNvSpPr/>
          <p:nvPr/>
        </p:nvSpPr>
        <p:spPr>
          <a:xfrm>
            <a:off x="2555794" y="377837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BB49A2FD-D576-9CB1-D6C6-D062637A29DD}"/>
              </a:ext>
            </a:extLst>
          </p:cNvPr>
          <p:cNvSpPr/>
          <p:nvPr/>
        </p:nvSpPr>
        <p:spPr>
          <a:xfrm>
            <a:off x="2555794" y="4930163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23C9FA-2E28-0130-F354-55BC59D73619}"/>
              </a:ext>
            </a:extLst>
          </p:cNvPr>
          <p:cNvSpPr txBox="1"/>
          <p:nvPr/>
        </p:nvSpPr>
        <p:spPr>
          <a:xfrm>
            <a:off x="726140" y="1743357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création de réserves naturelles permet :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67DE459C-84AA-B333-74FA-9E75E1810453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64F0DCD-14B9-4494-EA1D-3AA8B5846D4A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1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1538F87D-A63F-2933-D95C-B5659974171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3AC4CB-7718-2B74-099E-A24E8A5362A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99EB3C1-DA78-7D6B-CDB9-D863BBB7C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3E2E12B0-E076-D358-6FC0-82E2B9D252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6463" y="4028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 ! Les réserves naturelles contribuent à la protection des espèces animales et végétales menacées ainsi que de leur habitat naturel.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21CA52D-A87B-7E27-AB5B-652D868EE7E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4A768798-C6E0-C720-AA28-FAFA2E41BB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7660" y="552787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: Rounded Corners 22">
            <a:extLst>
              <a:ext uri="{FF2B5EF4-FFF2-40B4-BE49-F238E27FC236}">
                <a16:creationId xmlns:a16="http://schemas.microsoft.com/office/drawing/2014/main" id="{DD46490B-9C8A-D6F4-25EB-55519823DD39}"/>
              </a:ext>
            </a:extLst>
          </p:cNvPr>
          <p:cNvSpPr/>
          <p:nvPr/>
        </p:nvSpPr>
        <p:spPr>
          <a:xfrm>
            <a:off x="1207931" y="2649159"/>
            <a:ext cx="5734736" cy="87853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protection des espèces menacées</a:t>
            </a:r>
          </a:p>
        </p:txBody>
      </p:sp>
      <p:sp>
        <p:nvSpPr>
          <p:cNvPr id="15" name="Rectangle: Rounded Corners 3">
            <a:extLst>
              <a:ext uri="{FF2B5EF4-FFF2-40B4-BE49-F238E27FC236}">
                <a16:creationId xmlns:a16="http://schemas.microsoft.com/office/drawing/2014/main" id="{5DA836B4-19F8-00B5-3DCA-93D124671A03}"/>
              </a:ext>
            </a:extLst>
          </p:cNvPr>
          <p:cNvSpPr/>
          <p:nvPr/>
        </p:nvSpPr>
        <p:spPr>
          <a:xfrm>
            <a:off x="1207932" y="3800950"/>
            <a:ext cx="573473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disparition des espèces</a:t>
            </a:r>
          </a:p>
        </p:txBody>
      </p:sp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id="{9B22BC05-D7D9-7507-E780-6CFE85F9328C}"/>
              </a:ext>
            </a:extLst>
          </p:cNvPr>
          <p:cNvSpPr/>
          <p:nvPr/>
        </p:nvSpPr>
        <p:spPr>
          <a:xfrm>
            <a:off x="1204648" y="4952741"/>
            <a:ext cx="573473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de l’air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22">
            <a:extLst>
              <a:ext uri="{FF2B5EF4-FFF2-40B4-BE49-F238E27FC236}">
                <a16:creationId xmlns:a16="http://schemas.microsoft.com/office/drawing/2014/main" id="{B3A0589B-119D-1CD6-F880-A46E1AA63A3F}"/>
              </a:ext>
            </a:extLst>
          </p:cNvPr>
          <p:cNvSpPr/>
          <p:nvPr/>
        </p:nvSpPr>
        <p:spPr>
          <a:xfrm>
            <a:off x="354461" y="2649159"/>
            <a:ext cx="830239" cy="87853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27" name="Rectangle: Rounded Corners 3">
            <a:extLst>
              <a:ext uri="{FF2B5EF4-FFF2-40B4-BE49-F238E27FC236}">
                <a16:creationId xmlns:a16="http://schemas.microsoft.com/office/drawing/2014/main" id="{FF5F9E16-A87D-60FB-267E-6EBF3B986CF4}"/>
              </a:ext>
            </a:extLst>
          </p:cNvPr>
          <p:cNvSpPr/>
          <p:nvPr/>
        </p:nvSpPr>
        <p:spPr>
          <a:xfrm>
            <a:off x="354461" y="3800950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35" name="Rectangle: Rounded Corners 4">
            <a:extLst>
              <a:ext uri="{FF2B5EF4-FFF2-40B4-BE49-F238E27FC236}">
                <a16:creationId xmlns:a16="http://schemas.microsoft.com/office/drawing/2014/main" id="{8937C593-DF22-14C6-E066-E131778435E9}"/>
              </a:ext>
            </a:extLst>
          </p:cNvPr>
          <p:cNvSpPr/>
          <p:nvPr/>
        </p:nvSpPr>
        <p:spPr>
          <a:xfrm>
            <a:off x="354461" y="4952741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E0DF27E-2CF1-50D7-EDEC-CABC8470E0BE}"/>
              </a:ext>
            </a:extLst>
          </p:cNvPr>
          <p:cNvSpPr txBox="1"/>
          <p:nvPr/>
        </p:nvSpPr>
        <p:spPr>
          <a:xfrm>
            <a:off x="726140" y="1743357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création de réserves naturelles permet :</a:t>
            </a:r>
          </a:p>
        </p:txBody>
      </p:sp>
      <p:pic>
        <p:nvPicPr>
          <p:cNvPr id="37" name="Image 36" descr="Souss-Massa National Park Tour from Agadir - AGADIR GO">
            <a:extLst>
              <a:ext uri="{FF2B5EF4-FFF2-40B4-BE49-F238E27FC236}">
                <a16:creationId xmlns:a16="http://schemas.microsoft.com/office/drawing/2014/main" id="{BF42B0C0-AEEF-989F-C010-B546E6E59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922" y="2649159"/>
            <a:ext cx="4734279" cy="335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40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39CCF219-A4FA-19E3-DA69-9EC566BC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7598DA1-8CAD-3949-4825-EFD2D4CCA7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Poursuivons avec une autre question.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A7594C6B-CE11-E5FF-2DC0-494024017B1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F0F9DEF-7E49-4718-80F6-673E2C6E4C14}"/>
              </a:ext>
            </a:extLst>
          </p:cNvPr>
          <p:cNvGrpSpPr/>
          <p:nvPr/>
        </p:nvGrpSpPr>
        <p:grpSpPr>
          <a:xfrm>
            <a:off x="733693" y="2590943"/>
            <a:ext cx="3949566" cy="1008781"/>
            <a:chOff x="3249160" y="2906933"/>
            <a:chExt cx="3180088" cy="1008781"/>
          </a:xfrm>
        </p:grpSpPr>
        <p:sp>
          <p:nvSpPr>
            <p:cNvPr id="13" name="Rectangle: Rounded Corners 22">
              <a:extLst>
                <a:ext uri="{FF2B5EF4-FFF2-40B4-BE49-F238E27FC236}">
                  <a16:creationId xmlns:a16="http://schemas.microsoft.com/office/drawing/2014/main" id="{1F3704DA-6D39-2D0A-6D82-26EF2C117DC6}"/>
                </a:ext>
              </a:extLst>
            </p:cNvPr>
            <p:cNvSpPr/>
            <p:nvPr/>
          </p:nvSpPr>
          <p:spPr>
            <a:xfrm>
              <a:off x="3249160" y="2906933"/>
              <a:ext cx="2724919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Limitation de l’urbanisation</a:t>
              </a: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142D6075-F985-D193-F640-4F5A2BC761AC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63E9C030-CC56-E49C-1ABD-55CB6486C193}"/>
              </a:ext>
            </a:extLst>
          </p:cNvPr>
          <p:cNvSpPr/>
          <p:nvPr/>
        </p:nvSpPr>
        <p:spPr>
          <a:xfrm>
            <a:off x="716573" y="2064682"/>
            <a:ext cx="3994323" cy="308127"/>
          </a:xfrm>
          <a:prstGeom prst="roundRect">
            <a:avLst/>
          </a:prstGeom>
          <a:solidFill>
            <a:srgbClr val="0F9ED5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Pratique</a:t>
            </a:r>
            <a:endParaRPr lang="fr-FR" sz="24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692383E-86D9-6301-7893-0EFA6CAD0E9A}"/>
              </a:ext>
            </a:extLst>
          </p:cNvPr>
          <p:cNvGrpSpPr/>
          <p:nvPr/>
        </p:nvGrpSpPr>
        <p:grpSpPr>
          <a:xfrm>
            <a:off x="733693" y="3979905"/>
            <a:ext cx="3949566" cy="1008781"/>
            <a:chOff x="3249160" y="2906933"/>
            <a:chExt cx="3180088" cy="1008781"/>
          </a:xfrm>
        </p:grpSpPr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A30E0723-36B7-FEC4-D3DF-9CBF17B74848}"/>
                </a:ext>
              </a:extLst>
            </p:cNvPr>
            <p:cNvSpPr/>
            <p:nvPr/>
          </p:nvSpPr>
          <p:spPr>
            <a:xfrm>
              <a:off x="3249160" y="2906933"/>
              <a:ext cx="2724919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Sensibilisation des citoyens</a:t>
              </a: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7EB8FA30-2837-845F-EC8C-44676E217E30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0B57CDB-120B-FA74-4718-A6FD1DFE5B16}"/>
              </a:ext>
            </a:extLst>
          </p:cNvPr>
          <p:cNvGrpSpPr/>
          <p:nvPr/>
        </p:nvGrpSpPr>
        <p:grpSpPr>
          <a:xfrm>
            <a:off x="733693" y="5368867"/>
            <a:ext cx="3949566" cy="1008781"/>
            <a:chOff x="3249160" y="2906933"/>
            <a:chExt cx="3180088" cy="1008781"/>
          </a:xfrm>
        </p:grpSpPr>
        <p:sp>
          <p:nvSpPr>
            <p:cNvPr id="20" name="Rectangle: Rounded Corners 22">
              <a:extLst>
                <a:ext uri="{FF2B5EF4-FFF2-40B4-BE49-F238E27FC236}">
                  <a16:creationId xmlns:a16="http://schemas.microsoft.com/office/drawing/2014/main" id="{0F3A4D30-5E0A-1298-BDD1-C919FCDDB4FE}"/>
                </a:ext>
              </a:extLst>
            </p:cNvPr>
            <p:cNvSpPr/>
            <p:nvPr/>
          </p:nvSpPr>
          <p:spPr>
            <a:xfrm>
              <a:off x="3249160" y="2906933"/>
              <a:ext cx="2724919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Gestion durable des ressources</a:t>
              </a:r>
            </a:p>
          </p:txBody>
        </p:sp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081E0FD2-4D11-99C4-5062-BBB4C4C3B263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2" name="Rectangle: Rounded Corners 22">
            <a:extLst>
              <a:ext uri="{FF2B5EF4-FFF2-40B4-BE49-F238E27FC236}">
                <a16:creationId xmlns:a16="http://schemas.microsoft.com/office/drawing/2014/main" id="{9D3A5BBB-3A3B-B7E7-8583-FF62449459FC}"/>
              </a:ext>
            </a:extLst>
          </p:cNvPr>
          <p:cNvSpPr/>
          <p:nvPr/>
        </p:nvSpPr>
        <p:spPr>
          <a:xfrm>
            <a:off x="7681436" y="2114373"/>
            <a:ext cx="3946967" cy="284979"/>
          </a:xfrm>
          <a:prstGeom prst="roundRect">
            <a:avLst/>
          </a:prstGeom>
          <a:solidFill>
            <a:srgbClr val="0F9ED5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Effet sur la biodiversité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0522199-0FED-F249-4924-E0957E53D93F}"/>
              </a:ext>
            </a:extLst>
          </p:cNvPr>
          <p:cNvGrpSpPr/>
          <p:nvPr/>
        </p:nvGrpSpPr>
        <p:grpSpPr>
          <a:xfrm flipH="1">
            <a:off x="7227090" y="2590943"/>
            <a:ext cx="4660110" cy="1008781"/>
            <a:chOff x="2677048" y="2906933"/>
            <a:chExt cx="3752200" cy="1008781"/>
          </a:xfrm>
        </p:grpSpPr>
        <p:sp>
          <p:nvSpPr>
            <p:cNvPr id="24" name="Rectangle: Rounded Corners 22">
              <a:extLst>
                <a:ext uri="{FF2B5EF4-FFF2-40B4-BE49-F238E27FC236}">
                  <a16:creationId xmlns:a16="http://schemas.microsoft.com/office/drawing/2014/main" id="{7AB1D761-A9F9-7D43-188F-3CED12AE1B08}"/>
                </a:ext>
              </a:extLst>
            </p:cNvPr>
            <p:cNvSpPr/>
            <p:nvPr/>
          </p:nvSpPr>
          <p:spPr>
            <a:xfrm>
              <a:off x="2677048" y="2906933"/>
              <a:ext cx="3297033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Information et éducation de la population</a:t>
              </a:r>
            </a:p>
          </p:txBody>
        </p:sp>
        <p:sp>
          <p:nvSpPr>
            <p:cNvPr id="25" name="Rectangle: Rounded Corners 22">
              <a:extLst>
                <a:ext uri="{FF2B5EF4-FFF2-40B4-BE49-F238E27FC236}">
                  <a16:creationId xmlns:a16="http://schemas.microsoft.com/office/drawing/2014/main" id="{994DFE71-9B7B-AF8C-0A15-3FD8D2F3125E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6AF6577-673A-5EF8-013B-9A0BD5ADC613}"/>
              </a:ext>
            </a:extLst>
          </p:cNvPr>
          <p:cNvGrpSpPr/>
          <p:nvPr/>
        </p:nvGrpSpPr>
        <p:grpSpPr>
          <a:xfrm flipH="1">
            <a:off x="7227089" y="3979905"/>
            <a:ext cx="4660108" cy="1008781"/>
            <a:chOff x="2677050" y="2906933"/>
            <a:chExt cx="3752198" cy="1008781"/>
          </a:xfrm>
        </p:grpSpPr>
        <p:sp>
          <p:nvSpPr>
            <p:cNvPr id="28" name="Rectangle: Rounded Corners 22">
              <a:extLst>
                <a:ext uri="{FF2B5EF4-FFF2-40B4-BE49-F238E27FC236}">
                  <a16:creationId xmlns:a16="http://schemas.microsoft.com/office/drawing/2014/main" id="{5580780B-6707-C1F7-805E-359CE3C527FD}"/>
                </a:ext>
              </a:extLst>
            </p:cNvPr>
            <p:cNvSpPr/>
            <p:nvPr/>
          </p:nvSpPr>
          <p:spPr>
            <a:xfrm>
              <a:off x="2677050" y="2906933"/>
              <a:ext cx="3297030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7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création d’espaces verts dans les villes.</a:t>
              </a:r>
            </a:p>
          </p:txBody>
        </p:sp>
        <p:sp>
          <p:nvSpPr>
            <p:cNvPr id="29" name="Rectangle: Rounded Corners 22">
              <a:extLst>
                <a:ext uri="{FF2B5EF4-FFF2-40B4-BE49-F238E27FC236}">
                  <a16:creationId xmlns:a16="http://schemas.microsoft.com/office/drawing/2014/main" id="{282D81F1-DED8-C395-3DCD-532BBF7BABC4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1F520809-36FE-3B1E-E5AF-5C18B2F94AF3}"/>
              </a:ext>
            </a:extLst>
          </p:cNvPr>
          <p:cNvGrpSpPr/>
          <p:nvPr/>
        </p:nvGrpSpPr>
        <p:grpSpPr>
          <a:xfrm flipH="1">
            <a:off x="7227088" y="5368867"/>
            <a:ext cx="4660108" cy="1008781"/>
            <a:chOff x="3093804" y="2906933"/>
            <a:chExt cx="3335444" cy="1008781"/>
          </a:xfrm>
        </p:grpSpPr>
        <p:sp>
          <p:nvSpPr>
            <p:cNvPr id="31" name="Rectangle: Rounded Corners 22">
              <a:extLst>
                <a:ext uri="{FF2B5EF4-FFF2-40B4-BE49-F238E27FC236}">
                  <a16:creationId xmlns:a16="http://schemas.microsoft.com/office/drawing/2014/main" id="{E01F8971-C606-6695-D521-9423F5A88D76}"/>
                </a:ext>
              </a:extLst>
            </p:cNvPr>
            <p:cNvSpPr/>
            <p:nvPr/>
          </p:nvSpPr>
          <p:spPr>
            <a:xfrm>
              <a:off x="3093804" y="2906933"/>
              <a:ext cx="2880276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7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Préservation des ressources naturelles.</a:t>
              </a:r>
            </a:p>
          </p:txBody>
        </p:sp>
        <p:sp>
          <p:nvSpPr>
            <p:cNvPr id="32" name="Rectangle: Rounded Corners 22">
              <a:extLst>
                <a:ext uri="{FF2B5EF4-FFF2-40B4-BE49-F238E27FC236}">
                  <a16:creationId xmlns:a16="http://schemas.microsoft.com/office/drawing/2014/main" id="{20358916-BA0D-D853-1D99-7CEA225E3C81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TextBox 3">
            <a:extLst>
              <a:ext uri="{FF2B5EF4-FFF2-40B4-BE49-F238E27FC236}">
                <a16:creationId xmlns:a16="http://schemas.microsoft.com/office/drawing/2014/main" id="{08069D9A-34A4-FD31-57C1-09E883BA89AA}"/>
              </a:ext>
            </a:extLst>
          </p:cNvPr>
          <p:cNvSpPr txBox="1"/>
          <p:nvPr/>
        </p:nvSpPr>
        <p:spPr>
          <a:xfrm>
            <a:off x="532963" y="1089018"/>
            <a:ext cx="10462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Associez chaque pratique de conservation à son effet sur la biodiversité.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B1D03E-72F5-C142-0A3A-0C6D27E7D222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2 élèves à passer au tableau.</a:t>
            </a:r>
          </a:p>
        </p:txBody>
      </p:sp>
      <p:pic>
        <p:nvPicPr>
          <p:cNvPr id="5" name="Google Shape;645;p21">
            <a:extLst>
              <a:ext uri="{FF2B5EF4-FFF2-40B4-BE49-F238E27FC236}">
                <a16:creationId xmlns:a16="http://schemas.microsoft.com/office/drawing/2014/main" id="{494B4489-838C-5B14-A22B-430BDD642A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5631" y="240763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1646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83F2950C-1384-A139-7F82-094D4CFD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7B9EE75D-0637-4F17-3149-1120F471B2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4088" y="459963"/>
            <a:ext cx="9780587" cy="273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09A7248-C4ED-5736-9D93-C07129668A2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9E86A35C-1A66-856C-803E-38641C988B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0" y="822493"/>
            <a:ext cx="517596" cy="443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C8EAB83-E21E-E6AE-AA9B-A08E0D75E83D}"/>
              </a:ext>
            </a:extLst>
          </p:cNvPr>
          <p:cNvCxnSpPr>
            <a:cxnSpLocks/>
            <a:endCxn id="51" idx="3"/>
          </p:cNvCxnSpPr>
          <p:nvPr/>
        </p:nvCxnSpPr>
        <p:spPr>
          <a:xfrm>
            <a:off x="4683259" y="3095334"/>
            <a:ext cx="2543830" cy="13889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76E22AE8-DAA4-BADE-A2C9-CC6840DFFC5A}"/>
              </a:ext>
            </a:extLst>
          </p:cNvPr>
          <p:cNvCxnSpPr>
            <a:cxnSpLocks/>
          </p:cNvCxnSpPr>
          <p:nvPr/>
        </p:nvCxnSpPr>
        <p:spPr>
          <a:xfrm flipV="1">
            <a:off x="4683259" y="3095334"/>
            <a:ext cx="2543830" cy="13889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0D773394-A90A-E520-B47B-0532A8B9D455}"/>
              </a:ext>
            </a:extLst>
          </p:cNvPr>
          <p:cNvCxnSpPr>
            <a:cxnSpLocks/>
            <a:endCxn id="54" idx="3"/>
          </p:cNvCxnSpPr>
          <p:nvPr/>
        </p:nvCxnSpPr>
        <p:spPr>
          <a:xfrm>
            <a:off x="4683259" y="5873258"/>
            <a:ext cx="254382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552AB8B1-A8DA-56FF-78CE-F495F968694C}"/>
              </a:ext>
            </a:extLst>
          </p:cNvPr>
          <p:cNvGrpSpPr/>
          <p:nvPr/>
        </p:nvGrpSpPr>
        <p:grpSpPr>
          <a:xfrm>
            <a:off x="733693" y="2590943"/>
            <a:ext cx="3949566" cy="1008781"/>
            <a:chOff x="3249160" y="2906933"/>
            <a:chExt cx="3180088" cy="1008781"/>
          </a:xfrm>
        </p:grpSpPr>
        <p:sp>
          <p:nvSpPr>
            <p:cNvPr id="36" name="Rectangle: Rounded Corners 22">
              <a:extLst>
                <a:ext uri="{FF2B5EF4-FFF2-40B4-BE49-F238E27FC236}">
                  <a16:creationId xmlns:a16="http://schemas.microsoft.com/office/drawing/2014/main" id="{50C03D15-A103-D979-9B97-865551B28B48}"/>
                </a:ext>
              </a:extLst>
            </p:cNvPr>
            <p:cNvSpPr/>
            <p:nvPr/>
          </p:nvSpPr>
          <p:spPr>
            <a:xfrm>
              <a:off x="3249160" y="2906933"/>
              <a:ext cx="2724919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Limitation de l’urbanisation</a:t>
              </a: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Rectangle: Rounded Corners 22">
              <a:extLst>
                <a:ext uri="{FF2B5EF4-FFF2-40B4-BE49-F238E27FC236}">
                  <a16:creationId xmlns:a16="http://schemas.microsoft.com/office/drawing/2014/main" id="{16150B4C-5928-5A5F-F068-A20E49537C1C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8" name="Rectangle: Rounded Corners 22">
            <a:extLst>
              <a:ext uri="{FF2B5EF4-FFF2-40B4-BE49-F238E27FC236}">
                <a16:creationId xmlns:a16="http://schemas.microsoft.com/office/drawing/2014/main" id="{7D13A7E8-22C3-49FB-8A08-BB2895985AC3}"/>
              </a:ext>
            </a:extLst>
          </p:cNvPr>
          <p:cNvSpPr/>
          <p:nvPr/>
        </p:nvSpPr>
        <p:spPr>
          <a:xfrm>
            <a:off x="716573" y="2064682"/>
            <a:ext cx="3994323" cy="308127"/>
          </a:xfrm>
          <a:prstGeom prst="roundRect">
            <a:avLst/>
          </a:prstGeom>
          <a:solidFill>
            <a:srgbClr val="0F9ED5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Pratique</a:t>
            </a:r>
            <a:endParaRPr lang="fr-FR" sz="24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BE0A9087-E3B8-F376-98F2-EBBEDA64AD70}"/>
              </a:ext>
            </a:extLst>
          </p:cNvPr>
          <p:cNvGrpSpPr/>
          <p:nvPr/>
        </p:nvGrpSpPr>
        <p:grpSpPr>
          <a:xfrm>
            <a:off x="733693" y="3979905"/>
            <a:ext cx="3949566" cy="1008781"/>
            <a:chOff x="3249160" y="2906933"/>
            <a:chExt cx="3180088" cy="1008781"/>
          </a:xfrm>
        </p:grpSpPr>
        <p:sp>
          <p:nvSpPr>
            <p:cNvPr id="40" name="Rectangle: Rounded Corners 22">
              <a:extLst>
                <a:ext uri="{FF2B5EF4-FFF2-40B4-BE49-F238E27FC236}">
                  <a16:creationId xmlns:a16="http://schemas.microsoft.com/office/drawing/2014/main" id="{0B5B14AC-0291-1C73-CC23-66ACB3221991}"/>
                </a:ext>
              </a:extLst>
            </p:cNvPr>
            <p:cNvSpPr/>
            <p:nvPr/>
          </p:nvSpPr>
          <p:spPr>
            <a:xfrm>
              <a:off x="3249160" y="2906933"/>
              <a:ext cx="2724919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Sensibilisation des citoyens</a:t>
              </a:r>
            </a:p>
          </p:txBody>
        </p:sp>
        <p:sp>
          <p:nvSpPr>
            <p:cNvPr id="41" name="Rectangle: Rounded Corners 22">
              <a:extLst>
                <a:ext uri="{FF2B5EF4-FFF2-40B4-BE49-F238E27FC236}">
                  <a16:creationId xmlns:a16="http://schemas.microsoft.com/office/drawing/2014/main" id="{51E04215-9BA2-2250-B146-652B5EA72D76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F01859DB-3F20-763E-F91E-A5C5A79EBEE2}"/>
              </a:ext>
            </a:extLst>
          </p:cNvPr>
          <p:cNvGrpSpPr/>
          <p:nvPr/>
        </p:nvGrpSpPr>
        <p:grpSpPr>
          <a:xfrm>
            <a:off x="733693" y="5368867"/>
            <a:ext cx="3949566" cy="1008781"/>
            <a:chOff x="3249160" y="2906933"/>
            <a:chExt cx="3180088" cy="1008781"/>
          </a:xfrm>
        </p:grpSpPr>
        <p:sp>
          <p:nvSpPr>
            <p:cNvPr id="43" name="Rectangle: Rounded Corners 22">
              <a:extLst>
                <a:ext uri="{FF2B5EF4-FFF2-40B4-BE49-F238E27FC236}">
                  <a16:creationId xmlns:a16="http://schemas.microsoft.com/office/drawing/2014/main" id="{0B6F1EF7-1386-B6FF-5F7F-CA3D2C7044B1}"/>
                </a:ext>
              </a:extLst>
            </p:cNvPr>
            <p:cNvSpPr/>
            <p:nvPr/>
          </p:nvSpPr>
          <p:spPr>
            <a:xfrm>
              <a:off x="3249160" y="2906933"/>
              <a:ext cx="2724919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Gestion durable des ressources</a:t>
              </a:r>
            </a:p>
          </p:txBody>
        </p:sp>
        <p:sp>
          <p:nvSpPr>
            <p:cNvPr id="44" name="Rectangle: Rounded Corners 22">
              <a:extLst>
                <a:ext uri="{FF2B5EF4-FFF2-40B4-BE49-F238E27FC236}">
                  <a16:creationId xmlns:a16="http://schemas.microsoft.com/office/drawing/2014/main" id="{AB8392F1-BEA5-C506-67DA-3C31CA3EB64E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5" name="Rectangle: Rounded Corners 22">
            <a:extLst>
              <a:ext uri="{FF2B5EF4-FFF2-40B4-BE49-F238E27FC236}">
                <a16:creationId xmlns:a16="http://schemas.microsoft.com/office/drawing/2014/main" id="{8BF9D915-C886-4C21-0B12-7651239F9741}"/>
              </a:ext>
            </a:extLst>
          </p:cNvPr>
          <p:cNvSpPr/>
          <p:nvPr/>
        </p:nvSpPr>
        <p:spPr>
          <a:xfrm>
            <a:off x="7681436" y="2114373"/>
            <a:ext cx="3946967" cy="284979"/>
          </a:xfrm>
          <a:prstGeom prst="roundRect">
            <a:avLst/>
          </a:prstGeom>
          <a:solidFill>
            <a:srgbClr val="0F9ED5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Effet sur la biodiversité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49F88D0B-9B8C-B20A-A0E8-4D5699DFB3E0}"/>
              </a:ext>
            </a:extLst>
          </p:cNvPr>
          <p:cNvGrpSpPr/>
          <p:nvPr/>
        </p:nvGrpSpPr>
        <p:grpSpPr>
          <a:xfrm flipH="1">
            <a:off x="7227090" y="2590943"/>
            <a:ext cx="4660110" cy="1008781"/>
            <a:chOff x="2677048" y="2906933"/>
            <a:chExt cx="3752200" cy="1008781"/>
          </a:xfrm>
        </p:grpSpPr>
        <p:sp>
          <p:nvSpPr>
            <p:cNvPr id="47" name="Rectangle: Rounded Corners 22">
              <a:extLst>
                <a:ext uri="{FF2B5EF4-FFF2-40B4-BE49-F238E27FC236}">
                  <a16:creationId xmlns:a16="http://schemas.microsoft.com/office/drawing/2014/main" id="{377751FB-0587-E1EE-8AC1-E1A4490C5858}"/>
                </a:ext>
              </a:extLst>
            </p:cNvPr>
            <p:cNvSpPr/>
            <p:nvPr/>
          </p:nvSpPr>
          <p:spPr>
            <a:xfrm>
              <a:off x="2677048" y="2906933"/>
              <a:ext cx="3297033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Information et éducation de la population</a:t>
              </a:r>
            </a:p>
          </p:txBody>
        </p:sp>
        <p:sp>
          <p:nvSpPr>
            <p:cNvPr id="48" name="Rectangle: Rounded Corners 22">
              <a:extLst>
                <a:ext uri="{FF2B5EF4-FFF2-40B4-BE49-F238E27FC236}">
                  <a16:creationId xmlns:a16="http://schemas.microsoft.com/office/drawing/2014/main" id="{C0043DE1-639A-4C48-5864-19105CE60D16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CB742CD9-E415-5292-32F6-3E4409528317}"/>
              </a:ext>
            </a:extLst>
          </p:cNvPr>
          <p:cNvGrpSpPr/>
          <p:nvPr/>
        </p:nvGrpSpPr>
        <p:grpSpPr>
          <a:xfrm flipH="1">
            <a:off x="7227089" y="3979905"/>
            <a:ext cx="4660108" cy="1008781"/>
            <a:chOff x="2677050" y="2906933"/>
            <a:chExt cx="3752198" cy="1008781"/>
          </a:xfrm>
        </p:grpSpPr>
        <p:sp>
          <p:nvSpPr>
            <p:cNvPr id="50" name="Rectangle: Rounded Corners 22">
              <a:extLst>
                <a:ext uri="{FF2B5EF4-FFF2-40B4-BE49-F238E27FC236}">
                  <a16:creationId xmlns:a16="http://schemas.microsoft.com/office/drawing/2014/main" id="{09A77B40-E47D-7A16-B13A-B05C04BB7006}"/>
                </a:ext>
              </a:extLst>
            </p:cNvPr>
            <p:cNvSpPr/>
            <p:nvPr/>
          </p:nvSpPr>
          <p:spPr>
            <a:xfrm>
              <a:off x="2677050" y="2906933"/>
              <a:ext cx="3297030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7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création d’espaces verts dans les villes.</a:t>
              </a:r>
            </a:p>
          </p:txBody>
        </p:sp>
        <p:sp>
          <p:nvSpPr>
            <p:cNvPr id="51" name="Rectangle: Rounded Corners 22">
              <a:extLst>
                <a:ext uri="{FF2B5EF4-FFF2-40B4-BE49-F238E27FC236}">
                  <a16:creationId xmlns:a16="http://schemas.microsoft.com/office/drawing/2014/main" id="{2EE50801-7645-7BE3-8C10-73173E94F474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C5E8CA9-6BE9-BADC-6B0A-5B87E00CECC8}"/>
              </a:ext>
            </a:extLst>
          </p:cNvPr>
          <p:cNvGrpSpPr/>
          <p:nvPr/>
        </p:nvGrpSpPr>
        <p:grpSpPr>
          <a:xfrm flipH="1">
            <a:off x="7227088" y="5368867"/>
            <a:ext cx="4660108" cy="1008781"/>
            <a:chOff x="3093804" y="2906933"/>
            <a:chExt cx="3335444" cy="1008781"/>
          </a:xfrm>
        </p:grpSpPr>
        <p:sp>
          <p:nvSpPr>
            <p:cNvPr id="53" name="Rectangle: Rounded Corners 22">
              <a:extLst>
                <a:ext uri="{FF2B5EF4-FFF2-40B4-BE49-F238E27FC236}">
                  <a16:creationId xmlns:a16="http://schemas.microsoft.com/office/drawing/2014/main" id="{B9CC02EC-00CC-E17D-B00A-DABF45DF9AD0}"/>
                </a:ext>
              </a:extLst>
            </p:cNvPr>
            <p:cNvSpPr/>
            <p:nvPr/>
          </p:nvSpPr>
          <p:spPr>
            <a:xfrm>
              <a:off x="3093804" y="2906933"/>
              <a:ext cx="2880276" cy="9972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7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Préservation des ressources naturelles.</a:t>
              </a:r>
            </a:p>
          </p:txBody>
        </p:sp>
        <p:sp>
          <p:nvSpPr>
            <p:cNvPr id="54" name="Rectangle: Rounded Corners 22">
              <a:extLst>
                <a:ext uri="{FF2B5EF4-FFF2-40B4-BE49-F238E27FC236}">
                  <a16:creationId xmlns:a16="http://schemas.microsoft.com/office/drawing/2014/main" id="{1E865908-BEAB-F4F7-E319-A30B4D24B03E}"/>
                </a:ext>
              </a:extLst>
            </p:cNvPr>
            <p:cNvSpPr/>
            <p:nvPr/>
          </p:nvSpPr>
          <p:spPr>
            <a:xfrm>
              <a:off x="5969011" y="2906933"/>
              <a:ext cx="460237" cy="10087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357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La surexploitation des ressources naturelles aide à maintenir la biodiversité.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4.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27CF398-9A39-59DC-6558-36F80226C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D29AA40-052A-C5DF-7D80-9312EB682B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3338" y="268896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C’est exactement le contraire. La biodiversité est menacée par la surexploitation des ressources naturelles.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00252EB8-C30E-118A-DF5C-73ECD3327729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C2E9AAA0-46E2-A2B6-87C4-65115DC4C2B5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CDAE3797-C63A-D590-FFF7-27ADF78CD0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859017C-4524-501C-9132-00C57948CEA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A6C33DDA-B0AA-B9CE-4E43-70270A8AB33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4299" y="820988"/>
            <a:ext cx="602902" cy="51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880;p58">
            <a:extLst>
              <a:ext uri="{FF2B5EF4-FFF2-40B4-BE49-F238E27FC236}">
                <a16:creationId xmlns:a16="http://schemas.microsoft.com/office/drawing/2014/main" id="{1B710E06-31FF-0212-D5DE-B8EA3580008E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La surexploitation des ressources naturelles aide à maintenir la biodiversité.</a:t>
            </a:r>
          </a:p>
        </p:txBody>
      </p:sp>
    </p:spTree>
    <p:extLst>
      <p:ext uri="{BB962C8B-B14F-4D97-AF65-F5344CB8AC3E}">
        <p14:creationId xmlns:p14="http://schemas.microsoft.com/office/powerpoint/2010/main" val="586436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Cochez la bonne réponse.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1DA7FF5-1476-69ED-27AE-8E82D79C1915}"/>
              </a:ext>
            </a:extLst>
          </p:cNvPr>
          <p:cNvSpPr/>
          <p:nvPr/>
        </p:nvSpPr>
        <p:spPr>
          <a:xfrm>
            <a:off x="6832199" y="260858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La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destruction des forêts.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A093CE7D-C998-86A7-8C01-0CDB9F19BC07}"/>
              </a:ext>
            </a:extLst>
          </p:cNvPr>
          <p:cNvSpPr/>
          <p:nvPr/>
        </p:nvSpPr>
        <p:spPr>
          <a:xfrm>
            <a:off x="6832199" y="3956614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La réduction de la pollution.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22FA309D-3E36-09C1-32A2-68C7341BD1DE}"/>
              </a:ext>
            </a:extLst>
          </p:cNvPr>
          <p:cNvSpPr txBox="1">
            <a:spLocks/>
          </p:cNvSpPr>
          <p:nvPr/>
        </p:nvSpPr>
        <p:spPr>
          <a:xfrm>
            <a:off x="-141403" y="1741451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L’utilisation des énergies renouvelables permet :</a:t>
            </a:r>
          </a:p>
        </p:txBody>
      </p:sp>
      <p:sp>
        <p:nvSpPr>
          <p:cNvPr id="15" name="Rectangle : coins arrondis 13">
            <a:extLst>
              <a:ext uri="{FF2B5EF4-FFF2-40B4-BE49-F238E27FC236}">
                <a16:creationId xmlns:a16="http://schemas.microsoft.com/office/drawing/2014/main" id="{68175ED6-9DD7-8EE4-F803-9B0AF6BCCDEF}"/>
              </a:ext>
            </a:extLst>
          </p:cNvPr>
          <p:cNvSpPr/>
          <p:nvPr/>
        </p:nvSpPr>
        <p:spPr>
          <a:xfrm>
            <a:off x="6832199" y="5304647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c. l’augmentation de la pollution.</a:t>
            </a:r>
          </a:p>
        </p:txBody>
      </p:sp>
      <p:pic>
        <p:nvPicPr>
          <p:cNvPr id="7" name="Image 6" descr="Egypte. Energie renouvelable: le gouvernement mise sur 61.000 MW à  l'horizon 2035 | Le360 Afrique">
            <a:extLst>
              <a:ext uri="{FF2B5EF4-FFF2-40B4-BE49-F238E27FC236}">
                <a16:creationId xmlns:a16="http://schemas.microsoft.com/office/drawing/2014/main" id="{92DB7B84-ED7B-8BA3-C1BE-9D4AC75B6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35" y="2608581"/>
            <a:ext cx="6321001" cy="355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FD7EEF26-CFC6-96DD-7B87-805D82C1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072DB087-D647-AAE8-430B-93807757AD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8894" y="427619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Contrairement aux énergies fossiles, les énergies renouvelables produisent moins de pollution.</a:t>
            </a:r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id="{2087D0F3-E331-5DC2-83F1-88D28E4BD73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7" name="Google Shape;898;p41">
            <a:extLst>
              <a:ext uri="{FF2B5EF4-FFF2-40B4-BE49-F238E27FC236}">
                <a16:creationId xmlns:a16="http://schemas.microsoft.com/office/drawing/2014/main" id="{91616568-F773-C03D-7DA1-202A6F130B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0985" y="400387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 : coins arrondis 6">
            <a:extLst>
              <a:ext uri="{FF2B5EF4-FFF2-40B4-BE49-F238E27FC236}">
                <a16:creationId xmlns:a16="http://schemas.microsoft.com/office/drawing/2014/main" id="{816EEA84-0EDA-6BED-68AD-05D968B307CA}"/>
              </a:ext>
            </a:extLst>
          </p:cNvPr>
          <p:cNvSpPr/>
          <p:nvPr/>
        </p:nvSpPr>
        <p:spPr>
          <a:xfrm>
            <a:off x="6832199" y="260858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La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destruction des forêts.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" name="Rectangle : coins arrondis 13">
            <a:extLst>
              <a:ext uri="{FF2B5EF4-FFF2-40B4-BE49-F238E27FC236}">
                <a16:creationId xmlns:a16="http://schemas.microsoft.com/office/drawing/2014/main" id="{E4C47F62-B417-BD16-5DA8-CC661274F3FD}"/>
              </a:ext>
            </a:extLst>
          </p:cNvPr>
          <p:cNvSpPr/>
          <p:nvPr/>
        </p:nvSpPr>
        <p:spPr>
          <a:xfrm>
            <a:off x="6832199" y="3956614"/>
            <a:ext cx="4428466" cy="98062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La réduction de la pollution.</a:t>
            </a:r>
          </a:p>
        </p:txBody>
      </p:sp>
      <p:pic>
        <p:nvPicPr>
          <p:cNvPr id="8" name="Image 7" descr="Egypte. Energie renouvelable: le gouvernement mise sur 61.000 MW à  l'horizon 2035 | Le360 Afrique">
            <a:extLst>
              <a:ext uri="{FF2B5EF4-FFF2-40B4-BE49-F238E27FC236}">
                <a16:creationId xmlns:a16="http://schemas.microsoft.com/office/drawing/2014/main" id="{03740D59-6970-E682-60BD-C381026E2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35" y="2608581"/>
            <a:ext cx="6321001" cy="3555563"/>
          </a:xfrm>
          <a:prstGeom prst="rect">
            <a:avLst/>
          </a:prstGeom>
        </p:spPr>
      </p:pic>
      <p:sp>
        <p:nvSpPr>
          <p:cNvPr id="14" name="Google Shape;15880;p58">
            <a:extLst>
              <a:ext uri="{FF2B5EF4-FFF2-40B4-BE49-F238E27FC236}">
                <a16:creationId xmlns:a16="http://schemas.microsoft.com/office/drawing/2014/main" id="{370F7699-9720-BECE-2DC6-2A1010BC6889}"/>
              </a:ext>
            </a:extLst>
          </p:cNvPr>
          <p:cNvSpPr txBox="1">
            <a:spLocks/>
          </p:cNvSpPr>
          <p:nvPr/>
        </p:nvSpPr>
        <p:spPr>
          <a:xfrm>
            <a:off x="-141403" y="1741451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L’utilisation des énergies renouvelables permet :</a:t>
            </a:r>
          </a:p>
        </p:txBody>
      </p:sp>
      <p:sp>
        <p:nvSpPr>
          <p:cNvPr id="16" name="Rectangle : coins arrondis 13">
            <a:extLst>
              <a:ext uri="{FF2B5EF4-FFF2-40B4-BE49-F238E27FC236}">
                <a16:creationId xmlns:a16="http://schemas.microsoft.com/office/drawing/2014/main" id="{461D4F5F-069F-6691-7107-DB1FA6E4C61B}"/>
              </a:ext>
            </a:extLst>
          </p:cNvPr>
          <p:cNvSpPr/>
          <p:nvPr/>
        </p:nvSpPr>
        <p:spPr>
          <a:xfrm>
            <a:off x="6832199" y="5304647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c. l’augmentation de la pollution.</a:t>
            </a:r>
          </a:p>
        </p:txBody>
      </p:sp>
    </p:spTree>
    <p:extLst>
      <p:ext uri="{BB962C8B-B14F-4D97-AF65-F5344CB8AC3E}">
        <p14:creationId xmlns:p14="http://schemas.microsoft.com/office/powerpoint/2010/main" val="3058801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Travaillez chacun pour soi ; À partir de ce document, répondez aux deux consignes suivantes.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E6C8980-1DCB-E810-F875-B766500CA9DA}"/>
              </a:ext>
            </a:extLst>
          </p:cNvPr>
          <p:cNvGrpSpPr/>
          <p:nvPr/>
        </p:nvGrpSpPr>
        <p:grpSpPr>
          <a:xfrm>
            <a:off x="397414" y="5326507"/>
            <a:ext cx="11193088" cy="399011"/>
            <a:chOff x="526471" y="1937789"/>
            <a:chExt cx="11725747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12032F6E-CD54-4056-A0EF-38FCCD28DEFF}"/>
                </a:ext>
              </a:extLst>
            </p:cNvPr>
            <p:cNvSpPr/>
            <p:nvPr/>
          </p:nvSpPr>
          <p:spPr>
            <a:xfrm>
              <a:off x="526471" y="1948873"/>
              <a:ext cx="11725747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0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Identifiez le problème menaçant la biodiversité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4B8D78D-34CE-CE29-B725-1ECA8C75A19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C2FECB6-FE35-CC40-4D9B-7486A425C46F}"/>
              </a:ext>
            </a:extLst>
          </p:cNvPr>
          <p:cNvGrpSpPr/>
          <p:nvPr/>
        </p:nvGrpSpPr>
        <p:grpSpPr>
          <a:xfrm>
            <a:off x="383305" y="6026315"/>
            <a:ext cx="11193088" cy="399011"/>
            <a:chOff x="526471" y="1937789"/>
            <a:chExt cx="11725747" cy="399011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86F1302-1BF9-DB05-0B4E-8FBB8CA8B568}"/>
                </a:ext>
              </a:extLst>
            </p:cNvPr>
            <p:cNvSpPr/>
            <p:nvPr/>
          </p:nvSpPr>
          <p:spPr>
            <a:xfrm>
              <a:off x="526471" y="1948873"/>
              <a:ext cx="11725747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0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Proposez des pratiques permettant la conservation de la biodiversité dans ce cas.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3E583B77-70BF-DED3-0610-0490E82F3D2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2AE36E9-0F52-A875-0F18-C740B1EF1A43}"/>
              </a:ext>
            </a:extLst>
          </p:cNvPr>
          <p:cNvGrpSpPr/>
          <p:nvPr/>
        </p:nvGrpSpPr>
        <p:grpSpPr>
          <a:xfrm>
            <a:off x="329239" y="1015206"/>
            <a:ext cx="10890085" cy="4257244"/>
            <a:chOff x="329239" y="1015206"/>
            <a:chExt cx="10890085" cy="4257244"/>
          </a:xfrm>
        </p:grpSpPr>
        <p:pic>
          <p:nvPicPr>
            <p:cNvPr id="47" name="Image 46" descr="Climate Analytics | Rapid urbanisation and climate change key drivers…">
              <a:extLst>
                <a:ext uri="{FF2B5EF4-FFF2-40B4-BE49-F238E27FC236}">
                  <a16:creationId xmlns:a16="http://schemas.microsoft.com/office/drawing/2014/main" id="{AE3033C2-EC09-055B-3185-062D1BA47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2790" y="1482401"/>
              <a:ext cx="3413087" cy="2269703"/>
            </a:xfrm>
            <a:prstGeom prst="rect">
              <a:avLst/>
            </a:prstGeom>
          </p:spPr>
        </p:pic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4A8A412-43F3-F553-24F4-43881B9EBC11}"/>
                </a:ext>
              </a:extLst>
            </p:cNvPr>
            <p:cNvSpPr txBox="1"/>
            <p:nvPr/>
          </p:nvSpPr>
          <p:spPr>
            <a:xfrm>
              <a:off x="4313329" y="3311765"/>
              <a:ext cx="2093558" cy="510778"/>
            </a:xfrm>
            <a:prstGeom prst="roundRect">
              <a:avLst/>
            </a:prstGeom>
            <a:solidFill>
              <a:srgbClr val="45AF48"/>
            </a:solidFill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L’urbanisation 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F98F463-6718-96E9-19C8-F26C421C6DA4}"/>
                </a:ext>
              </a:extLst>
            </p:cNvPr>
            <p:cNvSpPr/>
            <p:nvPr/>
          </p:nvSpPr>
          <p:spPr>
            <a:xfrm>
              <a:off x="7757776" y="3063007"/>
              <a:ext cx="2469853" cy="1796946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F0439122-730E-B94B-7DE2-1B68A3CE0F3B}"/>
                </a:ext>
              </a:extLst>
            </p:cNvPr>
            <p:cNvSpPr txBox="1"/>
            <p:nvPr/>
          </p:nvSpPr>
          <p:spPr>
            <a:xfrm>
              <a:off x="6966360" y="2684059"/>
              <a:ext cx="425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Réduction des habitats des êtres vivants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9FDDF167-3F10-3C66-C9DC-AFF5D990E8F6}"/>
                </a:ext>
              </a:extLst>
            </p:cNvPr>
            <p:cNvSpPr txBox="1"/>
            <p:nvPr/>
          </p:nvSpPr>
          <p:spPr>
            <a:xfrm>
              <a:off x="7226766" y="4903118"/>
              <a:ext cx="373215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Destruction des espaces naturels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F92C287-5BA0-8709-876B-E2D3F11E6C24}"/>
                </a:ext>
              </a:extLst>
            </p:cNvPr>
            <p:cNvSpPr txBox="1"/>
            <p:nvPr/>
          </p:nvSpPr>
          <p:spPr>
            <a:xfrm>
              <a:off x="329239" y="3730243"/>
              <a:ext cx="34130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Multiplication des constructions</a:t>
              </a:r>
            </a:p>
          </p:txBody>
        </p:sp>
        <p:cxnSp>
          <p:nvCxnSpPr>
            <p:cNvPr id="53" name="Connecteur : en angle 52">
              <a:extLst>
                <a:ext uri="{FF2B5EF4-FFF2-40B4-BE49-F238E27FC236}">
                  <a16:creationId xmlns:a16="http://schemas.microsoft.com/office/drawing/2014/main" id="{84547B07-7472-EF8C-9C56-274FA7AD123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381260" y="3804609"/>
              <a:ext cx="2342965" cy="721614"/>
            </a:xfrm>
            <a:prstGeom prst="bentConnector3">
              <a:avLst>
                <a:gd name="adj1" fmla="val 100218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 : en angle 53">
              <a:extLst>
                <a:ext uri="{FF2B5EF4-FFF2-40B4-BE49-F238E27FC236}">
                  <a16:creationId xmlns:a16="http://schemas.microsoft.com/office/drawing/2014/main" id="{28F5DC2F-DE71-1203-87CB-01B0DE163745}"/>
                </a:ext>
              </a:extLst>
            </p:cNvPr>
            <p:cNvCxnSpPr>
              <a:cxnSpLocks/>
            </p:cNvCxnSpPr>
            <p:nvPr/>
          </p:nvCxnSpPr>
          <p:spPr>
            <a:xfrm>
              <a:off x="3731264" y="2576819"/>
              <a:ext cx="1336036" cy="734946"/>
            </a:xfrm>
            <a:prstGeom prst="bentConnector3">
              <a:avLst>
                <a:gd name="adj1" fmla="val 100099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 : en angle 54">
              <a:extLst>
                <a:ext uri="{FF2B5EF4-FFF2-40B4-BE49-F238E27FC236}">
                  <a16:creationId xmlns:a16="http://schemas.microsoft.com/office/drawing/2014/main" id="{E405DD15-314E-F375-6463-6A1EE364923F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789859" y="1945342"/>
              <a:ext cx="1967917" cy="1359757"/>
            </a:xfrm>
            <a:prstGeom prst="bentConnector3">
              <a:avLst>
                <a:gd name="adj1" fmla="val 99965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Image 55" descr="Faune sauvage : au Maroc, un retour discret mais décisif des espèces  menacées - Médias24 - Numéro un de l'information économique marocaine">
              <a:extLst>
                <a:ext uri="{FF2B5EF4-FFF2-40B4-BE49-F238E27FC236}">
                  <a16:creationId xmlns:a16="http://schemas.microsoft.com/office/drawing/2014/main" id="{008DCBC4-1114-68EF-1D96-55708D034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6195" y="1015206"/>
              <a:ext cx="2491434" cy="1659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7E10109-9BAD-610F-772B-386295DF0A03}"/>
              </a:ext>
            </a:extLst>
          </p:cNvPr>
          <p:cNvSpPr txBox="1"/>
          <p:nvPr/>
        </p:nvSpPr>
        <p:spPr>
          <a:xfrm>
            <a:off x="4386001" y="5872362"/>
            <a:ext cx="1984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L’urbanisation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85C1BF4-B5FE-3868-D985-BA0BF4FEC11D}"/>
              </a:ext>
            </a:extLst>
          </p:cNvPr>
          <p:cNvGrpSpPr/>
          <p:nvPr/>
        </p:nvGrpSpPr>
        <p:grpSpPr>
          <a:xfrm>
            <a:off x="397414" y="5326507"/>
            <a:ext cx="11193088" cy="399011"/>
            <a:chOff x="526471" y="1937789"/>
            <a:chExt cx="11725747" cy="39901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C60E26B-6DFC-BB29-9672-F2F8C2FAF2A5}"/>
                </a:ext>
              </a:extLst>
            </p:cNvPr>
            <p:cNvSpPr/>
            <p:nvPr/>
          </p:nvSpPr>
          <p:spPr>
            <a:xfrm>
              <a:off x="526471" y="1948873"/>
              <a:ext cx="11725747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0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Identifiez le problème menaçant la biodiversité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86E5084-9C59-F7A8-7ABA-C6E80B5E8889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ADC7A4E-8A18-FB26-01BA-74AD92220F4F}"/>
              </a:ext>
            </a:extLst>
          </p:cNvPr>
          <p:cNvGrpSpPr/>
          <p:nvPr/>
        </p:nvGrpSpPr>
        <p:grpSpPr>
          <a:xfrm>
            <a:off x="329239" y="1015206"/>
            <a:ext cx="10890085" cy="4257244"/>
            <a:chOff x="329239" y="1015206"/>
            <a:chExt cx="10890085" cy="4257244"/>
          </a:xfrm>
        </p:grpSpPr>
        <p:pic>
          <p:nvPicPr>
            <p:cNvPr id="18" name="Image 17" descr="Climate Analytics | Rapid urbanisation and climate change key drivers…">
              <a:extLst>
                <a:ext uri="{FF2B5EF4-FFF2-40B4-BE49-F238E27FC236}">
                  <a16:creationId xmlns:a16="http://schemas.microsoft.com/office/drawing/2014/main" id="{A1EC851E-ADBD-6571-6B0C-BCF24DB0E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2790" y="1482401"/>
              <a:ext cx="3413087" cy="2269703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E6133F3-FB62-3DDF-0C07-AA9BD502D7E4}"/>
                </a:ext>
              </a:extLst>
            </p:cNvPr>
            <p:cNvSpPr txBox="1"/>
            <p:nvPr/>
          </p:nvSpPr>
          <p:spPr>
            <a:xfrm>
              <a:off x="4313329" y="3311765"/>
              <a:ext cx="2093558" cy="510778"/>
            </a:xfrm>
            <a:prstGeom prst="roundRect">
              <a:avLst/>
            </a:prstGeom>
            <a:solidFill>
              <a:srgbClr val="45AF48"/>
            </a:solidFill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L’urbanisation 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0FEC19-5648-EDC5-7CFB-0D50E346478D}"/>
                </a:ext>
              </a:extLst>
            </p:cNvPr>
            <p:cNvSpPr/>
            <p:nvPr/>
          </p:nvSpPr>
          <p:spPr>
            <a:xfrm>
              <a:off x="7757776" y="3063007"/>
              <a:ext cx="2469853" cy="1796946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18E277D-BB8E-F80A-0B59-03DFC0069239}"/>
                </a:ext>
              </a:extLst>
            </p:cNvPr>
            <p:cNvSpPr txBox="1"/>
            <p:nvPr/>
          </p:nvSpPr>
          <p:spPr>
            <a:xfrm>
              <a:off x="6966360" y="2684059"/>
              <a:ext cx="425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Réduction des habitats des êtres vivants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6E1F03EF-74E5-BF85-4D9D-AFA12D260702}"/>
                </a:ext>
              </a:extLst>
            </p:cNvPr>
            <p:cNvSpPr txBox="1"/>
            <p:nvPr/>
          </p:nvSpPr>
          <p:spPr>
            <a:xfrm>
              <a:off x="7226766" y="4903118"/>
              <a:ext cx="373215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Destruction des espaces naturels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585CF3C4-C38D-095B-3174-826B83796EE1}"/>
                </a:ext>
              </a:extLst>
            </p:cNvPr>
            <p:cNvSpPr txBox="1"/>
            <p:nvPr/>
          </p:nvSpPr>
          <p:spPr>
            <a:xfrm>
              <a:off x="329239" y="3730243"/>
              <a:ext cx="34130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Multiplication des constructions</a:t>
              </a:r>
            </a:p>
          </p:txBody>
        </p:sp>
        <p:cxnSp>
          <p:nvCxnSpPr>
            <p:cNvPr id="24" name="Connecteur : en angle 23">
              <a:extLst>
                <a:ext uri="{FF2B5EF4-FFF2-40B4-BE49-F238E27FC236}">
                  <a16:creationId xmlns:a16="http://schemas.microsoft.com/office/drawing/2014/main" id="{19386B3F-6349-1A31-5DFC-8A20737D30B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381260" y="3804609"/>
              <a:ext cx="2342965" cy="721614"/>
            </a:xfrm>
            <a:prstGeom prst="bentConnector3">
              <a:avLst>
                <a:gd name="adj1" fmla="val 100218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 : en angle 24">
              <a:extLst>
                <a:ext uri="{FF2B5EF4-FFF2-40B4-BE49-F238E27FC236}">
                  <a16:creationId xmlns:a16="http://schemas.microsoft.com/office/drawing/2014/main" id="{01375F90-799E-4D1B-A0C5-37DAFC1BDA13}"/>
                </a:ext>
              </a:extLst>
            </p:cNvPr>
            <p:cNvCxnSpPr>
              <a:cxnSpLocks/>
            </p:cNvCxnSpPr>
            <p:nvPr/>
          </p:nvCxnSpPr>
          <p:spPr>
            <a:xfrm>
              <a:off x="3731264" y="2576819"/>
              <a:ext cx="1336036" cy="734946"/>
            </a:xfrm>
            <a:prstGeom prst="bentConnector3">
              <a:avLst>
                <a:gd name="adj1" fmla="val 100099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 : en angle 26">
              <a:extLst>
                <a:ext uri="{FF2B5EF4-FFF2-40B4-BE49-F238E27FC236}">
                  <a16:creationId xmlns:a16="http://schemas.microsoft.com/office/drawing/2014/main" id="{1982E4F1-55C7-A11C-D79A-FA1E36ABD86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789859" y="1945342"/>
              <a:ext cx="1967917" cy="1359757"/>
            </a:xfrm>
            <a:prstGeom prst="bentConnector3">
              <a:avLst>
                <a:gd name="adj1" fmla="val 99965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ge 32" descr="Faune sauvage : au Maroc, un retour discret mais décisif des espèces  menacées - Médias24 - Numéro un de l'information économique marocaine">
              <a:extLst>
                <a:ext uri="{FF2B5EF4-FFF2-40B4-BE49-F238E27FC236}">
                  <a16:creationId xmlns:a16="http://schemas.microsoft.com/office/drawing/2014/main" id="{DEF087C3-7FAD-CB18-8F0D-5F357F30D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6195" y="1015206"/>
              <a:ext cx="2491434" cy="1659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978644-A519-B183-1B0B-73D8C9665F03}"/>
              </a:ext>
            </a:extLst>
          </p:cNvPr>
          <p:cNvSpPr txBox="1"/>
          <p:nvPr/>
        </p:nvSpPr>
        <p:spPr>
          <a:xfrm>
            <a:off x="611439" y="5031109"/>
            <a:ext cx="107765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Limiter l’extension des villes vers les forêts.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Préservation des milieux naturels.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Préserver des zones naturelles protégées à l’intérieur et autour des villes.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i="1" dirty="0">
                <a:solidFill>
                  <a:srgbClr val="FF0000"/>
                </a:solidFill>
                <a:latin typeface="Calibri-BoldItalic"/>
                <a:sym typeface="Wingdings" panose="05000000000000000000" pitchFamily="2" charset="2"/>
              </a:rPr>
              <a:t>Planter des arbres et des végétaux locaux dans les quartiers.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B2047AD2-F12B-0F6D-7CF4-53CF8BB431FA}"/>
              </a:ext>
            </a:extLst>
          </p:cNvPr>
          <p:cNvGrpSpPr/>
          <p:nvPr/>
        </p:nvGrpSpPr>
        <p:grpSpPr>
          <a:xfrm>
            <a:off x="403149" y="4524600"/>
            <a:ext cx="11193088" cy="399011"/>
            <a:chOff x="526471" y="1937789"/>
            <a:chExt cx="11725747" cy="399011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84953F7-41F3-DDF5-AFB4-04B03F8DB733}"/>
                </a:ext>
              </a:extLst>
            </p:cNvPr>
            <p:cNvSpPr/>
            <p:nvPr/>
          </p:nvSpPr>
          <p:spPr>
            <a:xfrm>
              <a:off x="526471" y="1948873"/>
              <a:ext cx="11725747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0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Proposez des pratiques permettant la conservation de la biodiversité dans ce cas.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90E21A6-7BB4-0234-35E1-1F5DE116A86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41E8F6F-6FC0-E7A0-DF2E-224CD7AC42B3}"/>
              </a:ext>
            </a:extLst>
          </p:cNvPr>
          <p:cNvGrpSpPr/>
          <p:nvPr/>
        </p:nvGrpSpPr>
        <p:grpSpPr>
          <a:xfrm>
            <a:off x="795269" y="1015206"/>
            <a:ext cx="10424055" cy="3340632"/>
            <a:chOff x="329239" y="1015206"/>
            <a:chExt cx="10890085" cy="4257244"/>
          </a:xfrm>
        </p:grpSpPr>
        <p:pic>
          <p:nvPicPr>
            <p:cNvPr id="29" name="Image 28" descr="Climate Analytics | Rapid urbanisation and climate change key drivers…">
              <a:extLst>
                <a:ext uri="{FF2B5EF4-FFF2-40B4-BE49-F238E27FC236}">
                  <a16:creationId xmlns:a16="http://schemas.microsoft.com/office/drawing/2014/main" id="{1E5F9524-AFD5-7E19-9E93-C042617B1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790" y="1482401"/>
              <a:ext cx="3413087" cy="2269703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7FB7A49-E92D-D114-F511-990AC5C28856}"/>
                </a:ext>
              </a:extLst>
            </p:cNvPr>
            <p:cNvSpPr txBox="1"/>
            <p:nvPr/>
          </p:nvSpPr>
          <p:spPr>
            <a:xfrm>
              <a:off x="4313329" y="3311765"/>
              <a:ext cx="2093558" cy="510778"/>
            </a:xfrm>
            <a:prstGeom prst="roundRect">
              <a:avLst/>
            </a:prstGeom>
            <a:solidFill>
              <a:srgbClr val="45AF48"/>
            </a:solidFill>
          </p:spPr>
          <p:txBody>
            <a:bodyPr wrap="none" rtlCol="0">
              <a:spAutoFit/>
            </a:bodyPr>
            <a:lstStyle/>
            <a:p>
              <a:r>
                <a:rPr lang="fr-FR" sz="2400" b="1" dirty="0">
                  <a:solidFill>
                    <a:schemeClr val="bg1"/>
                  </a:solidFill>
                </a:rPr>
                <a:t>L’urbanisation 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632126-344A-8B3C-971E-158EA379E47F}"/>
                </a:ext>
              </a:extLst>
            </p:cNvPr>
            <p:cNvSpPr/>
            <p:nvPr/>
          </p:nvSpPr>
          <p:spPr>
            <a:xfrm>
              <a:off x="7757776" y="3063007"/>
              <a:ext cx="2469853" cy="1796946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4EEBE67B-9731-2067-A246-27F51956FCD9}"/>
                </a:ext>
              </a:extLst>
            </p:cNvPr>
            <p:cNvSpPr txBox="1"/>
            <p:nvPr/>
          </p:nvSpPr>
          <p:spPr>
            <a:xfrm>
              <a:off x="6966360" y="2684059"/>
              <a:ext cx="42529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Réduction des habitats des êtres vivants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1BC8F9B6-FBA8-3D2F-1989-C4A8512C001C}"/>
                </a:ext>
              </a:extLst>
            </p:cNvPr>
            <p:cNvSpPr txBox="1"/>
            <p:nvPr/>
          </p:nvSpPr>
          <p:spPr>
            <a:xfrm>
              <a:off x="7226766" y="4903118"/>
              <a:ext cx="373215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Destruction des espaces naturels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C6C556E-F353-3FBD-34B2-1D8E7E107174}"/>
                </a:ext>
              </a:extLst>
            </p:cNvPr>
            <p:cNvSpPr txBox="1"/>
            <p:nvPr/>
          </p:nvSpPr>
          <p:spPr>
            <a:xfrm>
              <a:off x="329239" y="3730243"/>
              <a:ext cx="34130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Multiplication des constructions</a:t>
              </a:r>
            </a:p>
          </p:txBody>
        </p:sp>
        <p:cxnSp>
          <p:nvCxnSpPr>
            <p:cNvPr id="35" name="Connecteur : en angle 34">
              <a:extLst>
                <a:ext uri="{FF2B5EF4-FFF2-40B4-BE49-F238E27FC236}">
                  <a16:creationId xmlns:a16="http://schemas.microsoft.com/office/drawing/2014/main" id="{E18664D1-9B68-EF0B-271B-F48CD2BBBB42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381260" y="3804609"/>
              <a:ext cx="2342965" cy="721614"/>
            </a:xfrm>
            <a:prstGeom prst="bentConnector3">
              <a:avLst>
                <a:gd name="adj1" fmla="val 100218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 : en angle 35">
              <a:extLst>
                <a:ext uri="{FF2B5EF4-FFF2-40B4-BE49-F238E27FC236}">
                  <a16:creationId xmlns:a16="http://schemas.microsoft.com/office/drawing/2014/main" id="{C12F58E5-091B-1BC2-9453-A057D3B80482}"/>
                </a:ext>
              </a:extLst>
            </p:cNvPr>
            <p:cNvCxnSpPr>
              <a:cxnSpLocks/>
            </p:cNvCxnSpPr>
            <p:nvPr/>
          </p:nvCxnSpPr>
          <p:spPr>
            <a:xfrm>
              <a:off x="3731264" y="2576819"/>
              <a:ext cx="1336036" cy="734946"/>
            </a:xfrm>
            <a:prstGeom prst="bentConnector3">
              <a:avLst>
                <a:gd name="adj1" fmla="val 100099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eur : en angle 36">
              <a:extLst>
                <a:ext uri="{FF2B5EF4-FFF2-40B4-BE49-F238E27FC236}">
                  <a16:creationId xmlns:a16="http://schemas.microsoft.com/office/drawing/2014/main" id="{B6FA1676-412D-0495-0B37-9B2676E6BA80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789859" y="1945342"/>
              <a:ext cx="1967917" cy="1359757"/>
            </a:xfrm>
            <a:prstGeom prst="bentConnector3">
              <a:avLst>
                <a:gd name="adj1" fmla="val 99965"/>
              </a:avLst>
            </a:prstGeom>
            <a:ln w="57150">
              <a:solidFill>
                <a:srgbClr val="45AF4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Image 37" descr="Faune sauvage : au Maroc, un retour discret mais décisif des espèces  menacées - Médias24 - Numéro un de l'information économique marocaine">
              <a:extLst>
                <a:ext uri="{FF2B5EF4-FFF2-40B4-BE49-F238E27FC236}">
                  <a16:creationId xmlns:a16="http://schemas.microsoft.com/office/drawing/2014/main" id="{A0F136D1-481F-4253-9BCF-1755D85D6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36195" y="1015206"/>
              <a:ext cx="2491434" cy="16599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Évaluez-vous en utilisant la grille ci-dessous. Montrez ce que vous trouvez difficile, demandez de l’aide si nécessaire.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C212367-2AFF-8612-C0BD-597362C95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850" y="2734011"/>
            <a:ext cx="11544300" cy="160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19268</TotalTime>
  <Words>852</Words>
  <Application>Microsoft Office PowerPoint</Application>
  <PresentationFormat>Grand écran</PresentationFormat>
  <Paragraphs>179</Paragraphs>
  <Slides>23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Aptos</vt:lpstr>
      <vt:lpstr>Arial</vt:lpstr>
      <vt:lpstr>Calibri</vt:lpstr>
      <vt:lpstr>Calibri-BoldItalic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cette première question.</vt:lpstr>
      <vt:lpstr>Très bien !</vt:lpstr>
      <vt:lpstr>Une autre question.</vt:lpstr>
      <vt:lpstr>Correct ! Les réserves naturelles contribuent à la protection des espèces animales et végétales menacées ainsi que de leur habitat naturel.</vt:lpstr>
      <vt:lpstr>Poursuivons avec une autre question.</vt:lpstr>
      <vt:lpstr>Parfait !</vt:lpstr>
      <vt:lpstr>Voici une autre question.</vt:lpstr>
      <vt:lpstr>Excellent ! C’est exactement le contraire. La biodiversité est menacée par la surexploitation des ressources naturelles.</vt:lpstr>
      <vt:lpstr>Passons à une autre question.</vt:lpstr>
      <vt:lpstr>Très bien ! Contrairement aux énergies fossiles, les énergies renouvelables produisent moins de pollution.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MOHAMMED.SENHAJI-KHA</cp:lastModifiedBy>
  <cp:revision>1461</cp:revision>
  <cp:lastPrinted>2024-10-05T19:15:58Z</cp:lastPrinted>
  <dcterms:created xsi:type="dcterms:W3CDTF">2024-05-28T10:13:44Z</dcterms:created>
  <dcterms:modified xsi:type="dcterms:W3CDTF">2026-06-06T15:56:45Z</dcterms:modified>
</cp:coreProperties>
</file>