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  <p:sldMasterId id="2147483767" r:id="rId2"/>
    <p:sldMasterId id="2147483768" r:id="rId3"/>
  </p:sldMasterIdLst>
  <p:notesMasterIdLst>
    <p:notesMasterId r:id="rId30"/>
  </p:notesMasterIdLst>
  <p:handoutMasterIdLst>
    <p:handoutMasterId r:id="rId31"/>
  </p:handoutMasterIdLst>
  <p:sldIdLst>
    <p:sldId id="2147483585" r:id="rId4"/>
    <p:sldId id="2147483485" r:id="rId5"/>
    <p:sldId id="2147483552" r:id="rId6"/>
    <p:sldId id="2147483397" r:id="rId7"/>
    <p:sldId id="2134805878" r:id="rId8"/>
    <p:sldId id="2134806573" r:id="rId9"/>
    <p:sldId id="257" r:id="rId10"/>
    <p:sldId id="2147483632" r:id="rId11"/>
    <p:sldId id="278" r:id="rId12"/>
    <p:sldId id="2147483636" r:id="rId13"/>
    <p:sldId id="2147483635" r:id="rId14"/>
    <p:sldId id="2147483643" r:id="rId15"/>
    <p:sldId id="2147483637" r:id="rId16"/>
    <p:sldId id="2147483644" r:id="rId17"/>
    <p:sldId id="2147483638" r:id="rId18"/>
    <p:sldId id="2147483645" r:id="rId19"/>
    <p:sldId id="263" r:id="rId20"/>
    <p:sldId id="259" r:id="rId21"/>
    <p:sldId id="2147483568" r:id="rId22"/>
    <p:sldId id="2147483623" r:id="rId23"/>
    <p:sldId id="256" r:id="rId24"/>
    <p:sldId id="2147483618" r:id="rId25"/>
    <p:sldId id="2147483634" r:id="rId26"/>
    <p:sldId id="2134806577" r:id="rId27"/>
    <p:sldId id="2134806581" r:id="rId28"/>
    <p:sldId id="2134806584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ébut de la séance" id="{C2A08ED1-B979-4AF1-8A74-6EA0648FD953}">
          <p14:sldIdLst>
            <p14:sldId id="2147483585"/>
            <p14:sldId id="2147483485"/>
            <p14:sldId id="2147483552"/>
            <p14:sldId id="2147483397"/>
            <p14:sldId id="2134805878"/>
          </p14:sldIdLst>
        </p14:section>
        <p14:section name="Moment de récupération" id="{A2A5D278-252D-471E-A046-E0EEBB7C2D2B}">
          <p14:sldIdLst>
            <p14:sldId id="2134806573"/>
            <p14:sldId id="257"/>
            <p14:sldId id="2147483632"/>
            <p14:sldId id="278"/>
            <p14:sldId id="2147483636"/>
            <p14:sldId id="2147483635"/>
            <p14:sldId id="2147483643"/>
            <p14:sldId id="2147483637"/>
            <p14:sldId id="2147483644"/>
            <p14:sldId id="2147483638"/>
            <p14:sldId id="2147483645"/>
            <p14:sldId id="263"/>
            <p14:sldId id="259"/>
          </p14:sldIdLst>
        </p14:section>
        <p14:section name="Consolidation" id="{22D92770-EE3A-4FC2-857A-DF2A0B803C03}">
          <p14:sldIdLst>
            <p14:sldId id="2147483568"/>
            <p14:sldId id="2147483623"/>
            <p14:sldId id="256"/>
            <p14:sldId id="2147483618"/>
            <p14:sldId id="2147483634"/>
          </p14:sldIdLst>
        </p14:section>
        <p14:section name="Métacognition" id="{FBF6C3DA-BDD6-43C8-8043-82F3BE3C64FD}">
          <p14:sldIdLst>
            <p14:sldId id="2134806577"/>
            <p14:sldId id="2134806581"/>
          </p14:sldIdLst>
        </p14:section>
        <p14:section name="Fin de la séance" id="{44B71B2B-D974-4F2C-B5A1-E1796678D1E2}">
          <p14:sldIdLst>
            <p14:sldId id="213480658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F5E8"/>
    <a:srgbClr val="195869"/>
    <a:srgbClr val="E98960"/>
    <a:srgbClr val="C6C6C6"/>
    <a:srgbClr val="D6E9CF"/>
    <a:srgbClr val="E6E6E6"/>
    <a:srgbClr val="0F9ED5"/>
    <a:srgbClr val="0769BD"/>
    <a:srgbClr val="970F49"/>
    <a:srgbClr val="37AB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4690" autoAdjust="0"/>
  </p:normalViewPr>
  <p:slideViewPr>
    <p:cSldViewPr snapToGrid="0">
      <p:cViewPr>
        <p:scale>
          <a:sx n="79" d="100"/>
          <a:sy n="79" d="100"/>
        </p:scale>
        <p:origin x="763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040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BC5355-174C-897A-4DA3-34860DDD25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E6C065-6D13-7E84-9157-4778C9CB02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90AC0-E56A-4928-9268-F8B86B3617FD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77FEFC-A0B3-5633-10E3-B5C99AE1CE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D936D1-2E50-70A0-15D8-53F6492963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1FAB1-D3C0-4044-A94D-A9D2AF2A1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2523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2897D-8270-46EB-9581-9FD6E1B808F9}" type="datetimeFigureOut">
              <a:rPr lang="fr-FR" smtClean="0"/>
              <a:t>06/06/2026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37357-FDEB-42E8-94B9-16208305E93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676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6;g3708d1f8300_1_658:notes">
            <a:extLst>
              <a:ext uri="{FF2B5EF4-FFF2-40B4-BE49-F238E27FC236}">
                <a16:creationId xmlns:a16="http://schemas.microsoft.com/office/drawing/2014/main" id="{353E4283-BBA2-8675-6601-7A74B15BD2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247;g3708d1f8300_1_658:notes">
            <a:extLst>
              <a:ext uri="{FF2B5EF4-FFF2-40B4-BE49-F238E27FC236}">
                <a16:creationId xmlns:a16="http://schemas.microsoft.com/office/drawing/2014/main" id="{7F1C854B-1D70-C6F1-A27D-A011B6547AC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248;g3708d1f8300_1_658:notes">
            <a:extLst>
              <a:ext uri="{FF2B5EF4-FFF2-40B4-BE49-F238E27FC236}">
                <a16:creationId xmlns:a16="http://schemas.microsoft.com/office/drawing/2014/main" id="{788381E9-0A6B-C645-053A-CA620AEFDD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23401D-AD66-48E8-9BE6-514052742394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E2503533-EDC5-1DA6-B8C6-D1FFD4AFD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E3D7689C-A887-18FD-8638-873D6BFAD9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B5C51448-6EC7-B2A7-CB37-9B9B1CBCBE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8242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B134302E-6A0C-890A-5532-3926F777E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9111E3F0-4005-0580-F0DF-2090296362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3C750BE8-B997-D96B-8206-D87C24A29C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02414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E973F6BC-4E40-B033-872E-1431C076F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8D27BF1D-B31E-63CA-BCC6-B8D736DDCD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DF946257-6D51-FAAF-997B-D694F5FBAB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607614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92149D36-765E-A9A3-682E-F43FC12EF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FA761974-DDD6-D575-6387-65140CA0CF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67B99462-8CE2-0ACE-52D7-7FA0414F35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72773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B2ABD96A-49D9-44C2-56F3-F4BF83E7B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1A007755-789C-DB09-7D4E-A2479FDD16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76A755C4-D1D7-7532-A868-F09C4047E33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583137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DC82582D-8FDE-68BF-6F2B-C9322E4F3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A83382EE-D70A-1FCF-CA2F-E791BC219B9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925B608A-D091-6CB9-1761-7349905C766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855514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0FD03C61-9B85-773A-8F26-505DC6074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95A72A84-5326-ECAA-BFCC-DF5B31D65B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438BCAF6-14FD-ABA1-F36C-9A8FCA55AF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292188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FD938893-986E-0523-4588-AA94DE765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F6A727FC-2854-7FB6-1883-A73D23326D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65FEF185-9FDA-B71A-31B2-095769E3289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30903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FEF37717-78A7-1009-F8A5-C1A03785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E39C4464-5E10-5EF8-7710-E5A3529860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FBEFDDDC-A7C6-736C-CA19-BA2FFC0928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09009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5050F6CD-F2EB-67B1-1014-7FE594737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04F0BBFE-63F1-E268-0C3E-82A60B49DF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F4CCCC1B-010E-8FA1-C712-31327A013C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241540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9F3659CB-2802-C750-1CF0-137FDC9DB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96CDE3D3-3B49-8102-C8AF-B7890C2E15C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F829E36A-CEB4-D5B5-F47C-314AD0CFC9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181580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1015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06/06/2026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2031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06/06/2026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8435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06/06/2026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727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06/06/2026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7129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06/06/2026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339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06/06/2026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4915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06/06/2026</a:t>
            </a:fld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78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06/06/2026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952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486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306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261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885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336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431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515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884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680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747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284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4036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46355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1_Slide PC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" name="Google Shape;301;p8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02" name="Google Shape;302;p8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03" name="Google Shape;303;p8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04" name="Google Shape;304;p8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05" name="Google Shape;305;p88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88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7" name="Google Shape;307;p88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8" name="Google Shape;308;p88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PC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9" name="Google Shape;309;p88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5999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06/06/2026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398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7" r:id="rId3"/>
    <p:sldLayoutId id="2147483748" r:id="rId4"/>
    <p:sldLayoutId id="2147483749" r:id="rId5"/>
    <p:sldLayoutId id="2147483750" r:id="rId6"/>
    <p:sldLayoutId id="2147483761" r:id="rId7"/>
    <p:sldLayoutId id="2147483751" r:id="rId8"/>
    <p:sldLayoutId id="2147483755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  <p:sldLayoutId id="2147483781" r:id="rId22"/>
  </p:sldLayoutIdLst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2631432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476001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11" Type="http://schemas.openxmlformats.org/officeDocument/2006/relationships/image" Target="../media/image15.png"/><Relationship Id="rId5" Type="http://schemas.openxmlformats.org/officeDocument/2006/relationships/image" Target="../media/image10.jpeg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7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21.jpeg"/><Relationship Id="rId10" Type="http://schemas.openxmlformats.org/officeDocument/2006/relationships/image" Target="../media/image25.jpeg"/><Relationship Id="rId4" Type="http://schemas.openxmlformats.org/officeDocument/2006/relationships/image" Target="../media/image20.png"/><Relationship Id="rId9" Type="http://schemas.openxmlformats.org/officeDocument/2006/relationships/image" Target="../media/image2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Relationship Id="rId4" Type="http://schemas.microsoft.com/office/2007/relationships/hdphoto" Target="../media/hdphoto4.wdp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microsoft.com/office/2007/relationships/hdphoto" Target="../media/hdphoto6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8.png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microsoft.com/office/2007/relationships/hdphoto" Target="../media/hdphoto6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8.png"/><Relationship Id="rId5" Type="http://schemas.microsoft.com/office/2007/relationships/hdphoto" Target="../media/hdphoto5.wdp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microsoft.com/office/2007/relationships/hdphoto" Target="../media/hdphoto6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8.png"/><Relationship Id="rId5" Type="http://schemas.microsoft.com/office/2007/relationships/hdphoto" Target="../media/hdphoto5.wdp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0.jpe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6" Type="http://schemas.microsoft.com/office/2007/relationships/hdphoto" Target="../media/hdphoto5.wdp"/><Relationship Id="rId5" Type="http://schemas.openxmlformats.org/officeDocument/2006/relationships/image" Target="../media/image37.png"/><Relationship Id="rId4" Type="http://schemas.openxmlformats.org/officeDocument/2006/relationships/image" Target="../media/image1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98AC74-EFEB-9350-701A-B49ECB32C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730;p98" descr="الصفحة الرئيسية">
            <a:extLst>
              <a:ext uri="{FF2B5EF4-FFF2-40B4-BE49-F238E27FC236}">
                <a16:creationId xmlns:a16="http://schemas.microsoft.com/office/drawing/2014/main" id="{A39C281A-D0BE-21CE-076F-49AB7E7E29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3909512" y="183880"/>
            <a:ext cx="4372977" cy="66309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Google Shape;742;p98">
            <a:extLst>
              <a:ext uri="{FF2B5EF4-FFF2-40B4-BE49-F238E27FC236}">
                <a16:creationId xmlns:a16="http://schemas.microsoft.com/office/drawing/2014/main" id="{6FD1D953-1D55-3095-732F-5526E45C286B}"/>
              </a:ext>
            </a:extLst>
          </p:cNvPr>
          <p:cNvSpPr/>
          <p:nvPr/>
        </p:nvSpPr>
        <p:spPr>
          <a:xfrm>
            <a:off x="2331257" y="2444618"/>
            <a:ext cx="65604" cy="450799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731;p98">
            <a:extLst>
              <a:ext uri="{FF2B5EF4-FFF2-40B4-BE49-F238E27FC236}">
                <a16:creationId xmlns:a16="http://schemas.microsoft.com/office/drawing/2014/main" id="{77D74CF0-233C-95D9-BADF-79570E4758A2}"/>
              </a:ext>
            </a:extLst>
          </p:cNvPr>
          <p:cNvSpPr txBox="1"/>
          <p:nvPr/>
        </p:nvSpPr>
        <p:spPr>
          <a:xfrm>
            <a:off x="281355" y="1380988"/>
            <a:ext cx="8770122" cy="8206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333" b="1" kern="0" noProof="0" dirty="0">
                <a:solidFill>
                  <a:srgbClr val="037A40"/>
                </a:solidFill>
                <a:latin typeface="Calibri"/>
                <a:ea typeface="Calibri"/>
                <a:cs typeface="Calibri"/>
              </a:rPr>
              <a:t>Sciences de la vie et de la terre</a:t>
            </a:r>
            <a:endParaRPr lang="fr-FR" sz="1400" kern="0" noProof="0" dirty="0">
              <a:solidFill>
                <a:srgbClr val="037A4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3795D8-29E0-E669-D98B-51DEE5DA8776}"/>
              </a:ext>
            </a:extLst>
          </p:cNvPr>
          <p:cNvSpPr/>
          <p:nvPr/>
        </p:nvSpPr>
        <p:spPr>
          <a:xfrm>
            <a:off x="556067" y="2320314"/>
            <a:ext cx="5438298" cy="369332"/>
          </a:xfrm>
          <a:prstGeom prst="rect">
            <a:avLst/>
          </a:prstGeom>
          <a:gradFill flip="none" rotWithShape="1">
            <a:gsLst>
              <a:gs pos="5000">
                <a:srgbClr val="037A40"/>
              </a:gs>
              <a:gs pos="94000">
                <a:schemeClr val="bg1"/>
              </a:gs>
            </a:gsLst>
            <a:lin ang="0" scaled="0"/>
            <a:tileRect/>
          </a:gradFill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defTabSz="1219170"/>
            <a:r>
              <a:rPr lang="fr-FR" sz="2400" b="1" kern="0" noProof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Période 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2B64C10-8718-E484-2542-D16568F3664F}"/>
              </a:ext>
            </a:extLst>
          </p:cNvPr>
          <p:cNvGrpSpPr/>
          <p:nvPr/>
        </p:nvGrpSpPr>
        <p:grpSpPr>
          <a:xfrm>
            <a:off x="422299" y="4733284"/>
            <a:ext cx="7360261" cy="696796"/>
            <a:chOff x="422300" y="5223143"/>
            <a:chExt cx="7246595" cy="696796"/>
          </a:xfrm>
        </p:grpSpPr>
        <p:sp>
          <p:nvSpPr>
            <p:cNvPr id="10" name="Google Shape;224;p26">
              <a:extLst>
                <a:ext uri="{FF2B5EF4-FFF2-40B4-BE49-F238E27FC236}">
                  <a16:creationId xmlns:a16="http://schemas.microsoft.com/office/drawing/2014/main" id="{15CCB194-4410-E7FA-E8C3-7081F9E33124}"/>
                </a:ext>
              </a:extLst>
            </p:cNvPr>
            <p:cNvSpPr/>
            <p:nvPr/>
          </p:nvSpPr>
          <p:spPr>
            <a:xfrm>
              <a:off x="422300" y="5223143"/>
              <a:ext cx="7246595" cy="696796"/>
            </a:xfrm>
            <a:prstGeom prst="rect">
              <a:avLst/>
            </a:prstGeom>
            <a:solidFill>
              <a:srgbClr val="23B24B"/>
            </a:solidFill>
            <a:ln w="38103" cap="flat">
              <a:solidFill>
                <a:srgbClr val="FFFFFF"/>
              </a:solidFill>
              <a:prstDash val="solid"/>
            </a:ln>
            <a:effectLst>
              <a:outerShdw dist="19997" dir="5400000" algn="tl">
                <a:srgbClr val="000000">
                  <a:alpha val="38000"/>
                </a:srgbClr>
              </a:outerShdw>
            </a:effectLst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5" name="Google Shape;741;p98">
              <a:extLst>
                <a:ext uri="{FF2B5EF4-FFF2-40B4-BE49-F238E27FC236}">
                  <a16:creationId xmlns:a16="http://schemas.microsoft.com/office/drawing/2014/main" id="{B771EED7-F0EF-171A-FBE3-CADC75B64457}"/>
                </a:ext>
              </a:extLst>
            </p:cNvPr>
            <p:cNvSpPr txBox="1"/>
            <p:nvPr/>
          </p:nvSpPr>
          <p:spPr>
            <a:xfrm>
              <a:off x="2331257" y="5298016"/>
              <a:ext cx="5273127" cy="307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lvl="0">
                <a:buSzPts val="2800"/>
              </a:pPr>
              <a:endParaRPr lang="fr-FR" sz="2000" b="1" noProof="0" dirty="0">
                <a:solidFill>
                  <a:schemeClr val="bg1"/>
                </a:solidFill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742;p98">
              <a:extLst>
                <a:ext uri="{FF2B5EF4-FFF2-40B4-BE49-F238E27FC236}">
                  <a16:creationId xmlns:a16="http://schemas.microsoft.com/office/drawing/2014/main" id="{1388E045-DCAE-075C-1701-B3B7ACB51CE2}"/>
                </a:ext>
              </a:extLst>
            </p:cNvPr>
            <p:cNvSpPr/>
            <p:nvPr/>
          </p:nvSpPr>
          <p:spPr>
            <a:xfrm>
              <a:off x="1988286" y="5371858"/>
              <a:ext cx="70888" cy="450799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A1D761E-00FE-B609-79F4-BC8DB750CD84}"/>
              </a:ext>
            </a:extLst>
          </p:cNvPr>
          <p:cNvGrpSpPr/>
          <p:nvPr/>
        </p:nvGrpSpPr>
        <p:grpSpPr>
          <a:xfrm>
            <a:off x="422299" y="3859288"/>
            <a:ext cx="7482181" cy="745826"/>
            <a:chOff x="473099" y="3680037"/>
            <a:chExt cx="7928101" cy="745826"/>
          </a:xfrm>
        </p:grpSpPr>
        <p:sp>
          <p:nvSpPr>
            <p:cNvPr id="19" name="Google Shape;223;p26">
              <a:extLst>
                <a:ext uri="{FF2B5EF4-FFF2-40B4-BE49-F238E27FC236}">
                  <a16:creationId xmlns:a16="http://schemas.microsoft.com/office/drawing/2014/main" id="{537E3216-4EB3-EA2D-D098-D8F91293BF4A}"/>
                </a:ext>
              </a:extLst>
            </p:cNvPr>
            <p:cNvSpPr/>
            <p:nvPr/>
          </p:nvSpPr>
          <p:spPr>
            <a:xfrm>
              <a:off x="473099" y="3729067"/>
              <a:ext cx="7795359" cy="696796"/>
            </a:xfrm>
            <a:prstGeom prst="rect">
              <a:avLst/>
            </a:prstGeom>
            <a:solidFill>
              <a:srgbClr val="037A40"/>
            </a:solidFill>
            <a:ln w="38103" cap="flat">
              <a:solidFill>
                <a:srgbClr val="FFFFFF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FFFFFF"/>
                  </a:solidFill>
                  <a:ea typeface="Calibri"/>
                  <a:cs typeface="Calibri"/>
                </a:rPr>
                <a:t>   Chapitre 1</a:t>
              </a:r>
              <a:r>
                <a:rPr lang="fr-FR" sz="2000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20" name="Google Shape;735;p98">
              <a:extLst>
                <a:ext uri="{FF2B5EF4-FFF2-40B4-BE49-F238E27FC236}">
                  <a16:creationId xmlns:a16="http://schemas.microsoft.com/office/drawing/2014/main" id="{3162349F-0A2C-C364-342E-B81C2932DEEF}"/>
                </a:ext>
              </a:extLst>
            </p:cNvPr>
            <p:cNvSpPr/>
            <p:nvPr/>
          </p:nvSpPr>
          <p:spPr>
            <a:xfrm>
              <a:off x="2190364" y="3825695"/>
              <a:ext cx="65604" cy="468000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B60D7CB0-8BEF-E9A2-7440-DCC29074180A}"/>
                </a:ext>
              </a:extLst>
            </p:cNvPr>
            <p:cNvSpPr txBox="1"/>
            <p:nvPr/>
          </p:nvSpPr>
          <p:spPr>
            <a:xfrm>
              <a:off x="2292269" y="3680037"/>
              <a:ext cx="6108931" cy="4101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2569"/>
                </a:lnSpc>
              </a:pPr>
              <a:endParaRPr lang="fr-FR" sz="2000" b="1" noProof="0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2AC711C-3C61-6CDF-D8A8-4C2A6053DF10}"/>
              </a:ext>
            </a:extLst>
          </p:cNvPr>
          <p:cNvSpPr txBox="1">
            <a:spLocks/>
          </p:cNvSpPr>
          <p:nvPr/>
        </p:nvSpPr>
        <p:spPr>
          <a:xfrm>
            <a:off x="2203995" y="3990224"/>
            <a:ext cx="5576426" cy="5449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3429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Arial" panose="020B0604020202020204" pitchFamily="34" charset="0"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fr-FR" sz="2000" dirty="0"/>
              <a:t>L’impact des pratiques humaines sur l’environnement</a:t>
            </a:r>
            <a:r>
              <a:rPr lang="fr-FR" sz="20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F12CE088-4BC6-6EBE-5D04-7A1E759DD840}"/>
              </a:ext>
            </a:extLst>
          </p:cNvPr>
          <p:cNvSpPr txBox="1">
            <a:spLocks/>
          </p:cNvSpPr>
          <p:nvPr/>
        </p:nvSpPr>
        <p:spPr>
          <a:xfrm>
            <a:off x="422299" y="4810799"/>
            <a:ext cx="1590549" cy="521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3429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Arial" panose="020B0604020202020204" pitchFamily="34" charset="0"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Tâche </a:t>
            </a:r>
            <a:r>
              <a:rPr lang="fr-FR" sz="2000" dirty="0">
                <a:solidFill>
                  <a:schemeClr val="bg1"/>
                </a:solidFill>
              </a:rPr>
              <a:t>3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61C2FA83-FE39-310E-A650-85C03B176F0D}"/>
              </a:ext>
            </a:extLst>
          </p:cNvPr>
          <p:cNvSpPr txBox="1">
            <a:spLocks/>
          </p:cNvSpPr>
          <p:nvPr/>
        </p:nvSpPr>
        <p:spPr>
          <a:xfrm>
            <a:off x="2311864" y="4710730"/>
            <a:ext cx="5295726" cy="8025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fr-FR" sz="2000" dirty="0">
                <a:solidFill>
                  <a:schemeClr val="bg1"/>
                </a:solidFill>
              </a:rPr>
              <a:t>Déterminer quelques pratiques humaines</a:t>
            </a:r>
          </a:p>
          <a:p>
            <a:pPr algn="ctr">
              <a:spcBef>
                <a:spcPts val="0"/>
              </a:spcBef>
            </a:pPr>
            <a:r>
              <a:rPr lang="fr-FR" sz="2000" dirty="0">
                <a:solidFill>
                  <a:schemeClr val="bg1"/>
                </a:solidFill>
              </a:rPr>
              <a:t>menaçant la biodiversité.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A58C9C4-9470-0AE8-068B-E26CB7612749}"/>
              </a:ext>
            </a:extLst>
          </p:cNvPr>
          <p:cNvGrpSpPr/>
          <p:nvPr/>
        </p:nvGrpSpPr>
        <p:grpSpPr>
          <a:xfrm>
            <a:off x="920311" y="2367958"/>
            <a:ext cx="3274142" cy="1862048"/>
            <a:chOff x="4650097" y="4812077"/>
            <a:chExt cx="3274142" cy="1862048"/>
          </a:xfrm>
        </p:grpSpPr>
        <p:pic>
          <p:nvPicPr>
            <p:cNvPr id="11" name="Picture 7">
              <a:extLst>
                <a:ext uri="{FF2B5EF4-FFF2-40B4-BE49-F238E27FC236}">
                  <a16:creationId xmlns:a16="http://schemas.microsoft.com/office/drawing/2014/main" id="{40402C79-3E67-0EF3-9CF5-089704946B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836"/>
            <a:stretch/>
          </p:blipFill>
          <p:spPr>
            <a:xfrm rot="10800000">
              <a:off x="4650097" y="4982663"/>
              <a:ext cx="3274142" cy="1368440"/>
            </a:xfrm>
            <a:prstGeom prst="rect">
              <a:avLst/>
            </a:prstGeom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C073068D-EEC3-FD3F-8A32-672E53F1E373}"/>
                </a:ext>
              </a:extLst>
            </p:cNvPr>
            <p:cNvSpPr txBox="1"/>
            <p:nvPr/>
          </p:nvSpPr>
          <p:spPr>
            <a:xfrm>
              <a:off x="5038752" y="5731614"/>
              <a:ext cx="168284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4000" b="1" dirty="0">
                  <a:solidFill>
                    <a:srgbClr val="FFC000"/>
                  </a:solidFill>
                </a:rPr>
                <a:t> Fiche </a:t>
              </a:r>
              <a:endParaRPr lang="fr-MA" sz="40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E80F703B-BAD0-4C4C-C09F-C0669FA3642B}"/>
                </a:ext>
              </a:extLst>
            </p:cNvPr>
            <p:cNvSpPr txBox="1"/>
            <p:nvPr/>
          </p:nvSpPr>
          <p:spPr>
            <a:xfrm>
              <a:off x="5997625" y="4812077"/>
              <a:ext cx="1447943" cy="18620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1500" b="1" dirty="0">
                  <a:solidFill>
                    <a:srgbClr val="FFC000"/>
                  </a:solidFill>
                </a:rPr>
                <a:t> 1</a:t>
              </a:r>
              <a:endParaRPr lang="fr-MA" sz="115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82A1A09C-73BD-DA30-23BB-BDC8096F210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5355" t="35260"/>
          <a:stretch>
            <a:fillRect/>
          </a:stretch>
        </p:blipFill>
        <p:spPr>
          <a:xfrm>
            <a:off x="7993930" y="2158738"/>
            <a:ext cx="4034672" cy="424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566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B1FF-6D47-6CCE-5034-90D18762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1F60E79E-44F9-73E8-EE0A-CD776DBAD59C}"/>
              </a:ext>
            </a:extLst>
          </p:cNvPr>
          <p:cNvGrpSpPr/>
          <p:nvPr/>
        </p:nvGrpSpPr>
        <p:grpSpPr>
          <a:xfrm>
            <a:off x="619365" y="1551565"/>
            <a:ext cx="10083393" cy="553396"/>
            <a:chOff x="619365" y="2771723"/>
            <a:chExt cx="10083393" cy="553396"/>
          </a:xfrm>
        </p:grpSpPr>
        <p:pic>
          <p:nvPicPr>
            <p:cNvPr id="4" name="Picture 3" descr="Image générée">
              <a:extLst>
                <a:ext uri="{FF2B5EF4-FFF2-40B4-BE49-F238E27FC236}">
                  <a16:creationId xmlns:a16="http://schemas.microsoft.com/office/drawing/2014/main" id="{4FFB60C4-8009-C22C-6AF2-61AABBB304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26" t="25227" r="75345" b="62431"/>
            <a:stretch>
              <a:fillRect/>
            </a:stretch>
          </p:blipFill>
          <p:spPr bwMode="auto">
            <a:xfrm>
              <a:off x="619365" y="2771723"/>
              <a:ext cx="556805" cy="553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Google Shape;1185;p114">
              <a:extLst>
                <a:ext uri="{FF2B5EF4-FFF2-40B4-BE49-F238E27FC236}">
                  <a16:creationId xmlns:a16="http://schemas.microsoft.com/office/drawing/2014/main" id="{A59F36CC-CDFE-3C2A-2593-769EE40B2A0D}"/>
                </a:ext>
              </a:extLst>
            </p:cNvPr>
            <p:cNvSpPr txBox="1"/>
            <p:nvPr/>
          </p:nvSpPr>
          <p:spPr>
            <a:xfrm>
              <a:off x="1596074" y="285003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Consignes et explications données aux élèves (à dire à haute voix)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FF811532-D41C-18D2-CC75-4FDADF22C5F0}"/>
              </a:ext>
            </a:extLst>
          </p:cNvPr>
          <p:cNvGrpSpPr/>
          <p:nvPr/>
        </p:nvGrpSpPr>
        <p:grpSpPr>
          <a:xfrm>
            <a:off x="641607" y="2278151"/>
            <a:ext cx="10061151" cy="481959"/>
            <a:chOff x="641607" y="3874674"/>
            <a:chExt cx="10061151" cy="481959"/>
          </a:xfrm>
        </p:grpSpPr>
        <p:pic>
          <p:nvPicPr>
            <p:cNvPr id="30" name="Image 9">
              <a:extLst>
                <a:ext uri="{FF2B5EF4-FFF2-40B4-BE49-F238E27FC236}">
                  <a16:creationId xmlns:a16="http://schemas.microsoft.com/office/drawing/2014/main" id="{09036825-C8BB-3F76-00B6-B6E0060FF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607" y="3874674"/>
              <a:ext cx="481959" cy="481959"/>
            </a:xfrm>
            <a:prstGeom prst="rect">
              <a:avLst/>
            </a:prstGeom>
          </p:spPr>
        </p:pic>
        <p:sp>
          <p:nvSpPr>
            <p:cNvPr id="10" name="Google Shape;1185;p114">
              <a:extLst>
                <a:ext uri="{FF2B5EF4-FFF2-40B4-BE49-F238E27FC236}">
                  <a16:creationId xmlns:a16="http://schemas.microsoft.com/office/drawing/2014/main" id="{29D2EE66-5645-E2E2-A84E-694256C5078B}"/>
                </a:ext>
              </a:extLst>
            </p:cNvPr>
            <p:cNvSpPr txBox="1"/>
            <p:nvPr/>
          </p:nvSpPr>
          <p:spPr>
            <a:xfrm>
              <a:off x="1596074" y="394206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prête l’attention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" name="Google Shape;853;p104">
            <a:extLst>
              <a:ext uri="{FF2B5EF4-FFF2-40B4-BE49-F238E27FC236}">
                <a16:creationId xmlns:a16="http://schemas.microsoft.com/office/drawing/2014/main" id="{0B966DA1-200F-843A-31DC-1A206DCDCBE7}"/>
              </a:ext>
            </a:extLst>
          </p:cNvPr>
          <p:cNvSpPr/>
          <p:nvPr/>
        </p:nvSpPr>
        <p:spPr>
          <a:xfrm>
            <a:off x="122496" y="137991"/>
            <a:ext cx="8240977" cy="60371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Banque des icônes utilisées dans les slides</a:t>
            </a:r>
            <a:endParaRPr lang="fr-FR" sz="18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9836112-CCAC-4413-2986-BF5CC2870BAA}"/>
              </a:ext>
            </a:extLst>
          </p:cNvPr>
          <p:cNvGrpSpPr/>
          <p:nvPr/>
        </p:nvGrpSpPr>
        <p:grpSpPr>
          <a:xfrm>
            <a:off x="633815" y="2933300"/>
            <a:ext cx="10068943" cy="527905"/>
            <a:chOff x="633815" y="5937939"/>
            <a:chExt cx="10068943" cy="527905"/>
          </a:xfrm>
        </p:grpSpPr>
        <p:sp>
          <p:nvSpPr>
            <p:cNvPr id="12" name="Google Shape;1185;p114">
              <a:extLst>
                <a:ext uri="{FF2B5EF4-FFF2-40B4-BE49-F238E27FC236}">
                  <a16:creationId xmlns:a16="http://schemas.microsoft.com/office/drawing/2014/main" id="{B47427F0-4482-A0CA-65C7-0A249E0575EF}"/>
                </a:ext>
              </a:extLst>
            </p:cNvPr>
            <p:cNvSpPr txBox="1"/>
            <p:nvPr/>
          </p:nvSpPr>
          <p:spPr>
            <a:xfrm>
              <a:off x="1596074" y="6001862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lève la main avant de répondre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20" name="Picture 2" descr="Lever la main - Icônes mains et gestes gratuites">
              <a:extLst>
                <a:ext uri="{FF2B5EF4-FFF2-40B4-BE49-F238E27FC236}">
                  <a16:creationId xmlns:a16="http://schemas.microsoft.com/office/drawing/2014/main" id="{2FCF7B9A-6689-6267-0FD9-41B383A180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15" y="5937939"/>
              <a:ext cx="527905" cy="527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A1E3BCF-77F7-83D5-7635-BA60211B5BB3}"/>
              </a:ext>
            </a:extLst>
          </p:cNvPr>
          <p:cNvGrpSpPr/>
          <p:nvPr/>
        </p:nvGrpSpPr>
        <p:grpSpPr>
          <a:xfrm>
            <a:off x="582302" y="4457015"/>
            <a:ext cx="10120456" cy="588164"/>
            <a:chOff x="582302" y="4995763"/>
            <a:chExt cx="10120456" cy="588164"/>
          </a:xfrm>
        </p:grpSpPr>
        <p:sp>
          <p:nvSpPr>
            <p:cNvPr id="11" name="Google Shape;1185;p114">
              <a:extLst>
                <a:ext uri="{FF2B5EF4-FFF2-40B4-BE49-F238E27FC236}">
                  <a16:creationId xmlns:a16="http://schemas.microsoft.com/office/drawing/2014/main" id="{8E1A970E-903D-6D16-9675-51626C774FDD}"/>
                </a:ext>
              </a:extLst>
            </p:cNvPr>
            <p:cNvSpPr txBox="1"/>
            <p:nvPr/>
          </p:nvSpPr>
          <p:spPr>
            <a:xfrm>
              <a:off x="1596074" y="5117031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recopie la correction sur le livret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2982EF8-5E48-6000-7A9A-FFBA190C7120}"/>
                </a:ext>
              </a:extLst>
            </p:cNvPr>
            <p:cNvGrpSpPr/>
            <p:nvPr/>
          </p:nvGrpSpPr>
          <p:grpSpPr>
            <a:xfrm>
              <a:off x="582302" y="4995763"/>
              <a:ext cx="630930" cy="588164"/>
              <a:chOff x="10280460" y="4850932"/>
              <a:chExt cx="630930" cy="588164"/>
            </a:xfrm>
          </p:grpSpPr>
          <p:pic>
            <p:nvPicPr>
              <p:cNvPr id="2" name="Picture 7">
                <a:extLst>
                  <a:ext uri="{FF2B5EF4-FFF2-40B4-BE49-F238E27FC236}">
                    <a16:creationId xmlns:a16="http://schemas.microsoft.com/office/drawing/2014/main" id="{FBCC49BC-29F6-6E08-E3DD-5BFF1ADED9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3" name="Picture 7">
                <a:extLst>
                  <a:ext uri="{FF2B5EF4-FFF2-40B4-BE49-F238E27FC236}">
                    <a16:creationId xmlns:a16="http://schemas.microsoft.com/office/drawing/2014/main" id="{6B1C2D3A-6AC5-2620-1526-A1C86C35AB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A52812C-2574-5FBD-20D8-4B52D19C9B88}"/>
              </a:ext>
            </a:extLst>
          </p:cNvPr>
          <p:cNvGrpSpPr/>
          <p:nvPr/>
        </p:nvGrpSpPr>
        <p:grpSpPr>
          <a:xfrm>
            <a:off x="563963" y="3754530"/>
            <a:ext cx="9818899" cy="471273"/>
            <a:chOff x="563963" y="3754530"/>
            <a:chExt cx="9818899" cy="471273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8017B555-F8E8-EF10-A734-35560AD21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963" y="3754530"/>
              <a:ext cx="649216" cy="471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Google Shape;1233;p116">
              <a:extLst>
                <a:ext uri="{FF2B5EF4-FFF2-40B4-BE49-F238E27FC236}">
                  <a16:creationId xmlns:a16="http://schemas.microsoft.com/office/drawing/2014/main" id="{60FA70E0-73E4-C505-CD95-3A2BF272883C}"/>
                </a:ext>
              </a:extLst>
            </p:cNvPr>
            <p:cNvSpPr txBox="1"/>
            <p:nvPr/>
          </p:nvSpPr>
          <p:spPr>
            <a:xfrm>
              <a:off x="1589281" y="3778310"/>
              <a:ext cx="8793581" cy="42051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utilise l’ardoise pour répondre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53AAD794-A7AF-D7A8-B8AE-396A98369A1C}"/>
              </a:ext>
            </a:extLst>
          </p:cNvPr>
          <p:cNvGrpSpPr/>
          <p:nvPr/>
        </p:nvGrpSpPr>
        <p:grpSpPr>
          <a:xfrm>
            <a:off x="641607" y="5918134"/>
            <a:ext cx="9414435" cy="615521"/>
            <a:chOff x="594801" y="7422032"/>
            <a:chExt cx="9414435" cy="615521"/>
          </a:xfrm>
        </p:grpSpPr>
        <p:sp>
          <p:nvSpPr>
            <p:cNvPr id="33" name="Google Shape;1234;p116">
              <a:extLst>
                <a:ext uri="{FF2B5EF4-FFF2-40B4-BE49-F238E27FC236}">
                  <a16:creationId xmlns:a16="http://schemas.microsoft.com/office/drawing/2014/main" id="{4A00C5EF-E445-EB6B-1DE2-E4A5A54530F6}"/>
                </a:ext>
              </a:extLst>
            </p:cNvPr>
            <p:cNvSpPr txBox="1"/>
            <p:nvPr/>
          </p:nvSpPr>
          <p:spPr>
            <a:xfrm>
              <a:off x="1589281" y="7548993"/>
              <a:ext cx="8419955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autonome</a:t>
              </a:r>
            </a:p>
          </p:txBody>
        </p:sp>
        <p:pic>
          <p:nvPicPr>
            <p:cNvPr id="36" name="Picture 14">
              <a:extLst>
                <a:ext uri="{FF2B5EF4-FFF2-40B4-BE49-F238E27FC236}">
                  <a16:creationId xmlns:a16="http://schemas.microsoft.com/office/drawing/2014/main" id="{65756CE2-44EC-5A96-FB15-7BE43C6C2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469" b="89941" l="9961" r="89941">
                          <a14:foregroundMark x1="29102" y1="41602" x2="32422" y2="38184"/>
                          <a14:foregroundMark x1="50098" y1="9570" x2="43262" y2="13379"/>
                          <a14:foregroundMark x1="32227" y1="37109" x2="32715" y2="35742"/>
                          <a14:foregroundMark x1="37891" y1="55078" x2="61914" y2="65430"/>
                          <a14:foregroundMark x1="52539" y1="55078" x2="61816" y2="55078"/>
                          <a14:foregroundMark x1="37012" y1="64941" x2="46777" y2="64063"/>
                          <a14:foregroundMark x1="73535" y1="56738" x2="81250" y2="55957"/>
                          <a14:foregroundMark x1="71875" y1="66699" x2="79102" y2="66504"/>
                          <a14:foregroundMark x1="43848" y1="20801" x2="44922" y2="27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7422032"/>
              <a:ext cx="615518" cy="615521"/>
            </a:xfrm>
            <a:prstGeom prst="rect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CBBF3BE-3157-798D-4F61-21AD576E26E4}"/>
              </a:ext>
            </a:extLst>
          </p:cNvPr>
          <p:cNvGrpSpPr/>
          <p:nvPr/>
        </p:nvGrpSpPr>
        <p:grpSpPr>
          <a:xfrm>
            <a:off x="633815" y="5227796"/>
            <a:ext cx="8608190" cy="574642"/>
            <a:chOff x="594801" y="8720789"/>
            <a:chExt cx="8608190" cy="574642"/>
          </a:xfrm>
        </p:grpSpPr>
        <p:sp>
          <p:nvSpPr>
            <p:cNvPr id="34" name="Google Shape;1235;p116">
              <a:extLst>
                <a:ext uri="{FF2B5EF4-FFF2-40B4-BE49-F238E27FC236}">
                  <a16:creationId xmlns:a16="http://schemas.microsoft.com/office/drawing/2014/main" id="{F1EDF54E-1505-D11C-6E61-D13C0509A328}"/>
                </a:ext>
              </a:extLst>
            </p:cNvPr>
            <p:cNvSpPr txBox="1"/>
            <p:nvPr/>
          </p:nvSpPr>
          <p:spPr>
            <a:xfrm>
              <a:off x="1589281" y="8827342"/>
              <a:ext cx="7613710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guidée en binôme</a:t>
              </a:r>
            </a:p>
          </p:txBody>
        </p:sp>
        <p:pic>
          <p:nvPicPr>
            <p:cNvPr id="37" name="Picture 9">
              <a:extLst>
                <a:ext uri="{FF2B5EF4-FFF2-40B4-BE49-F238E27FC236}">
                  <a16:creationId xmlns:a16="http://schemas.microsoft.com/office/drawing/2014/main" id="{40841830-4F1E-C9C4-4026-00753CDEA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8720789"/>
              <a:ext cx="615518" cy="574642"/>
            </a:xfrm>
            <a:prstGeom prst="rect">
              <a:avLst/>
            </a:prstGeom>
          </p:spPr>
        </p:pic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40C50BF5-960C-B6C6-9315-41D3DF110C0F}"/>
              </a:ext>
            </a:extLst>
          </p:cNvPr>
          <p:cNvGrpSpPr/>
          <p:nvPr/>
        </p:nvGrpSpPr>
        <p:grpSpPr>
          <a:xfrm>
            <a:off x="605726" y="736482"/>
            <a:ext cx="10092113" cy="641893"/>
            <a:chOff x="605726" y="736482"/>
            <a:chExt cx="10092113" cy="641893"/>
          </a:xfrm>
        </p:grpSpPr>
        <p:pic>
          <p:nvPicPr>
            <p:cNvPr id="41" name="Picture 2" descr="Image générée">
              <a:extLst>
                <a:ext uri="{FF2B5EF4-FFF2-40B4-BE49-F238E27FC236}">
                  <a16:creationId xmlns:a16="http://schemas.microsoft.com/office/drawing/2014/main" id="{E9531E9B-C991-40A9-D03B-DB4C18F892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64" b="10678"/>
            <a:stretch>
              <a:fillRect/>
            </a:stretch>
          </p:blipFill>
          <p:spPr bwMode="auto">
            <a:xfrm>
              <a:off x="605726" y="736482"/>
              <a:ext cx="546818" cy="641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Google Shape;1185;p114">
              <a:extLst>
                <a:ext uri="{FF2B5EF4-FFF2-40B4-BE49-F238E27FC236}">
                  <a16:creationId xmlns:a16="http://schemas.microsoft.com/office/drawing/2014/main" id="{8E049F13-5293-D7AC-1599-B71F84A1B7F9}"/>
                </a:ext>
              </a:extLst>
            </p:cNvPr>
            <p:cNvSpPr txBox="1"/>
            <p:nvPr/>
          </p:nvSpPr>
          <p:spPr>
            <a:xfrm>
              <a:off x="1591155" y="857399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Slide réservé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63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C800167E-37EA-13EC-1FB9-743D51DCFB5D}"/>
              </a:ext>
            </a:extLst>
          </p:cNvPr>
          <p:cNvGrpSpPr/>
          <p:nvPr/>
        </p:nvGrpSpPr>
        <p:grpSpPr>
          <a:xfrm>
            <a:off x="2022041" y="1645920"/>
            <a:ext cx="8127601" cy="3098800"/>
            <a:chOff x="1619475" y="1029778"/>
            <a:chExt cx="6095701" cy="3804525"/>
          </a:xfrm>
        </p:grpSpPr>
        <p:sp>
          <p:nvSpPr>
            <p:cNvPr id="3" name="Google Shape;251;p28">
              <a:extLst>
                <a:ext uri="{FF2B5EF4-FFF2-40B4-BE49-F238E27FC236}">
                  <a16:creationId xmlns:a16="http://schemas.microsoft.com/office/drawing/2014/main" id="{10870841-AEDA-07BF-4759-A91AE73C701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" name="Google Shape;252;p28">
              <a:extLst>
                <a:ext uri="{FF2B5EF4-FFF2-40B4-BE49-F238E27FC236}">
                  <a16:creationId xmlns:a16="http://schemas.microsoft.com/office/drawing/2014/main" id="{83DDB58E-AC9C-C2A3-D510-E6E3A01973F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7" name="Google Shape;255;p28">
            <a:extLst>
              <a:ext uri="{FF2B5EF4-FFF2-40B4-BE49-F238E27FC236}">
                <a16:creationId xmlns:a16="http://schemas.microsoft.com/office/drawing/2014/main" id="{02B13D41-2ADF-EF99-8CB6-4F2930151FA6}"/>
              </a:ext>
            </a:extLst>
          </p:cNvPr>
          <p:cNvSpPr/>
          <p:nvPr/>
        </p:nvSpPr>
        <p:spPr>
          <a:xfrm>
            <a:off x="963315" y="16526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Structure de la séance</a:t>
            </a:r>
            <a:endParaRPr lang="fr-FR" sz="14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3" name="Picture 2" descr="Image générée">
            <a:extLst>
              <a:ext uri="{FF2B5EF4-FFF2-40B4-BE49-F238E27FC236}">
                <a16:creationId xmlns:a16="http://schemas.microsoft.com/office/drawing/2014/main" id="{5400CA35-CF96-4D76-E13D-C79B2D0AB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7AA13D06-2280-5296-5273-3F265180E7AD}"/>
              </a:ext>
            </a:extLst>
          </p:cNvPr>
          <p:cNvGrpSpPr/>
          <p:nvPr/>
        </p:nvGrpSpPr>
        <p:grpSpPr>
          <a:xfrm>
            <a:off x="2860121" y="2114436"/>
            <a:ext cx="6994935" cy="548005"/>
            <a:chOff x="2156845" y="1060636"/>
            <a:chExt cx="5246201" cy="411004"/>
          </a:xfrm>
        </p:grpSpPr>
        <p:sp>
          <p:nvSpPr>
            <p:cNvPr id="47" name="Google Shape;276;p28">
              <a:extLst>
                <a:ext uri="{FF2B5EF4-FFF2-40B4-BE49-F238E27FC236}">
                  <a16:creationId xmlns:a16="http://schemas.microsoft.com/office/drawing/2014/main" id="{B6B26038-0D5B-9609-CA9D-3FCC40186630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E55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8" name="Google Shape;277;p28">
              <a:extLst>
                <a:ext uri="{FF2B5EF4-FFF2-40B4-BE49-F238E27FC236}">
                  <a16:creationId xmlns:a16="http://schemas.microsoft.com/office/drawing/2014/main" id="{C8D0E979-52C2-31BE-0722-FA7EFB9398A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08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Google Shape;278;p28">
              <a:extLst>
                <a:ext uri="{FF2B5EF4-FFF2-40B4-BE49-F238E27FC236}">
                  <a16:creationId xmlns:a16="http://schemas.microsoft.com/office/drawing/2014/main" id="{71AB5E10-6838-C817-C24E-4CB1859770B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0" name="Google Shape;277;p28">
              <a:extLst>
                <a:ext uri="{FF2B5EF4-FFF2-40B4-BE49-F238E27FC236}">
                  <a16:creationId xmlns:a16="http://schemas.microsoft.com/office/drawing/2014/main" id="{A18A4C4B-95C5-1A78-39F5-AF28F2CB3888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Moment de récupération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0920BF8-C981-4610-6478-FDC5D2CA45FC}"/>
              </a:ext>
            </a:extLst>
          </p:cNvPr>
          <p:cNvGrpSpPr/>
          <p:nvPr/>
        </p:nvGrpSpPr>
        <p:grpSpPr>
          <a:xfrm>
            <a:off x="2860121" y="2940814"/>
            <a:ext cx="6994935" cy="548005"/>
            <a:chOff x="2156845" y="1060636"/>
            <a:chExt cx="5246201" cy="411004"/>
          </a:xfrm>
        </p:grpSpPr>
        <p:sp>
          <p:nvSpPr>
            <p:cNvPr id="59" name="Google Shape;276;p28">
              <a:extLst>
                <a:ext uri="{FF2B5EF4-FFF2-40B4-BE49-F238E27FC236}">
                  <a16:creationId xmlns:a16="http://schemas.microsoft.com/office/drawing/2014/main" id="{3981E70C-7E53-08AD-CAB8-818D0EE496BD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7030A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0" name="Google Shape;277;p28">
              <a:extLst>
                <a:ext uri="{FF2B5EF4-FFF2-40B4-BE49-F238E27FC236}">
                  <a16:creationId xmlns:a16="http://schemas.microsoft.com/office/drawing/2014/main" id="{36333017-6646-6752-DC35-A23A299ED25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Google Shape;278;p28">
              <a:extLst>
                <a:ext uri="{FF2B5EF4-FFF2-40B4-BE49-F238E27FC236}">
                  <a16:creationId xmlns:a16="http://schemas.microsoft.com/office/drawing/2014/main" id="{8F2E0FB1-62C4-7B4A-8038-538A2A181CA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2" name="Google Shape;277;p28">
              <a:extLst>
                <a:ext uri="{FF2B5EF4-FFF2-40B4-BE49-F238E27FC236}">
                  <a16:creationId xmlns:a16="http://schemas.microsoft.com/office/drawing/2014/main" id="{410718F4-E9BC-25DE-C290-6FEDCDC8AC6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Consolidation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996A062-500C-F473-91E8-49466B9814A0}"/>
              </a:ext>
            </a:extLst>
          </p:cNvPr>
          <p:cNvGrpSpPr/>
          <p:nvPr/>
        </p:nvGrpSpPr>
        <p:grpSpPr>
          <a:xfrm>
            <a:off x="2829641" y="3770612"/>
            <a:ext cx="6994935" cy="548005"/>
            <a:chOff x="2156845" y="1060636"/>
            <a:chExt cx="5246201" cy="411004"/>
          </a:xfrm>
        </p:grpSpPr>
        <p:sp>
          <p:nvSpPr>
            <p:cNvPr id="71" name="Google Shape;276;p28">
              <a:extLst>
                <a:ext uri="{FF2B5EF4-FFF2-40B4-BE49-F238E27FC236}">
                  <a16:creationId xmlns:a16="http://schemas.microsoft.com/office/drawing/2014/main" id="{242BF3E4-E53D-A10C-6032-366E013121BA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C0000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2" name="Google Shape;277;p28">
              <a:extLst>
                <a:ext uri="{FF2B5EF4-FFF2-40B4-BE49-F238E27FC236}">
                  <a16:creationId xmlns:a16="http://schemas.microsoft.com/office/drawing/2014/main" id="{F0C5D024-F5C2-2CEE-E3CB-CF926EA9590A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2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3" name="Google Shape;278;p28">
              <a:extLst>
                <a:ext uri="{FF2B5EF4-FFF2-40B4-BE49-F238E27FC236}">
                  <a16:creationId xmlns:a16="http://schemas.microsoft.com/office/drawing/2014/main" id="{4D2422B7-6329-949C-8EBD-C7C6DD022C17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4" name="Google Shape;277;p28">
              <a:extLst>
                <a:ext uri="{FF2B5EF4-FFF2-40B4-BE49-F238E27FC236}">
                  <a16:creationId xmlns:a16="http://schemas.microsoft.com/office/drawing/2014/main" id="{0CC3379E-5560-46C3-11F8-04A0471C163E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Métacognition</a:t>
              </a:r>
            </a:p>
          </p:txBody>
        </p:sp>
      </p:grpSp>
      <p:sp>
        <p:nvSpPr>
          <p:cNvPr id="5" name="Oval 7">
            <a:extLst>
              <a:ext uri="{FF2B5EF4-FFF2-40B4-BE49-F238E27FC236}">
                <a16:creationId xmlns:a16="http://schemas.microsoft.com/office/drawing/2014/main" id="{3314F01D-6B56-A75E-BB5C-1F73DFE488F6}"/>
              </a:ext>
            </a:extLst>
          </p:cNvPr>
          <p:cNvSpPr/>
          <p:nvPr/>
        </p:nvSpPr>
        <p:spPr>
          <a:xfrm>
            <a:off x="2306885" y="213833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6" name="Rectangle: Rounded Corners 24">
            <a:extLst>
              <a:ext uri="{FF2B5EF4-FFF2-40B4-BE49-F238E27FC236}">
                <a16:creationId xmlns:a16="http://schemas.microsoft.com/office/drawing/2014/main" id="{4CCB0D59-EEBD-8010-677B-271DEC587BB0}"/>
              </a:ext>
            </a:extLst>
          </p:cNvPr>
          <p:cNvSpPr/>
          <p:nvPr/>
        </p:nvSpPr>
        <p:spPr>
          <a:xfrm>
            <a:off x="2255520" y="2946399"/>
            <a:ext cx="568960" cy="508001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8" name="Oval 15">
            <a:extLst>
              <a:ext uri="{FF2B5EF4-FFF2-40B4-BE49-F238E27FC236}">
                <a16:creationId xmlns:a16="http://schemas.microsoft.com/office/drawing/2014/main" id="{3E464916-733B-FA9C-B9F2-9F98E93495D6}"/>
              </a:ext>
            </a:extLst>
          </p:cNvPr>
          <p:cNvSpPr/>
          <p:nvPr/>
        </p:nvSpPr>
        <p:spPr>
          <a:xfrm>
            <a:off x="2256508" y="379786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E6E-7CB8-832A-A38E-C83B711A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55;p28">
            <a:extLst>
              <a:ext uri="{FF2B5EF4-FFF2-40B4-BE49-F238E27FC236}">
                <a16:creationId xmlns:a16="http://schemas.microsoft.com/office/drawing/2014/main" id="{D8494A09-7DAA-A65A-1F48-7178CEC9BBBB}"/>
              </a:ext>
            </a:extLst>
          </p:cNvPr>
          <p:cNvSpPr/>
          <p:nvPr/>
        </p:nvSpPr>
        <p:spPr>
          <a:xfrm>
            <a:off x="948074" y="18148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Matériel nécessaire</a:t>
            </a: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961A9FAD-1D9B-C737-844B-2FB12A0C32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4670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oogle Shape;250;p28">
            <a:extLst>
              <a:ext uri="{FF2B5EF4-FFF2-40B4-BE49-F238E27FC236}">
                <a16:creationId xmlns:a16="http://schemas.microsoft.com/office/drawing/2014/main" id="{94371097-424C-120B-3BFA-623F005C0E96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971B8BBE-5274-BA5C-7CA6-B9A09A8AF719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68632981-0713-1ABF-EB18-041F8052CB66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EEBFA401-42BB-FF7F-E534-425C81F9587A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4" name="Google Shape;251;p28">
              <a:extLst>
                <a:ext uri="{FF2B5EF4-FFF2-40B4-BE49-F238E27FC236}">
                  <a16:creationId xmlns:a16="http://schemas.microsoft.com/office/drawing/2014/main" id="{AD5FE414-C036-8972-9731-1D3C41307C99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" name="Google Shape;252;p28">
              <a:extLst>
                <a:ext uri="{FF2B5EF4-FFF2-40B4-BE49-F238E27FC236}">
                  <a16:creationId xmlns:a16="http://schemas.microsoft.com/office/drawing/2014/main" id="{5D91C36E-40DD-EE8A-6B5B-F21C7BE9B1BA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6" name="Google Shape;995;p109">
            <a:extLst>
              <a:ext uri="{FF2B5EF4-FFF2-40B4-BE49-F238E27FC236}">
                <a16:creationId xmlns:a16="http://schemas.microsoft.com/office/drawing/2014/main" id="{613E8824-4285-45CF-F126-A6A5CCECD96B}"/>
              </a:ext>
            </a:extLst>
          </p:cNvPr>
          <p:cNvSpPr txBox="1"/>
          <p:nvPr/>
        </p:nvSpPr>
        <p:spPr>
          <a:xfrm>
            <a:off x="1989337" y="1416787"/>
            <a:ext cx="3341675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l’enseignant</a:t>
            </a:r>
          </a:p>
        </p:txBody>
      </p:sp>
      <p:sp>
        <p:nvSpPr>
          <p:cNvPr id="9" name="Google Shape;996;p109">
            <a:extLst>
              <a:ext uri="{FF2B5EF4-FFF2-40B4-BE49-F238E27FC236}">
                <a16:creationId xmlns:a16="http://schemas.microsoft.com/office/drawing/2014/main" id="{E481C910-34E3-B3C5-A643-DB4CEB7578F0}"/>
              </a:ext>
            </a:extLst>
          </p:cNvPr>
          <p:cNvSpPr txBox="1"/>
          <p:nvPr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l’élève</a:t>
            </a:r>
          </a:p>
        </p:txBody>
      </p:sp>
      <p:pic>
        <p:nvPicPr>
          <p:cNvPr id="10" name="Picture 11">
            <a:extLst>
              <a:ext uri="{FF2B5EF4-FFF2-40B4-BE49-F238E27FC236}">
                <a16:creationId xmlns:a16="http://schemas.microsoft.com/office/drawing/2014/main" id="{8A5AF14B-9CF0-CBE4-DE99-32E453240B9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6655628" y="4749144"/>
            <a:ext cx="1101650" cy="122738"/>
          </a:xfrm>
          <a:prstGeom prst="rect">
            <a:avLst/>
          </a:prstGeom>
        </p:spPr>
      </p:pic>
      <p:pic>
        <p:nvPicPr>
          <p:cNvPr id="12" name="Picture 21">
            <a:extLst>
              <a:ext uri="{FF2B5EF4-FFF2-40B4-BE49-F238E27FC236}">
                <a16:creationId xmlns:a16="http://schemas.microsoft.com/office/drawing/2014/main" id="{DB3A85E7-FAFF-8BAD-062B-82057D93E2B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65730" y="2442132"/>
            <a:ext cx="1632389" cy="1164080"/>
          </a:xfrm>
          <a:prstGeom prst="rect">
            <a:avLst/>
          </a:prstGeom>
        </p:spPr>
      </p:pic>
      <p:pic>
        <p:nvPicPr>
          <p:cNvPr id="16" name="Picture 1">
            <a:extLst>
              <a:ext uri="{FF2B5EF4-FFF2-40B4-BE49-F238E27FC236}">
                <a16:creationId xmlns:a16="http://schemas.microsoft.com/office/drawing/2014/main" id="{88E92475-82C2-82FC-3EC9-230DE59152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6555546" y="2563443"/>
            <a:ext cx="1227204" cy="921459"/>
          </a:xfrm>
          <a:prstGeom prst="rect">
            <a:avLst/>
          </a:prstGeom>
          <a:ln w="19050">
            <a:noFill/>
          </a:ln>
        </p:spPr>
      </p:pic>
      <p:pic>
        <p:nvPicPr>
          <p:cNvPr id="17" name="Picture 8">
            <a:extLst>
              <a:ext uri="{FF2B5EF4-FFF2-40B4-BE49-F238E27FC236}">
                <a16:creationId xmlns:a16="http://schemas.microsoft.com/office/drawing/2014/main" id="{A0F8C8BE-16E5-0148-1F88-E19CAFB2B6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81071" y="4902849"/>
            <a:ext cx="401679" cy="38620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E4CAFBC-30D0-CF7E-205D-D2DC7D3E014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700" b="4437"/>
          <a:stretch>
            <a:fillRect/>
          </a:stretch>
        </p:blipFill>
        <p:spPr>
          <a:xfrm>
            <a:off x="8634714" y="4110586"/>
            <a:ext cx="1183096" cy="152486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5185D4D-1DF2-7993-BF63-4BCD8F7C15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652" y="2617893"/>
            <a:ext cx="2404770" cy="1352683"/>
          </a:xfrm>
          <a:prstGeom prst="rect">
            <a:avLst/>
          </a:prstGeom>
        </p:spPr>
      </p:pic>
      <p:pic>
        <p:nvPicPr>
          <p:cNvPr id="26" name="Picture 2" descr="Tableau blanc magnétique d'affichage et d'écriture">
            <a:extLst>
              <a:ext uri="{FF2B5EF4-FFF2-40B4-BE49-F238E27FC236}">
                <a16:creationId xmlns:a16="http://schemas.microsoft.com/office/drawing/2014/main" id="{FD16DCD1-ECD6-00D2-0CB3-029922487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092" y="2617894"/>
            <a:ext cx="1803578" cy="1352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Vidéoprojecteur Nec V260">
            <a:extLst>
              <a:ext uri="{FF2B5EF4-FFF2-40B4-BE49-F238E27FC236}">
                <a16:creationId xmlns:a16="http://schemas.microsoft.com/office/drawing/2014/main" id="{D1B55AC4-1BFD-A360-AF50-37E8C5B676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3" b="26285"/>
          <a:stretch>
            <a:fillRect/>
          </a:stretch>
        </p:blipFill>
        <p:spPr bwMode="auto">
          <a:xfrm>
            <a:off x="1691652" y="4178563"/>
            <a:ext cx="2404770" cy="121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PC PORTABLE LENOVO I7-13620H 16G 512G SSD WIN 11">
            <a:extLst>
              <a:ext uri="{FF2B5EF4-FFF2-40B4-BE49-F238E27FC236}">
                <a16:creationId xmlns:a16="http://schemas.microsoft.com/office/drawing/2014/main" id="{4F7BCC70-5FF6-35C2-87E5-6F9987A462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5" r="6523" b="21193"/>
          <a:stretch>
            <a:fillRect/>
          </a:stretch>
        </p:blipFill>
        <p:spPr bwMode="auto">
          <a:xfrm>
            <a:off x="4187092" y="4185212"/>
            <a:ext cx="1861667" cy="121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224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456919ED-CC42-D4C9-B299-6D709E41B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879744"/>
            <a:ext cx="583170" cy="583170"/>
          </a:xfrm>
          <a:prstGeom prst="rect">
            <a:avLst/>
          </a:prstGeom>
        </p:spPr>
      </p:pic>
      <p:sp>
        <p:nvSpPr>
          <p:cNvPr id="14" name="Google Shape;2054;p38">
            <a:extLst>
              <a:ext uri="{FF2B5EF4-FFF2-40B4-BE49-F238E27FC236}">
                <a16:creationId xmlns:a16="http://schemas.microsoft.com/office/drawing/2014/main" id="{6501D79C-26AF-921E-9B63-CD8E14A565B9}"/>
              </a:ext>
            </a:extLst>
          </p:cNvPr>
          <p:cNvSpPr/>
          <p:nvPr/>
        </p:nvSpPr>
        <p:spPr>
          <a:xfrm>
            <a:off x="1157849" y="2108508"/>
            <a:ext cx="10004602" cy="805544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noProof="0" dirty="0"/>
          </a:p>
        </p:txBody>
      </p:sp>
      <p:sp>
        <p:nvSpPr>
          <p:cNvPr id="15" name="ZoneTexte 3">
            <a:extLst>
              <a:ext uri="{FF2B5EF4-FFF2-40B4-BE49-F238E27FC236}">
                <a16:creationId xmlns:a16="http://schemas.microsoft.com/office/drawing/2014/main" id="{A2F52361-43C4-DFD3-0C09-18ABE961AD0E}"/>
              </a:ext>
            </a:extLst>
          </p:cNvPr>
          <p:cNvSpPr txBox="1"/>
          <p:nvPr/>
        </p:nvSpPr>
        <p:spPr>
          <a:xfrm>
            <a:off x="1771040" y="2240856"/>
            <a:ext cx="8999055" cy="405121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pPr algn="l"/>
            <a:endParaRPr lang="fr-FR" b="1" noProof="0" dirty="0">
              <a:solidFill>
                <a:srgbClr val="106585"/>
              </a:solidFill>
            </a:endParaRPr>
          </a:p>
        </p:txBody>
      </p:sp>
      <p:pic>
        <p:nvPicPr>
          <p:cNvPr id="18" name="Image 23">
            <a:extLst>
              <a:ext uri="{FF2B5EF4-FFF2-40B4-BE49-F238E27FC236}">
                <a16:creationId xmlns:a16="http://schemas.microsoft.com/office/drawing/2014/main" id="{26133DAA-B1B6-2FA8-97A6-AB92BE8CFE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09" y="1825231"/>
            <a:ext cx="805544" cy="805544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937B0509-6C22-05EA-3A25-50D2C4A264F8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208B667-BB9A-A18E-DD68-DF5D6AFCF4A2}"/>
              </a:ext>
            </a:extLst>
          </p:cNvPr>
          <p:cNvSpPr txBox="1"/>
          <p:nvPr/>
        </p:nvSpPr>
        <p:spPr>
          <a:xfrm>
            <a:off x="1014879" y="268896"/>
            <a:ext cx="993726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1600" b="1" noProof="0" dirty="0">
                <a:solidFill>
                  <a:schemeClr val="bg2">
                    <a:lumMod val="50000"/>
                  </a:schemeClr>
                </a:solidFill>
              </a:rPr>
              <a:t>À la fin de cette séance, vous allez consolider vos apprentissages concernant la tâche ci-dessous: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EC9FD5C-4F6B-1688-10F3-5CC9DCA314FD}"/>
              </a:ext>
            </a:extLst>
          </p:cNvPr>
          <p:cNvSpPr txBox="1"/>
          <p:nvPr/>
        </p:nvSpPr>
        <p:spPr>
          <a:xfrm>
            <a:off x="1656953" y="2034226"/>
            <a:ext cx="918505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106585"/>
                </a:solidFill>
                <a:sym typeface="Calibri"/>
              </a:rPr>
              <a:t>Déterminer quelques pratiques humaines</a:t>
            </a:r>
          </a:p>
          <a:p>
            <a:pPr algn="ctr"/>
            <a:r>
              <a:rPr lang="fr-FR" sz="2800" b="1" dirty="0">
                <a:solidFill>
                  <a:srgbClr val="106585"/>
                </a:solidFill>
                <a:sym typeface="Calibri"/>
              </a:rPr>
              <a:t>menaçant la biodiversité.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CB8D97E-756F-29EE-480A-CEC59CF4C2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235" y="2778325"/>
            <a:ext cx="4243666" cy="3937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337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>
                <a:alpha val="15000"/>
              </a:srgbClr>
            </a:gs>
            <a:gs pos="74000">
              <a:srgbClr val="7030A0">
                <a:alpha val="64000"/>
              </a:srgbClr>
            </a:gs>
            <a:gs pos="83000">
              <a:srgbClr val="7030A0"/>
            </a:gs>
            <a:gs pos="100000">
              <a:srgbClr val="7030A0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780FE-9FCE-1381-FFD4-A5D640666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CB8A577-911C-FD81-B916-3D7EE40911B3}"/>
              </a:ext>
            </a:extLst>
          </p:cNvPr>
          <p:cNvGrpSpPr/>
          <p:nvPr/>
        </p:nvGrpSpPr>
        <p:grpSpPr>
          <a:xfrm>
            <a:off x="162560" y="127802"/>
            <a:ext cx="11958320" cy="662432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E5F7B02-652F-05AB-0AA0-813BC29E60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E9896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8959736-496E-A58E-DE07-89E2E7784484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CC6AB3A-9C73-A6CA-AAC2-813D827AB29C}"/>
              </a:ext>
            </a:extLst>
          </p:cNvPr>
          <p:cNvGrpSpPr/>
          <p:nvPr/>
        </p:nvGrpSpPr>
        <p:grpSpPr>
          <a:xfrm>
            <a:off x="9451770" y="55883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7E1DEAE-FF3D-2DFB-798F-C9F31425C258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327F1A6-9BD2-766B-F33A-F10703AAAC04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08 min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897F2485-23D9-B2B2-F57E-16FD7892F3C5}"/>
              </a:ext>
            </a:extLst>
          </p:cNvPr>
          <p:cNvGrpSpPr/>
          <p:nvPr/>
        </p:nvGrpSpPr>
        <p:grpSpPr>
          <a:xfrm>
            <a:off x="4372791" y="1797765"/>
            <a:ext cx="4659652" cy="2905447"/>
            <a:chOff x="1641585" y="1048972"/>
            <a:chExt cx="5867403" cy="326073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E536356-1C70-A4DD-11D3-BC374E11D50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B0C8F032-0488-6276-7C44-14A23DBB98EB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E98960"/>
            </a:solidFill>
            <a:ln cap="flat">
              <a:solidFill>
                <a:srgbClr val="E9896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Rectangle 19">
              <a:extLst>
                <a:ext uri="{FF2B5EF4-FFF2-40B4-BE49-F238E27FC236}">
                  <a16:creationId xmlns:a16="http://schemas.microsoft.com/office/drawing/2014/main" id="{B018600F-454F-07F1-BB50-EAC5167104C5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Rectangle 20">
            <a:extLst>
              <a:ext uri="{FF2B5EF4-FFF2-40B4-BE49-F238E27FC236}">
                <a16:creationId xmlns:a16="http://schemas.microsoft.com/office/drawing/2014/main" id="{E56303BC-FA35-1296-33D2-B75B7DB24E99}"/>
              </a:ext>
            </a:extLst>
          </p:cNvPr>
          <p:cNvSpPr/>
          <p:nvPr/>
        </p:nvSpPr>
        <p:spPr>
          <a:xfrm>
            <a:off x="4587732" y="4373956"/>
            <a:ext cx="4145509" cy="57815"/>
          </a:xfrm>
          <a:prstGeom prst="rect">
            <a:avLst/>
          </a:prstGeom>
          <a:solidFill>
            <a:srgbClr val="E98960"/>
          </a:solidFill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id="{C5DABD1F-21CA-E807-52EC-A038184A577E}"/>
              </a:ext>
            </a:extLst>
          </p:cNvPr>
          <p:cNvSpPr/>
          <p:nvPr/>
        </p:nvSpPr>
        <p:spPr>
          <a:xfrm>
            <a:off x="4023532" y="2054554"/>
            <a:ext cx="867138" cy="384316"/>
          </a:xfrm>
          <a:prstGeom prst="rect">
            <a:avLst/>
          </a:prstGeom>
          <a:solidFill>
            <a:srgbClr val="E98960"/>
          </a:solidFill>
          <a:ln w="25402"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23">
            <a:extLst>
              <a:ext uri="{FF2B5EF4-FFF2-40B4-BE49-F238E27FC236}">
                <a16:creationId xmlns:a16="http://schemas.microsoft.com/office/drawing/2014/main" id="{A7D27552-2B9A-7E28-7C7B-716A6DB8049F}"/>
              </a:ext>
            </a:extLst>
          </p:cNvPr>
          <p:cNvSpPr/>
          <p:nvPr/>
        </p:nvSpPr>
        <p:spPr>
          <a:xfrm>
            <a:off x="4100921" y="2059861"/>
            <a:ext cx="789749" cy="369332"/>
          </a:xfrm>
          <a:prstGeom prst="rect">
            <a:avLst/>
          </a:prstGeom>
          <a:noFill/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91C2DE76-8417-0353-F29C-66DD89828FF9}"/>
              </a:ext>
            </a:extLst>
          </p:cNvPr>
          <p:cNvSpPr txBox="1"/>
          <p:nvPr/>
        </p:nvSpPr>
        <p:spPr>
          <a:xfrm>
            <a:off x="4739381" y="2742767"/>
            <a:ext cx="3924305" cy="13295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noProof="0" dirty="0">
                <a:solidFill>
                  <a:srgbClr val="E989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Moment de récupération</a:t>
            </a:r>
          </a:p>
        </p:txBody>
      </p:sp>
      <p:pic>
        <p:nvPicPr>
          <p:cNvPr id="18" name="Picture 11">
            <a:extLst>
              <a:ext uri="{FF2B5EF4-FFF2-40B4-BE49-F238E27FC236}">
                <a16:creationId xmlns:a16="http://schemas.microsoft.com/office/drawing/2014/main" id="{12B8274E-5CEB-E8E8-69D7-DA52619A7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007" y="1567314"/>
            <a:ext cx="2687484" cy="268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31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82;p40">
            <a:extLst>
              <a:ext uri="{FF2B5EF4-FFF2-40B4-BE49-F238E27FC236}">
                <a16:creationId xmlns:a16="http://schemas.microsoft.com/office/drawing/2014/main" id="{6962997E-D8E5-DE16-1E9F-017FBADE87C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5038" y="326613"/>
            <a:ext cx="10372725" cy="268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première question.</a:t>
            </a:r>
          </a:p>
        </p:txBody>
      </p:sp>
      <p:sp>
        <p:nvSpPr>
          <p:cNvPr id="27" name="Google Shape;642;p21">
            <a:extLst>
              <a:ext uri="{FF2B5EF4-FFF2-40B4-BE49-F238E27FC236}">
                <a16:creationId xmlns:a16="http://schemas.microsoft.com/office/drawing/2014/main" id="{8182473B-BB66-76B2-47B5-C8EBCD9DCF0F}"/>
              </a:ext>
            </a:extLst>
          </p:cNvPr>
          <p:cNvSpPr txBox="1">
            <a:spLocks/>
          </p:cNvSpPr>
          <p:nvPr/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utiliser les ardoises. 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51E5D04A-2935-F980-F16A-456E47A3832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3D3FB3C-C5E7-23A0-CC43-9195B9495AA9}"/>
              </a:ext>
            </a:extLst>
          </p:cNvPr>
          <p:cNvGrpSpPr/>
          <p:nvPr/>
        </p:nvGrpSpPr>
        <p:grpSpPr>
          <a:xfrm>
            <a:off x="10790576" y="349758"/>
            <a:ext cx="497596" cy="431295"/>
            <a:chOff x="779844" y="4335989"/>
            <a:chExt cx="563238" cy="575842"/>
          </a:xfrm>
        </p:grpSpPr>
        <p:pic>
          <p:nvPicPr>
            <p:cNvPr id="22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83A30AC8-913D-ADED-0929-C71EB0B9575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9249034-53FE-5313-A609-9F7F54B4FB07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3" name="TextBox 3">
            <a:extLst>
              <a:ext uri="{FF2B5EF4-FFF2-40B4-BE49-F238E27FC236}">
                <a16:creationId xmlns:a16="http://schemas.microsoft.com/office/drawing/2014/main" id="{D854C204-E10D-BB84-73A5-9BC8784C15B9}"/>
              </a:ext>
            </a:extLst>
          </p:cNvPr>
          <p:cNvSpPr txBox="1"/>
          <p:nvPr/>
        </p:nvSpPr>
        <p:spPr>
          <a:xfrm>
            <a:off x="532963" y="1089018"/>
            <a:ext cx="6312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Choisissez la bonne réponse :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2E3D643-8E0F-0D35-A86B-34F7918432D1}"/>
              </a:ext>
            </a:extLst>
          </p:cNvPr>
          <p:cNvGrpSpPr/>
          <p:nvPr/>
        </p:nvGrpSpPr>
        <p:grpSpPr>
          <a:xfrm>
            <a:off x="816642" y="2626580"/>
            <a:ext cx="4427712" cy="878532"/>
            <a:chOff x="978006" y="2447286"/>
            <a:chExt cx="4427712" cy="878532"/>
          </a:xfrm>
        </p:grpSpPr>
        <p:sp>
          <p:nvSpPr>
            <p:cNvPr id="14" name="Rectangle: Rounded Corners 22">
              <a:extLst>
                <a:ext uri="{FF2B5EF4-FFF2-40B4-BE49-F238E27FC236}">
                  <a16:creationId xmlns:a16="http://schemas.microsoft.com/office/drawing/2014/main" id="{DC710020-FD9E-48C0-7A4C-90CD43EBBF40}"/>
                </a:ext>
              </a:extLst>
            </p:cNvPr>
            <p:cNvSpPr/>
            <p:nvPr/>
          </p:nvSpPr>
          <p:spPr>
            <a:xfrm>
              <a:off x="1831476" y="2447286"/>
              <a:ext cx="3574242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La pollution </a:t>
              </a:r>
              <a:endPara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Rectangle: Rounded Corners 22">
              <a:extLst>
                <a:ext uri="{FF2B5EF4-FFF2-40B4-BE49-F238E27FC236}">
                  <a16:creationId xmlns:a16="http://schemas.microsoft.com/office/drawing/2014/main" id="{7B39CEED-BF11-0DC3-17AF-2B21E06645B5}"/>
                </a:ext>
              </a:extLst>
            </p:cNvPr>
            <p:cNvSpPr/>
            <p:nvPr/>
          </p:nvSpPr>
          <p:spPr>
            <a:xfrm>
              <a:off x="978006" y="2447286"/>
              <a:ext cx="830239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E9CAD42-A360-45C1-DA85-1E795BD274B8}"/>
              </a:ext>
            </a:extLst>
          </p:cNvPr>
          <p:cNvGrpSpPr/>
          <p:nvPr/>
        </p:nvGrpSpPr>
        <p:grpSpPr>
          <a:xfrm>
            <a:off x="816642" y="3917324"/>
            <a:ext cx="4418746" cy="878532"/>
            <a:chOff x="978006" y="3599077"/>
            <a:chExt cx="4418746" cy="878532"/>
          </a:xfrm>
        </p:grpSpPr>
        <p:sp>
          <p:nvSpPr>
            <p:cNvPr id="17" name="Rectangle: Rounded Corners 3">
              <a:extLst>
                <a:ext uri="{FF2B5EF4-FFF2-40B4-BE49-F238E27FC236}">
                  <a16:creationId xmlns:a16="http://schemas.microsoft.com/office/drawing/2014/main" id="{954A32D2-D9F2-9C3C-F9E4-01C9B0F465B1}"/>
                </a:ext>
              </a:extLst>
            </p:cNvPr>
            <p:cNvSpPr/>
            <p:nvPr/>
          </p:nvSpPr>
          <p:spPr>
            <a:xfrm>
              <a:off x="1831475" y="3599077"/>
              <a:ext cx="3565277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La déforestation</a:t>
              </a:r>
            </a:p>
          </p:txBody>
        </p:sp>
        <p:sp>
          <p:nvSpPr>
            <p:cNvPr id="18" name="Rectangle: Rounded Corners 3">
              <a:extLst>
                <a:ext uri="{FF2B5EF4-FFF2-40B4-BE49-F238E27FC236}">
                  <a16:creationId xmlns:a16="http://schemas.microsoft.com/office/drawing/2014/main" id="{18EC7486-B5B0-BEE7-CBAC-4734FED8B9A8}"/>
                </a:ext>
              </a:extLst>
            </p:cNvPr>
            <p:cNvSpPr/>
            <p:nvPr/>
          </p:nvSpPr>
          <p:spPr>
            <a:xfrm>
              <a:off x="978006" y="3599077"/>
              <a:ext cx="830239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5B32A16-31F7-E412-0D33-4FAF6072FB43}"/>
              </a:ext>
            </a:extLst>
          </p:cNvPr>
          <p:cNvGrpSpPr/>
          <p:nvPr/>
        </p:nvGrpSpPr>
        <p:grpSpPr>
          <a:xfrm>
            <a:off x="843536" y="5208068"/>
            <a:ext cx="4418747" cy="878532"/>
            <a:chOff x="1004900" y="5028774"/>
            <a:chExt cx="4418747" cy="878532"/>
          </a:xfrm>
        </p:grpSpPr>
        <p:sp>
          <p:nvSpPr>
            <p:cNvPr id="20" name="Rectangle: Rounded Corners 4">
              <a:extLst>
                <a:ext uri="{FF2B5EF4-FFF2-40B4-BE49-F238E27FC236}">
                  <a16:creationId xmlns:a16="http://schemas.microsoft.com/office/drawing/2014/main" id="{449307DD-6294-7AD4-8751-574EBD365037}"/>
                </a:ext>
              </a:extLst>
            </p:cNvPr>
            <p:cNvSpPr/>
            <p:nvPr/>
          </p:nvSpPr>
          <p:spPr>
            <a:xfrm>
              <a:off x="1855087" y="5028774"/>
              <a:ext cx="3568560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L’urbanisation </a:t>
              </a:r>
              <a:endPara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Rectangle: Rounded Corners 4">
              <a:extLst>
                <a:ext uri="{FF2B5EF4-FFF2-40B4-BE49-F238E27FC236}">
                  <a16:creationId xmlns:a16="http://schemas.microsoft.com/office/drawing/2014/main" id="{B7BD1725-3B91-5A85-39E9-B1BE5ADD420D}"/>
                </a:ext>
              </a:extLst>
            </p:cNvPr>
            <p:cNvSpPr/>
            <p:nvPr/>
          </p:nvSpPr>
          <p:spPr>
            <a:xfrm>
              <a:off x="1004900" y="5028774"/>
              <a:ext cx="823997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</a:t>
              </a:r>
            </a:p>
          </p:txBody>
        </p:sp>
      </p:grpSp>
      <p:sp>
        <p:nvSpPr>
          <p:cNvPr id="24" name="ZoneTexte 23">
            <a:extLst>
              <a:ext uri="{FF2B5EF4-FFF2-40B4-BE49-F238E27FC236}">
                <a16:creationId xmlns:a16="http://schemas.microsoft.com/office/drawing/2014/main" id="{6194C000-5BE0-868F-565D-EE69DAC4E8B0}"/>
              </a:ext>
            </a:extLst>
          </p:cNvPr>
          <p:cNvSpPr txBox="1"/>
          <p:nvPr/>
        </p:nvSpPr>
        <p:spPr>
          <a:xfrm>
            <a:off x="528154" y="1751940"/>
            <a:ext cx="10758410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pratique </a:t>
            </a: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humaine </a:t>
            </a: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menaçant</a:t>
            </a: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 biodiversité visible sur l’image ci-dessous est :</a:t>
            </a:r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4C98B6AE-EEA8-3A62-9BD6-1E1E5A946A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05106" y="2711524"/>
            <a:ext cx="5098107" cy="3321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65A7C0C5-643F-7FBA-4B37-64194868C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82;p40">
            <a:extLst>
              <a:ext uri="{FF2B5EF4-FFF2-40B4-BE49-F238E27FC236}">
                <a16:creationId xmlns:a16="http://schemas.microsoft.com/office/drawing/2014/main" id="{0E5426FF-1B74-CBBB-AF3E-E005C866DE5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10453" y="251199"/>
            <a:ext cx="9566422" cy="408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Il s’agit de la déforestation. </a:t>
            </a:r>
          </a:p>
        </p:txBody>
      </p:sp>
      <p:sp>
        <p:nvSpPr>
          <p:cNvPr id="27" name="Google Shape;642;p21">
            <a:extLst>
              <a:ext uri="{FF2B5EF4-FFF2-40B4-BE49-F238E27FC236}">
                <a16:creationId xmlns:a16="http://schemas.microsoft.com/office/drawing/2014/main" id="{1D259D91-D31F-17C1-BAF8-31AFEC9BC775}"/>
              </a:ext>
            </a:extLst>
          </p:cNvPr>
          <p:cNvSpPr txBox="1">
            <a:spLocks/>
          </p:cNvSpPr>
          <p:nvPr/>
        </p:nvSpPr>
        <p:spPr>
          <a:xfrm>
            <a:off x="966594" y="734325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 limiter à l’identification de la menace sans entrer dans les détails..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40A2ED9D-B041-61F3-8A29-DC2964598A3D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Google Shape;898;p41">
            <a:extLst>
              <a:ext uri="{FF2B5EF4-FFF2-40B4-BE49-F238E27FC236}">
                <a16:creationId xmlns:a16="http://schemas.microsoft.com/office/drawing/2014/main" id="{2A351C9C-22AB-8E80-A887-B7FFA20A649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87660" y="552787"/>
            <a:ext cx="644537" cy="60140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923D2AA-0A76-FDE6-CEEC-CCE84F269C36}"/>
              </a:ext>
            </a:extLst>
          </p:cNvPr>
          <p:cNvGrpSpPr/>
          <p:nvPr/>
        </p:nvGrpSpPr>
        <p:grpSpPr>
          <a:xfrm>
            <a:off x="816642" y="2626580"/>
            <a:ext cx="4427712" cy="878532"/>
            <a:chOff x="978006" y="2447286"/>
            <a:chExt cx="4427712" cy="878532"/>
          </a:xfrm>
        </p:grpSpPr>
        <p:sp>
          <p:nvSpPr>
            <p:cNvPr id="7" name="Rectangle: Rounded Corners 22">
              <a:extLst>
                <a:ext uri="{FF2B5EF4-FFF2-40B4-BE49-F238E27FC236}">
                  <a16:creationId xmlns:a16="http://schemas.microsoft.com/office/drawing/2014/main" id="{3DE373B6-533D-5046-9A48-BC2041EE4119}"/>
                </a:ext>
              </a:extLst>
            </p:cNvPr>
            <p:cNvSpPr/>
            <p:nvPr/>
          </p:nvSpPr>
          <p:spPr>
            <a:xfrm>
              <a:off x="1831476" y="2447286"/>
              <a:ext cx="3574242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La pollution </a:t>
              </a:r>
              <a:endPara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Rectangle: Rounded Corners 22">
              <a:extLst>
                <a:ext uri="{FF2B5EF4-FFF2-40B4-BE49-F238E27FC236}">
                  <a16:creationId xmlns:a16="http://schemas.microsoft.com/office/drawing/2014/main" id="{A331B3E9-EC56-C89B-A266-7C826AFEB334}"/>
                </a:ext>
              </a:extLst>
            </p:cNvPr>
            <p:cNvSpPr/>
            <p:nvPr/>
          </p:nvSpPr>
          <p:spPr>
            <a:xfrm>
              <a:off x="978006" y="2447286"/>
              <a:ext cx="830239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8119B7DD-5C6A-30D1-81AC-E0D59244DDB4}"/>
              </a:ext>
            </a:extLst>
          </p:cNvPr>
          <p:cNvGrpSpPr/>
          <p:nvPr/>
        </p:nvGrpSpPr>
        <p:grpSpPr>
          <a:xfrm>
            <a:off x="816642" y="3917324"/>
            <a:ext cx="4418746" cy="878532"/>
            <a:chOff x="978006" y="3599077"/>
            <a:chExt cx="4418746" cy="878532"/>
          </a:xfrm>
          <a:solidFill>
            <a:srgbClr val="002060"/>
          </a:solidFill>
        </p:grpSpPr>
        <p:sp>
          <p:nvSpPr>
            <p:cNvPr id="10" name="Rectangle: Rounded Corners 3">
              <a:extLst>
                <a:ext uri="{FF2B5EF4-FFF2-40B4-BE49-F238E27FC236}">
                  <a16:creationId xmlns:a16="http://schemas.microsoft.com/office/drawing/2014/main" id="{A9593723-C754-35CB-2E6A-D5D2EE189C78}"/>
                </a:ext>
              </a:extLst>
            </p:cNvPr>
            <p:cNvSpPr/>
            <p:nvPr/>
          </p:nvSpPr>
          <p:spPr>
            <a:xfrm>
              <a:off x="1831475" y="3599077"/>
              <a:ext cx="3565277" cy="878532"/>
            </a:xfrm>
            <a:prstGeom prst="roundRect">
              <a:avLst/>
            </a:prstGeom>
            <a:grpFill/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La déforestation</a:t>
              </a:r>
            </a:p>
          </p:txBody>
        </p:sp>
        <p:sp>
          <p:nvSpPr>
            <p:cNvPr id="11" name="Rectangle: Rounded Corners 3">
              <a:extLst>
                <a:ext uri="{FF2B5EF4-FFF2-40B4-BE49-F238E27FC236}">
                  <a16:creationId xmlns:a16="http://schemas.microsoft.com/office/drawing/2014/main" id="{A17C1441-10D4-28C0-3C45-7ABAA7E289AC}"/>
                </a:ext>
              </a:extLst>
            </p:cNvPr>
            <p:cNvSpPr/>
            <p:nvPr/>
          </p:nvSpPr>
          <p:spPr>
            <a:xfrm>
              <a:off x="978006" y="3599077"/>
              <a:ext cx="830239" cy="878532"/>
            </a:xfrm>
            <a:prstGeom prst="roundRect">
              <a:avLst/>
            </a:prstGeom>
            <a:grpFill/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CEA512C-2F1B-5EE4-E257-2F6E68FB8E01}"/>
              </a:ext>
            </a:extLst>
          </p:cNvPr>
          <p:cNvGrpSpPr/>
          <p:nvPr/>
        </p:nvGrpSpPr>
        <p:grpSpPr>
          <a:xfrm>
            <a:off x="843536" y="5208068"/>
            <a:ext cx="4418747" cy="878532"/>
            <a:chOff x="1004900" y="5028774"/>
            <a:chExt cx="4418747" cy="878532"/>
          </a:xfrm>
        </p:grpSpPr>
        <p:sp>
          <p:nvSpPr>
            <p:cNvPr id="19" name="Rectangle: Rounded Corners 4">
              <a:extLst>
                <a:ext uri="{FF2B5EF4-FFF2-40B4-BE49-F238E27FC236}">
                  <a16:creationId xmlns:a16="http://schemas.microsoft.com/office/drawing/2014/main" id="{34C1E6A4-DB82-8AAC-C3EF-9B203436848B}"/>
                </a:ext>
              </a:extLst>
            </p:cNvPr>
            <p:cNvSpPr/>
            <p:nvPr/>
          </p:nvSpPr>
          <p:spPr>
            <a:xfrm>
              <a:off x="1855087" y="5028774"/>
              <a:ext cx="3568560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L’urbanisation </a:t>
              </a:r>
              <a:endPara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Rectangle: Rounded Corners 4">
              <a:extLst>
                <a:ext uri="{FF2B5EF4-FFF2-40B4-BE49-F238E27FC236}">
                  <a16:creationId xmlns:a16="http://schemas.microsoft.com/office/drawing/2014/main" id="{830C6875-D5BE-F67C-14C1-5E67802DB1E5}"/>
                </a:ext>
              </a:extLst>
            </p:cNvPr>
            <p:cNvSpPr/>
            <p:nvPr/>
          </p:nvSpPr>
          <p:spPr>
            <a:xfrm>
              <a:off x="1004900" y="5028774"/>
              <a:ext cx="823997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</a:t>
              </a: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AF09BEB6-1B93-A837-CA7C-EEF2D4CB4835}"/>
              </a:ext>
            </a:extLst>
          </p:cNvPr>
          <p:cNvSpPr txBox="1"/>
          <p:nvPr/>
        </p:nvSpPr>
        <p:spPr>
          <a:xfrm>
            <a:off x="528154" y="1751940"/>
            <a:ext cx="10758410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pratique </a:t>
            </a: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humaine </a:t>
            </a: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menaçant</a:t>
            </a: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 biodiversité visible sur l’image ci-dessous est :</a:t>
            </a: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D3288648-3878-7BF3-4C2E-062FE9FAE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05106" y="2711524"/>
            <a:ext cx="5098107" cy="3321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itre 1">
            <a:extLst>
              <a:ext uri="{FF2B5EF4-FFF2-40B4-BE49-F238E27FC236}">
                <a16:creationId xmlns:a16="http://schemas.microsoft.com/office/drawing/2014/main" id="{697BA860-0006-14F6-6E7B-C4D13204B3D4}"/>
              </a:ext>
            </a:extLst>
          </p:cNvPr>
          <p:cNvSpPr txBox="1">
            <a:spLocks/>
          </p:cNvSpPr>
          <p:nvPr/>
        </p:nvSpPr>
        <p:spPr>
          <a:xfrm>
            <a:off x="1013678" y="1098764"/>
            <a:ext cx="10372033" cy="2675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6296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6B4D5D06-EC96-7A8B-206B-7CB542B67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880;p58">
            <a:extLst>
              <a:ext uri="{FF2B5EF4-FFF2-40B4-BE49-F238E27FC236}">
                <a16:creationId xmlns:a16="http://schemas.microsoft.com/office/drawing/2014/main" id="{695B9059-3D69-4C8C-AA44-A5ACBBBC128B}"/>
              </a:ext>
            </a:extLst>
          </p:cNvPr>
          <p:cNvSpPr txBox="1">
            <a:spLocks/>
          </p:cNvSpPr>
          <p:nvPr/>
        </p:nvSpPr>
        <p:spPr>
          <a:xfrm>
            <a:off x="344621" y="2439035"/>
            <a:ext cx="1121860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endParaRPr lang="fr-FR" dirty="0"/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A78B39DC-1B84-5EB4-E27B-CCC2FC5AC656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3" name="Titre 8">
            <a:extLst>
              <a:ext uri="{FF2B5EF4-FFF2-40B4-BE49-F238E27FC236}">
                <a16:creationId xmlns:a16="http://schemas.microsoft.com/office/drawing/2014/main" id="{7C0F7E2E-7761-7FAC-0C49-2C48E3CD1717}"/>
              </a:ext>
            </a:extLst>
          </p:cNvPr>
          <p:cNvSpPr txBox="1">
            <a:spLocks/>
          </p:cNvSpPr>
          <p:nvPr/>
        </p:nvSpPr>
        <p:spPr>
          <a:xfrm>
            <a:off x="935304" y="318293"/>
            <a:ext cx="10372033" cy="2675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une deuxième question.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68A2B08-5213-5BCD-220D-CCAB8E026969}"/>
              </a:ext>
            </a:extLst>
          </p:cNvPr>
          <p:cNvSpPr txBox="1">
            <a:spLocks/>
          </p:cNvSpPr>
          <p:nvPr/>
        </p:nvSpPr>
        <p:spPr>
          <a:xfrm>
            <a:off x="778058" y="584580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Accorder quelques secondes de réflexion aux élèves, puis les inviter à noter la lettre de la bonne réponse sur leurs ardoises.</a:t>
            </a:r>
          </a:p>
          <a:p>
            <a:endParaRPr lang="fr-FR" sz="120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069FEC2-6B6B-7E27-EBDC-50966D9BF976}"/>
              </a:ext>
            </a:extLst>
          </p:cNvPr>
          <p:cNvGrpSpPr/>
          <p:nvPr/>
        </p:nvGrpSpPr>
        <p:grpSpPr>
          <a:xfrm>
            <a:off x="10307582" y="229532"/>
            <a:ext cx="937786" cy="894613"/>
            <a:chOff x="779844" y="4335989"/>
            <a:chExt cx="563238" cy="575842"/>
          </a:xfrm>
        </p:grpSpPr>
        <p:pic>
          <p:nvPicPr>
            <p:cNvPr id="6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AC854C69-8118-C3A8-4BC7-E5C4C54B6BF9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A6E2D0F-124F-066E-B7D4-1FCCDA15415F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11" name="TextBox 3">
            <a:extLst>
              <a:ext uri="{FF2B5EF4-FFF2-40B4-BE49-F238E27FC236}">
                <a16:creationId xmlns:a16="http://schemas.microsoft.com/office/drawing/2014/main" id="{746D0C69-4BFE-C27A-CD24-33FCC3E1C2B7}"/>
              </a:ext>
            </a:extLst>
          </p:cNvPr>
          <p:cNvSpPr txBox="1"/>
          <p:nvPr/>
        </p:nvSpPr>
        <p:spPr>
          <a:xfrm>
            <a:off x="532963" y="1062124"/>
            <a:ext cx="6312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Choisissez la bonne réponse :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0DD8258F-4D3A-6701-8F18-3E20DB62B78C}"/>
              </a:ext>
            </a:extLst>
          </p:cNvPr>
          <p:cNvGrpSpPr/>
          <p:nvPr/>
        </p:nvGrpSpPr>
        <p:grpSpPr>
          <a:xfrm>
            <a:off x="816642" y="2599686"/>
            <a:ext cx="5172678" cy="878532"/>
            <a:chOff x="978006" y="2447286"/>
            <a:chExt cx="5172678" cy="878532"/>
          </a:xfrm>
        </p:grpSpPr>
        <p:sp>
          <p:nvSpPr>
            <p:cNvPr id="14" name="Rectangle: Rounded Corners 22">
              <a:extLst>
                <a:ext uri="{FF2B5EF4-FFF2-40B4-BE49-F238E27FC236}">
                  <a16:creationId xmlns:a16="http://schemas.microsoft.com/office/drawing/2014/main" id="{FADDF305-E42A-37C5-F2A2-C2C4A67859AE}"/>
                </a:ext>
              </a:extLst>
            </p:cNvPr>
            <p:cNvSpPr/>
            <p:nvPr/>
          </p:nvSpPr>
          <p:spPr>
            <a:xfrm>
              <a:off x="1831476" y="2447286"/>
              <a:ext cx="4319208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Détruire l’habitat de nombreuses espèces</a:t>
              </a:r>
            </a:p>
          </p:txBody>
        </p:sp>
        <p:sp>
          <p:nvSpPr>
            <p:cNvPr id="15" name="Rectangle: Rounded Corners 22">
              <a:extLst>
                <a:ext uri="{FF2B5EF4-FFF2-40B4-BE49-F238E27FC236}">
                  <a16:creationId xmlns:a16="http://schemas.microsoft.com/office/drawing/2014/main" id="{FB3A4423-CAE7-3E35-31E8-CC61ADC45F7B}"/>
                </a:ext>
              </a:extLst>
            </p:cNvPr>
            <p:cNvSpPr/>
            <p:nvPr/>
          </p:nvSpPr>
          <p:spPr>
            <a:xfrm>
              <a:off x="978006" y="2447286"/>
              <a:ext cx="830239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22817C8-EC6C-26B1-4231-B6E7F98F2BE4}"/>
              </a:ext>
            </a:extLst>
          </p:cNvPr>
          <p:cNvGrpSpPr/>
          <p:nvPr/>
        </p:nvGrpSpPr>
        <p:grpSpPr>
          <a:xfrm>
            <a:off x="816642" y="3890430"/>
            <a:ext cx="5157438" cy="878532"/>
            <a:chOff x="978006" y="3599077"/>
            <a:chExt cx="5157438" cy="878532"/>
          </a:xfrm>
        </p:grpSpPr>
        <p:sp>
          <p:nvSpPr>
            <p:cNvPr id="17" name="Rectangle: Rounded Corners 3">
              <a:extLst>
                <a:ext uri="{FF2B5EF4-FFF2-40B4-BE49-F238E27FC236}">
                  <a16:creationId xmlns:a16="http://schemas.microsoft.com/office/drawing/2014/main" id="{4E1C7D56-6AF1-B095-6534-DFE4B5B8BF2B}"/>
                </a:ext>
              </a:extLst>
            </p:cNvPr>
            <p:cNvSpPr/>
            <p:nvPr/>
          </p:nvSpPr>
          <p:spPr>
            <a:xfrm>
              <a:off x="1831475" y="3599077"/>
              <a:ext cx="4303969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Augmenter le nombre d’espèces vivant en forêt</a:t>
              </a:r>
            </a:p>
          </p:txBody>
        </p:sp>
        <p:sp>
          <p:nvSpPr>
            <p:cNvPr id="21" name="Rectangle: Rounded Corners 3">
              <a:extLst>
                <a:ext uri="{FF2B5EF4-FFF2-40B4-BE49-F238E27FC236}">
                  <a16:creationId xmlns:a16="http://schemas.microsoft.com/office/drawing/2014/main" id="{6E1CE7F5-41E7-D6BF-F243-C95055A29C30}"/>
                </a:ext>
              </a:extLst>
            </p:cNvPr>
            <p:cNvSpPr/>
            <p:nvPr/>
          </p:nvSpPr>
          <p:spPr>
            <a:xfrm>
              <a:off x="978006" y="3599077"/>
              <a:ext cx="830239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71F171F-FCDB-0DA2-8D64-080475F60EBC}"/>
              </a:ext>
            </a:extLst>
          </p:cNvPr>
          <p:cNvGrpSpPr/>
          <p:nvPr/>
        </p:nvGrpSpPr>
        <p:grpSpPr>
          <a:xfrm>
            <a:off x="843536" y="5181174"/>
            <a:ext cx="5161023" cy="878532"/>
            <a:chOff x="1004900" y="5028774"/>
            <a:chExt cx="5161023" cy="878532"/>
          </a:xfrm>
        </p:grpSpPr>
        <p:sp>
          <p:nvSpPr>
            <p:cNvPr id="23" name="Rectangle: Rounded Corners 4">
              <a:extLst>
                <a:ext uri="{FF2B5EF4-FFF2-40B4-BE49-F238E27FC236}">
                  <a16:creationId xmlns:a16="http://schemas.microsoft.com/office/drawing/2014/main" id="{EFF3DCE8-1185-57FC-BF43-F4A7020284E5}"/>
                </a:ext>
              </a:extLst>
            </p:cNvPr>
            <p:cNvSpPr/>
            <p:nvPr/>
          </p:nvSpPr>
          <p:spPr>
            <a:xfrm>
              <a:off x="1855086" y="5028774"/>
              <a:ext cx="4310837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Améliorer les conditions de vie des animaux</a:t>
              </a:r>
            </a:p>
          </p:txBody>
        </p:sp>
        <p:sp>
          <p:nvSpPr>
            <p:cNvPr id="24" name="Rectangle: Rounded Corners 4">
              <a:extLst>
                <a:ext uri="{FF2B5EF4-FFF2-40B4-BE49-F238E27FC236}">
                  <a16:creationId xmlns:a16="http://schemas.microsoft.com/office/drawing/2014/main" id="{5005308C-EBD7-A92A-3219-E2DB797A68EA}"/>
                </a:ext>
              </a:extLst>
            </p:cNvPr>
            <p:cNvSpPr/>
            <p:nvPr/>
          </p:nvSpPr>
          <p:spPr>
            <a:xfrm>
              <a:off x="1004900" y="5028774"/>
              <a:ext cx="823997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</a:t>
              </a:r>
            </a:p>
          </p:txBody>
        </p: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4E83CAA9-43F5-8CE9-362E-C55795F65927}"/>
              </a:ext>
            </a:extLst>
          </p:cNvPr>
          <p:cNvSpPr txBox="1"/>
          <p:nvPr/>
        </p:nvSpPr>
        <p:spPr>
          <a:xfrm>
            <a:off x="528154" y="1725046"/>
            <a:ext cx="10758410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Concernant son impact sur la biodiversité, la déforestation peut : </a:t>
            </a:r>
          </a:p>
        </p:txBody>
      </p:sp>
      <p:pic>
        <p:nvPicPr>
          <p:cNvPr id="26" name="Picture 2">
            <a:extLst>
              <a:ext uri="{FF2B5EF4-FFF2-40B4-BE49-F238E27FC236}">
                <a16:creationId xmlns:a16="http://schemas.microsoft.com/office/drawing/2014/main" id="{0C2AE040-312A-7532-B5C9-CAFAC41AD7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638506" y="2669390"/>
            <a:ext cx="5098107" cy="3321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59424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66D2655B-4C4D-5819-9FC3-E80EED248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11466D7E-3318-24EB-A207-865B6DA554C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67469" y="396484"/>
            <a:ext cx="9392589" cy="42364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Exact ! En détruisant les forêts, la déforestation fait disparaître les habitats naturels de nombreuses espèces, ce qui réduit la biodiversité. »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DBEAEA89-7CF6-80BC-BF8A-A44CD855468B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0" name="Google Shape;898;p41">
            <a:extLst>
              <a:ext uri="{FF2B5EF4-FFF2-40B4-BE49-F238E27FC236}">
                <a16:creationId xmlns:a16="http://schemas.microsoft.com/office/drawing/2014/main" id="{F817CAE6-00E7-3398-F22D-470AD543E5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48295" y="359075"/>
            <a:ext cx="644537" cy="60140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5880;p58">
            <a:extLst>
              <a:ext uri="{FF2B5EF4-FFF2-40B4-BE49-F238E27FC236}">
                <a16:creationId xmlns:a16="http://schemas.microsoft.com/office/drawing/2014/main" id="{5616707F-D22B-9666-9B5A-6CBFE62DFA5F}"/>
              </a:ext>
            </a:extLst>
          </p:cNvPr>
          <p:cNvSpPr txBox="1">
            <a:spLocks/>
          </p:cNvSpPr>
          <p:nvPr/>
        </p:nvSpPr>
        <p:spPr>
          <a:xfrm>
            <a:off x="344621" y="2439035"/>
            <a:ext cx="1121860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endParaRPr lang="fr-FR" dirty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577790B6-459F-4D65-CC88-EA87F4D1408A}"/>
              </a:ext>
            </a:extLst>
          </p:cNvPr>
          <p:cNvGrpSpPr/>
          <p:nvPr/>
        </p:nvGrpSpPr>
        <p:grpSpPr>
          <a:xfrm>
            <a:off x="816642" y="2599686"/>
            <a:ext cx="5172678" cy="878532"/>
            <a:chOff x="978006" y="2447286"/>
            <a:chExt cx="5172678" cy="878532"/>
          </a:xfrm>
          <a:solidFill>
            <a:srgbClr val="002060"/>
          </a:solidFill>
        </p:grpSpPr>
        <p:sp>
          <p:nvSpPr>
            <p:cNvPr id="11" name="Rectangle: Rounded Corners 22">
              <a:extLst>
                <a:ext uri="{FF2B5EF4-FFF2-40B4-BE49-F238E27FC236}">
                  <a16:creationId xmlns:a16="http://schemas.microsoft.com/office/drawing/2014/main" id="{6A16CE74-C0C0-EA24-DB31-75969F6BBDD8}"/>
                </a:ext>
              </a:extLst>
            </p:cNvPr>
            <p:cNvSpPr/>
            <p:nvPr/>
          </p:nvSpPr>
          <p:spPr>
            <a:xfrm>
              <a:off x="1831476" y="2447286"/>
              <a:ext cx="4319208" cy="878532"/>
            </a:xfrm>
            <a:prstGeom prst="roundRect">
              <a:avLst/>
            </a:prstGeom>
            <a:grpFill/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Détruire l’habitat de nombreuses espèces</a:t>
              </a:r>
            </a:p>
          </p:txBody>
        </p:sp>
        <p:sp>
          <p:nvSpPr>
            <p:cNvPr id="13" name="Rectangle: Rounded Corners 22">
              <a:extLst>
                <a:ext uri="{FF2B5EF4-FFF2-40B4-BE49-F238E27FC236}">
                  <a16:creationId xmlns:a16="http://schemas.microsoft.com/office/drawing/2014/main" id="{A418DD0A-38CD-C5AE-407B-3E197489BE74}"/>
                </a:ext>
              </a:extLst>
            </p:cNvPr>
            <p:cNvSpPr/>
            <p:nvPr/>
          </p:nvSpPr>
          <p:spPr>
            <a:xfrm>
              <a:off x="978006" y="2447286"/>
              <a:ext cx="830239" cy="878532"/>
            </a:xfrm>
            <a:prstGeom prst="roundRect">
              <a:avLst/>
            </a:prstGeom>
            <a:grpFill/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  <a:endParaRPr lang="fr-FR" sz="2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5B762AFA-3F1F-21A4-AC97-FF03DD43FB4B}"/>
              </a:ext>
            </a:extLst>
          </p:cNvPr>
          <p:cNvGrpSpPr/>
          <p:nvPr/>
        </p:nvGrpSpPr>
        <p:grpSpPr>
          <a:xfrm>
            <a:off x="816642" y="3890430"/>
            <a:ext cx="5157438" cy="878532"/>
            <a:chOff x="978006" y="3599077"/>
            <a:chExt cx="5157438" cy="878532"/>
          </a:xfrm>
        </p:grpSpPr>
        <p:sp>
          <p:nvSpPr>
            <p:cNvPr id="15" name="Rectangle: Rounded Corners 3">
              <a:extLst>
                <a:ext uri="{FF2B5EF4-FFF2-40B4-BE49-F238E27FC236}">
                  <a16:creationId xmlns:a16="http://schemas.microsoft.com/office/drawing/2014/main" id="{2F6394BF-6F8D-7E86-9499-842DB8E8F6E5}"/>
                </a:ext>
              </a:extLst>
            </p:cNvPr>
            <p:cNvSpPr/>
            <p:nvPr/>
          </p:nvSpPr>
          <p:spPr>
            <a:xfrm>
              <a:off x="1831475" y="3599077"/>
              <a:ext cx="4303969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Augmenter le nombre d’espèces vivant en forêt</a:t>
              </a:r>
            </a:p>
          </p:txBody>
        </p:sp>
        <p:sp>
          <p:nvSpPr>
            <p:cNvPr id="16" name="Rectangle: Rounded Corners 3">
              <a:extLst>
                <a:ext uri="{FF2B5EF4-FFF2-40B4-BE49-F238E27FC236}">
                  <a16:creationId xmlns:a16="http://schemas.microsoft.com/office/drawing/2014/main" id="{71386521-C953-3D8F-40F3-59F750D0242F}"/>
                </a:ext>
              </a:extLst>
            </p:cNvPr>
            <p:cNvSpPr/>
            <p:nvPr/>
          </p:nvSpPr>
          <p:spPr>
            <a:xfrm>
              <a:off x="978006" y="3599077"/>
              <a:ext cx="830239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1A7E795D-1F1C-13B9-4255-674A5A9D1DD6}"/>
              </a:ext>
            </a:extLst>
          </p:cNvPr>
          <p:cNvGrpSpPr/>
          <p:nvPr/>
        </p:nvGrpSpPr>
        <p:grpSpPr>
          <a:xfrm>
            <a:off x="843536" y="5181174"/>
            <a:ext cx="5161023" cy="878532"/>
            <a:chOff x="1004900" y="5028774"/>
            <a:chExt cx="5161023" cy="878532"/>
          </a:xfrm>
        </p:grpSpPr>
        <p:sp>
          <p:nvSpPr>
            <p:cNvPr id="20" name="Rectangle: Rounded Corners 4">
              <a:extLst>
                <a:ext uri="{FF2B5EF4-FFF2-40B4-BE49-F238E27FC236}">
                  <a16:creationId xmlns:a16="http://schemas.microsoft.com/office/drawing/2014/main" id="{FDE5C434-E7A8-9FA7-21A3-CEC4B6481177}"/>
                </a:ext>
              </a:extLst>
            </p:cNvPr>
            <p:cNvSpPr/>
            <p:nvPr/>
          </p:nvSpPr>
          <p:spPr>
            <a:xfrm>
              <a:off x="1855086" y="5028774"/>
              <a:ext cx="4310837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Améliorer les conditions de vie des animaux</a:t>
              </a:r>
            </a:p>
          </p:txBody>
        </p:sp>
        <p:sp>
          <p:nvSpPr>
            <p:cNvPr id="21" name="Rectangle: Rounded Corners 4">
              <a:extLst>
                <a:ext uri="{FF2B5EF4-FFF2-40B4-BE49-F238E27FC236}">
                  <a16:creationId xmlns:a16="http://schemas.microsoft.com/office/drawing/2014/main" id="{06F50B75-F474-A5D0-D4C5-39443B6FFE90}"/>
                </a:ext>
              </a:extLst>
            </p:cNvPr>
            <p:cNvSpPr/>
            <p:nvPr/>
          </p:nvSpPr>
          <p:spPr>
            <a:xfrm>
              <a:off x="1004900" y="5028774"/>
              <a:ext cx="823997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</a:t>
              </a:r>
            </a:p>
          </p:txBody>
        </p: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75904AB1-EFC3-87FB-F22E-0679AFD43B5E}"/>
              </a:ext>
            </a:extLst>
          </p:cNvPr>
          <p:cNvSpPr txBox="1"/>
          <p:nvPr/>
        </p:nvSpPr>
        <p:spPr>
          <a:xfrm>
            <a:off x="528154" y="1725046"/>
            <a:ext cx="10758410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Concernant son impact sur la biodiversité, la déforestation peut : </a:t>
            </a: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33C9A833-2A40-3EF4-68E5-9FB29666C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638506" y="2669390"/>
            <a:ext cx="5098107" cy="3321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26307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8D1AFFD9-ACD0-A963-204F-3F1E54893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CB3315B8-C8A2-1971-09FC-A9CF8A718B4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67469" y="283363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une autre question.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F16C2DC9-EFD2-16E3-21FB-06619ACABB31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5" name="Espace réservé du contenu 3">
            <a:extLst>
              <a:ext uri="{FF2B5EF4-FFF2-40B4-BE49-F238E27FC236}">
                <a16:creationId xmlns:a16="http://schemas.microsoft.com/office/drawing/2014/main" id="{74810E42-0EC2-0CFD-1C74-1C81BED79D72}"/>
              </a:ext>
            </a:extLst>
          </p:cNvPr>
          <p:cNvSpPr txBox="1">
            <a:spLocks/>
          </p:cNvSpPr>
          <p:nvPr/>
        </p:nvSpPr>
        <p:spPr>
          <a:xfrm>
            <a:off x="868680" y="640141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Accorder quelques secondes de réflexion aux élèves. Inviter les élèves à passer au tableau.</a:t>
            </a:r>
          </a:p>
        </p:txBody>
      </p:sp>
      <p:pic>
        <p:nvPicPr>
          <p:cNvPr id="16" name="Google Shape;645;p21">
            <a:extLst>
              <a:ext uri="{FF2B5EF4-FFF2-40B4-BE49-F238E27FC236}">
                <a16:creationId xmlns:a16="http://schemas.microsoft.com/office/drawing/2014/main" id="{12FFEF5B-5068-C125-B71D-8EC9D4BD63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05631" y="240763"/>
            <a:ext cx="648055" cy="64805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: Rounded Corners 22">
            <a:extLst>
              <a:ext uri="{FF2B5EF4-FFF2-40B4-BE49-F238E27FC236}">
                <a16:creationId xmlns:a16="http://schemas.microsoft.com/office/drawing/2014/main" id="{BC3AE31A-8BE2-A345-5723-24C49919C8E7}"/>
              </a:ext>
            </a:extLst>
          </p:cNvPr>
          <p:cNvSpPr/>
          <p:nvPr/>
        </p:nvSpPr>
        <p:spPr>
          <a:xfrm>
            <a:off x="6080843" y="5079987"/>
            <a:ext cx="535717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rejet des déchets 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DB913A5-F604-298B-6CD0-A8E10A205F14}"/>
              </a:ext>
            </a:extLst>
          </p:cNvPr>
          <p:cNvSpPr/>
          <p:nvPr/>
        </p:nvSpPr>
        <p:spPr>
          <a:xfrm>
            <a:off x="6129482" y="2749275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collecte des déchets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C1EB1CC-6870-8ED3-ED16-98783705148A}"/>
              </a:ext>
            </a:extLst>
          </p:cNvPr>
          <p:cNvSpPr/>
          <p:nvPr/>
        </p:nvSpPr>
        <p:spPr>
          <a:xfrm>
            <a:off x="6135926" y="3920522"/>
            <a:ext cx="5280820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recyclage des déchets</a:t>
            </a:r>
          </a:p>
        </p:txBody>
      </p:sp>
      <p:sp>
        <p:nvSpPr>
          <p:cNvPr id="7" name="Rectangle: Rounded Corners 22">
            <a:extLst>
              <a:ext uri="{FF2B5EF4-FFF2-40B4-BE49-F238E27FC236}">
                <a16:creationId xmlns:a16="http://schemas.microsoft.com/office/drawing/2014/main" id="{78399A2E-FC22-729F-36C6-97D4706A01C2}"/>
              </a:ext>
            </a:extLst>
          </p:cNvPr>
          <p:cNvSpPr/>
          <p:nvPr/>
        </p:nvSpPr>
        <p:spPr>
          <a:xfrm>
            <a:off x="5227373" y="2755076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3">
            <a:extLst>
              <a:ext uri="{FF2B5EF4-FFF2-40B4-BE49-F238E27FC236}">
                <a16:creationId xmlns:a16="http://schemas.microsoft.com/office/drawing/2014/main" id="{53F0F33C-7DA1-1974-8B87-19C43CB13167}"/>
              </a:ext>
            </a:extLst>
          </p:cNvPr>
          <p:cNvSpPr/>
          <p:nvPr/>
        </p:nvSpPr>
        <p:spPr>
          <a:xfrm>
            <a:off x="5227373" y="3906867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7" name="Rectangle: Rounded Corners 4">
            <a:extLst>
              <a:ext uri="{FF2B5EF4-FFF2-40B4-BE49-F238E27FC236}">
                <a16:creationId xmlns:a16="http://schemas.microsoft.com/office/drawing/2014/main" id="{6D040109-606B-2878-0DB1-F05F4351C4E1}"/>
              </a:ext>
            </a:extLst>
          </p:cNvPr>
          <p:cNvSpPr/>
          <p:nvPr/>
        </p:nvSpPr>
        <p:spPr>
          <a:xfrm>
            <a:off x="5227373" y="5058658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20" name="TextBox 3">
            <a:extLst>
              <a:ext uri="{FF2B5EF4-FFF2-40B4-BE49-F238E27FC236}">
                <a16:creationId xmlns:a16="http://schemas.microsoft.com/office/drawing/2014/main" id="{808E8724-F73A-D5D8-7D4E-46A48290A888}"/>
              </a:ext>
            </a:extLst>
          </p:cNvPr>
          <p:cNvSpPr txBox="1"/>
          <p:nvPr/>
        </p:nvSpPr>
        <p:spPr>
          <a:xfrm>
            <a:off x="532963" y="1089018"/>
            <a:ext cx="6312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Choisissez la bonne réponse :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7D626A6-E681-38CF-5B4D-F2B3C3DA4D2F}"/>
              </a:ext>
            </a:extLst>
          </p:cNvPr>
          <p:cNvSpPr txBox="1"/>
          <p:nvPr/>
        </p:nvSpPr>
        <p:spPr>
          <a:xfrm>
            <a:off x="528154" y="1751940"/>
            <a:ext cx="10758410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pollution menace la biodiversité par :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FC4CC3B-1D26-7EB6-5E32-89BD7FFD62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18" y="2544729"/>
            <a:ext cx="3765067" cy="3493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5726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F44F298F-46AD-11F5-1D2B-752472608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319B5F0A-B283-2E14-1966-6210C68382F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29760" y="424764"/>
            <a:ext cx="9756165" cy="36172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La pollution menace la biodiversité par le rejet dans l’environnement de déchets ménagers ou industriels qui dégradent l’écosystème naturel.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1316DEF0-2EF6-CCA9-CF5E-24FA5B5716BF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7" name="Google Shape;898;p41">
            <a:extLst>
              <a:ext uri="{FF2B5EF4-FFF2-40B4-BE49-F238E27FC236}">
                <a16:creationId xmlns:a16="http://schemas.microsoft.com/office/drawing/2014/main" id="{BFC827E5-D3ED-0AC2-D842-729B46F83E9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64295" y="703474"/>
            <a:ext cx="644537" cy="601406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40039F2-F847-4B60-22D4-2748A264850C}"/>
              </a:ext>
            </a:extLst>
          </p:cNvPr>
          <p:cNvSpPr/>
          <p:nvPr/>
        </p:nvSpPr>
        <p:spPr>
          <a:xfrm>
            <a:off x="6080844" y="5079987"/>
            <a:ext cx="5341136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rejet des déchets  </a:t>
            </a:r>
          </a:p>
        </p:txBody>
      </p:sp>
      <p:sp>
        <p:nvSpPr>
          <p:cNvPr id="24" name="Rectangle: Rounded Corners 3">
            <a:extLst>
              <a:ext uri="{FF2B5EF4-FFF2-40B4-BE49-F238E27FC236}">
                <a16:creationId xmlns:a16="http://schemas.microsoft.com/office/drawing/2014/main" id="{112C99B8-2331-E97C-BE85-CD6AC8E12890}"/>
              </a:ext>
            </a:extLst>
          </p:cNvPr>
          <p:cNvSpPr/>
          <p:nvPr/>
        </p:nvSpPr>
        <p:spPr>
          <a:xfrm>
            <a:off x="6129482" y="2749275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collecte des déchets</a:t>
            </a:r>
          </a:p>
        </p:txBody>
      </p:sp>
      <p:sp>
        <p:nvSpPr>
          <p:cNvPr id="25" name="Rectangle: Rounded Corners 4">
            <a:extLst>
              <a:ext uri="{FF2B5EF4-FFF2-40B4-BE49-F238E27FC236}">
                <a16:creationId xmlns:a16="http://schemas.microsoft.com/office/drawing/2014/main" id="{668AC1A9-AF47-0479-1994-C28D013D9A13}"/>
              </a:ext>
            </a:extLst>
          </p:cNvPr>
          <p:cNvSpPr/>
          <p:nvPr/>
        </p:nvSpPr>
        <p:spPr>
          <a:xfrm>
            <a:off x="6135926" y="3920522"/>
            <a:ext cx="5280820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recyclage des déchets</a:t>
            </a:r>
          </a:p>
        </p:txBody>
      </p:sp>
      <p:sp>
        <p:nvSpPr>
          <p:cNvPr id="26" name="Rectangle: Rounded Corners 22">
            <a:extLst>
              <a:ext uri="{FF2B5EF4-FFF2-40B4-BE49-F238E27FC236}">
                <a16:creationId xmlns:a16="http://schemas.microsoft.com/office/drawing/2014/main" id="{38D74801-3180-F022-ECB9-EFD457AD4CFD}"/>
              </a:ext>
            </a:extLst>
          </p:cNvPr>
          <p:cNvSpPr/>
          <p:nvPr/>
        </p:nvSpPr>
        <p:spPr>
          <a:xfrm>
            <a:off x="5227373" y="2755076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Rectangle: Rounded Corners 3">
            <a:extLst>
              <a:ext uri="{FF2B5EF4-FFF2-40B4-BE49-F238E27FC236}">
                <a16:creationId xmlns:a16="http://schemas.microsoft.com/office/drawing/2014/main" id="{298D92A5-C913-BE6B-093A-B6A45EAC6932}"/>
              </a:ext>
            </a:extLst>
          </p:cNvPr>
          <p:cNvSpPr/>
          <p:nvPr/>
        </p:nvSpPr>
        <p:spPr>
          <a:xfrm>
            <a:off x="5227373" y="3906867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28" name="Rectangle: Rounded Corners 4">
            <a:extLst>
              <a:ext uri="{FF2B5EF4-FFF2-40B4-BE49-F238E27FC236}">
                <a16:creationId xmlns:a16="http://schemas.microsoft.com/office/drawing/2014/main" id="{B35F57D8-941B-2B74-B14C-279966ACCF51}"/>
              </a:ext>
            </a:extLst>
          </p:cNvPr>
          <p:cNvSpPr/>
          <p:nvPr/>
        </p:nvSpPr>
        <p:spPr>
          <a:xfrm>
            <a:off x="5227373" y="5058658"/>
            <a:ext cx="823997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BEB1686-A2B1-2FE8-AAD8-C6C96A888425}"/>
              </a:ext>
            </a:extLst>
          </p:cNvPr>
          <p:cNvSpPr txBox="1"/>
          <p:nvPr/>
        </p:nvSpPr>
        <p:spPr>
          <a:xfrm>
            <a:off x="528154" y="1751940"/>
            <a:ext cx="10758410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pollution menace la biodiversité par :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51A11669-882A-DA8C-2AAE-ADF22804E1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18" y="2544729"/>
            <a:ext cx="3765067" cy="3493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053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353255B7-75E7-CED2-B354-539650F9F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5490268A-A13B-C5DA-9242-FB786F53807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67469" y="283363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une autre question.</a:t>
            </a:r>
          </a:p>
        </p:txBody>
      </p:sp>
      <p:sp>
        <p:nvSpPr>
          <p:cNvPr id="20" name="Espace réservé du contenu 3">
            <a:extLst>
              <a:ext uri="{FF2B5EF4-FFF2-40B4-BE49-F238E27FC236}">
                <a16:creationId xmlns:a16="http://schemas.microsoft.com/office/drawing/2014/main" id="{B1D3170C-D1FF-5D4A-4DF6-91C53346F9A2}"/>
              </a:ext>
            </a:extLst>
          </p:cNvPr>
          <p:cNvSpPr txBox="1">
            <a:spLocks/>
          </p:cNvSpPr>
          <p:nvPr/>
        </p:nvSpPr>
        <p:spPr>
          <a:xfrm>
            <a:off x="868680" y="640141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utiliser leurs ardoises.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7A3F7471-5BCE-FDD1-BAF0-48BC8459D43F}"/>
              </a:ext>
            </a:extLst>
          </p:cNvPr>
          <p:cNvGrpSpPr/>
          <p:nvPr/>
        </p:nvGrpSpPr>
        <p:grpSpPr>
          <a:xfrm>
            <a:off x="10790576" y="349758"/>
            <a:ext cx="497596" cy="431295"/>
            <a:chOff x="779844" y="4335989"/>
            <a:chExt cx="563238" cy="575842"/>
          </a:xfrm>
        </p:grpSpPr>
        <p:pic>
          <p:nvPicPr>
            <p:cNvPr id="22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E1D794E3-134B-F1AE-0822-6576243ADD42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50FC023-E0A8-2B6E-957E-63C6930F109E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2" name="Oval 7">
            <a:extLst>
              <a:ext uri="{FF2B5EF4-FFF2-40B4-BE49-F238E27FC236}">
                <a16:creationId xmlns:a16="http://schemas.microsoft.com/office/drawing/2014/main" id="{CEDF42D9-69A8-4B39-F066-57143744D019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3" name="Rectangle: Rounded Corners 22">
            <a:extLst>
              <a:ext uri="{FF2B5EF4-FFF2-40B4-BE49-F238E27FC236}">
                <a16:creationId xmlns:a16="http://schemas.microsoft.com/office/drawing/2014/main" id="{95066B10-89FF-098A-7C40-29201F19A74F}"/>
              </a:ext>
            </a:extLst>
          </p:cNvPr>
          <p:cNvSpPr/>
          <p:nvPr/>
        </p:nvSpPr>
        <p:spPr>
          <a:xfrm>
            <a:off x="1160052" y="5079987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réduction des habitats naturels</a:t>
            </a:r>
          </a:p>
        </p:txBody>
      </p:sp>
      <p:sp>
        <p:nvSpPr>
          <p:cNvPr id="8" name="Rectangle: Rounded Corners 3">
            <a:extLst>
              <a:ext uri="{FF2B5EF4-FFF2-40B4-BE49-F238E27FC236}">
                <a16:creationId xmlns:a16="http://schemas.microsoft.com/office/drawing/2014/main" id="{28ECB6C9-D120-716A-679C-4FE2D1EF02C4}"/>
              </a:ext>
            </a:extLst>
          </p:cNvPr>
          <p:cNvSpPr/>
          <p:nvPr/>
        </p:nvSpPr>
        <p:spPr>
          <a:xfrm>
            <a:off x="1208690" y="2749275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L’augmentation </a:t>
            </a: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 espaces verts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: Rounded Corners 4">
            <a:extLst>
              <a:ext uri="{FF2B5EF4-FFF2-40B4-BE49-F238E27FC236}">
                <a16:creationId xmlns:a16="http://schemas.microsoft.com/office/drawing/2014/main" id="{76915FA2-D8F2-5628-3B6D-D011D223F4A2}"/>
              </a:ext>
            </a:extLst>
          </p:cNvPr>
          <p:cNvSpPr/>
          <p:nvPr/>
        </p:nvSpPr>
        <p:spPr>
          <a:xfrm>
            <a:off x="1215134" y="3920522"/>
            <a:ext cx="5280820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développement des zones protégées</a:t>
            </a:r>
          </a:p>
        </p:txBody>
      </p:sp>
      <p:sp>
        <p:nvSpPr>
          <p:cNvPr id="13" name="Rectangle: Rounded Corners 22">
            <a:extLst>
              <a:ext uri="{FF2B5EF4-FFF2-40B4-BE49-F238E27FC236}">
                <a16:creationId xmlns:a16="http://schemas.microsoft.com/office/drawing/2014/main" id="{7152F77A-7C5D-3478-72F1-F9147BDAE966}"/>
              </a:ext>
            </a:extLst>
          </p:cNvPr>
          <p:cNvSpPr/>
          <p:nvPr/>
        </p:nvSpPr>
        <p:spPr>
          <a:xfrm>
            <a:off x="306581" y="2755076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3">
            <a:extLst>
              <a:ext uri="{FF2B5EF4-FFF2-40B4-BE49-F238E27FC236}">
                <a16:creationId xmlns:a16="http://schemas.microsoft.com/office/drawing/2014/main" id="{21EFBB38-D6EE-3683-379D-9E3EE200363E}"/>
              </a:ext>
            </a:extLst>
          </p:cNvPr>
          <p:cNvSpPr/>
          <p:nvPr/>
        </p:nvSpPr>
        <p:spPr>
          <a:xfrm>
            <a:off x="306581" y="3906867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28" name="Rectangle: Rounded Corners 4">
            <a:extLst>
              <a:ext uri="{FF2B5EF4-FFF2-40B4-BE49-F238E27FC236}">
                <a16:creationId xmlns:a16="http://schemas.microsoft.com/office/drawing/2014/main" id="{12D17122-7BDE-2A4C-963D-37E81D04582D}"/>
              </a:ext>
            </a:extLst>
          </p:cNvPr>
          <p:cNvSpPr/>
          <p:nvPr/>
        </p:nvSpPr>
        <p:spPr>
          <a:xfrm>
            <a:off x="306581" y="5058658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29" name="TextBox 3">
            <a:extLst>
              <a:ext uri="{FF2B5EF4-FFF2-40B4-BE49-F238E27FC236}">
                <a16:creationId xmlns:a16="http://schemas.microsoft.com/office/drawing/2014/main" id="{8AF730C3-4689-2729-E68C-BEA460A3969B}"/>
              </a:ext>
            </a:extLst>
          </p:cNvPr>
          <p:cNvSpPr txBox="1"/>
          <p:nvPr/>
        </p:nvSpPr>
        <p:spPr>
          <a:xfrm>
            <a:off x="532963" y="1089018"/>
            <a:ext cx="6312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Choisissez la bonne réponse :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F8B030F3-7AA1-5FEF-BD6F-55D1C69086BC}"/>
              </a:ext>
            </a:extLst>
          </p:cNvPr>
          <p:cNvSpPr txBox="1"/>
          <p:nvPr/>
        </p:nvSpPr>
        <p:spPr>
          <a:xfrm>
            <a:off x="528154" y="1751940"/>
            <a:ext cx="10758410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L’urbanisation menace la biodiversité principalement par:</a:t>
            </a:r>
          </a:p>
        </p:txBody>
      </p:sp>
      <p:pic>
        <p:nvPicPr>
          <p:cNvPr id="33" name="Picture 2" descr="L'urbanisation, source d'idées et de croissance">
            <a:extLst>
              <a:ext uri="{FF2B5EF4-FFF2-40B4-BE49-F238E27FC236}">
                <a16:creationId xmlns:a16="http://schemas.microsoft.com/office/drawing/2014/main" id="{ABD61794-6C4E-A22B-A2B4-A6F2FB94FA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924"/>
          <a:stretch>
            <a:fillRect/>
          </a:stretch>
        </p:blipFill>
        <p:spPr bwMode="auto">
          <a:xfrm>
            <a:off x="6714438" y="2744770"/>
            <a:ext cx="4993653" cy="3212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16272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66D3115A-AA22-FA53-09C1-7FF266B0F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24289BF5-9318-3C72-47A2-E8F1EC5A6EB8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Google Shape;898;p41">
            <a:extLst>
              <a:ext uri="{FF2B5EF4-FFF2-40B4-BE49-F238E27FC236}">
                <a16:creationId xmlns:a16="http://schemas.microsoft.com/office/drawing/2014/main" id="{CA7ADD5C-1920-97C3-3B5E-A6167415329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9697" y="349648"/>
            <a:ext cx="644537" cy="60140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19F00D58-84B2-3F6F-73C4-432ACA071AD9}"/>
              </a:ext>
            </a:extLst>
          </p:cNvPr>
          <p:cNvSpPr txBox="1">
            <a:spLocks/>
          </p:cNvSpPr>
          <p:nvPr/>
        </p:nvSpPr>
        <p:spPr>
          <a:xfrm>
            <a:off x="824365" y="394570"/>
            <a:ext cx="9554547" cy="4270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La bonne réponse est c. L’urbanisation réduit les habitats naturels en remplaçant les espaces naturels par des constructions.</a:t>
            </a:r>
          </a:p>
        </p:txBody>
      </p:sp>
      <p:sp>
        <p:nvSpPr>
          <p:cNvPr id="10" name="Rectangle: Rounded Corners 22">
            <a:extLst>
              <a:ext uri="{FF2B5EF4-FFF2-40B4-BE49-F238E27FC236}">
                <a16:creationId xmlns:a16="http://schemas.microsoft.com/office/drawing/2014/main" id="{003818EF-89FE-F726-49FD-10AD0AA7BA69}"/>
              </a:ext>
            </a:extLst>
          </p:cNvPr>
          <p:cNvSpPr/>
          <p:nvPr/>
        </p:nvSpPr>
        <p:spPr>
          <a:xfrm>
            <a:off x="1160052" y="5079987"/>
            <a:ext cx="5259606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réduction des habitats naturels</a:t>
            </a:r>
          </a:p>
        </p:txBody>
      </p:sp>
      <p:sp>
        <p:nvSpPr>
          <p:cNvPr id="12" name="Rectangle: Rounded Corners 3">
            <a:extLst>
              <a:ext uri="{FF2B5EF4-FFF2-40B4-BE49-F238E27FC236}">
                <a16:creationId xmlns:a16="http://schemas.microsoft.com/office/drawing/2014/main" id="{276F2CC7-7B53-3BD9-4DFE-B0FDE158D6FF}"/>
              </a:ext>
            </a:extLst>
          </p:cNvPr>
          <p:cNvSpPr/>
          <p:nvPr/>
        </p:nvSpPr>
        <p:spPr>
          <a:xfrm>
            <a:off x="1208690" y="2749275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L’augmentation </a:t>
            </a: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 espaces verts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4">
            <a:extLst>
              <a:ext uri="{FF2B5EF4-FFF2-40B4-BE49-F238E27FC236}">
                <a16:creationId xmlns:a16="http://schemas.microsoft.com/office/drawing/2014/main" id="{362214E4-EAB6-C3A3-4758-F29A33B458C4}"/>
              </a:ext>
            </a:extLst>
          </p:cNvPr>
          <p:cNvSpPr/>
          <p:nvPr/>
        </p:nvSpPr>
        <p:spPr>
          <a:xfrm>
            <a:off x="1215134" y="3920522"/>
            <a:ext cx="5280820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</a:t>
            </a: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développement</a:t>
            </a: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des zones protégées</a:t>
            </a:r>
          </a:p>
        </p:txBody>
      </p:sp>
      <p:sp>
        <p:nvSpPr>
          <p:cNvPr id="14" name="Rectangle: Rounded Corners 22">
            <a:extLst>
              <a:ext uri="{FF2B5EF4-FFF2-40B4-BE49-F238E27FC236}">
                <a16:creationId xmlns:a16="http://schemas.microsoft.com/office/drawing/2014/main" id="{5C41C01F-5D39-F860-6AC3-BDDA9CB412EE}"/>
              </a:ext>
            </a:extLst>
          </p:cNvPr>
          <p:cNvSpPr/>
          <p:nvPr/>
        </p:nvSpPr>
        <p:spPr>
          <a:xfrm>
            <a:off x="306581" y="2755076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: Rounded Corners 3">
            <a:extLst>
              <a:ext uri="{FF2B5EF4-FFF2-40B4-BE49-F238E27FC236}">
                <a16:creationId xmlns:a16="http://schemas.microsoft.com/office/drawing/2014/main" id="{7DED87EF-D2BA-64C7-FF41-910B1C2A7E99}"/>
              </a:ext>
            </a:extLst>
          </p:cNvPr>
          <p:cNvSpPr/>
          <p:nvPr/>
        </p:nvSpPr>
        <p:spPr>
          <a:xfrm>
            <a:off x="306581" y="3906867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20" name="Rectangle: Rounded Corners 4">
            <a:extLst>
              <a:ext uri="{FF2B5EF4-FFF2-40B4-BE49-F238E27FC236}">
                <a16:creationId xmlns:a16="http://schemas.microsoft.com/office/drawing/2014/main" id="{6119E19C-D58F-3B7A-8CD5-FCF1E18D3082}"/>
              </a:ext>
            </a:extLst>
          </p:cNvPr>
          <p:cNvSpPr/>
          <p:nvPr/>
        </p:nvSpPr>
        <p:spPr>
          <a:xfrm>
            <a:off x="306581" y="5058658"/>
            <a:ext cx="823997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CFC9934-DADC-CA0E-C798-FF285AD05AB3}"/>
              </a:ext>
            </a:extLst>
          </p:cNvPr>
          <p:cNvSpPr txBox="1"/>
          <p:nvPr/>
        </p:nvSpPr>
        <p:spPr>
          <a:xfrm>
            <a:off x="528154" y="1751940"/>
            <a:ext cx="10758410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L’urbanisation menace la biodiversité principalement par :</a:t>
            </a:r>
          </a:p>
        </p:txBody>
      </p:sp>
      <p:pic>
        <p:nvPicPr>
          <p:cNvPr id="22" name="Picture 2" descr="L'urbanisation, source d'idées et de croissance">
            <a:extLst>
              <a:ext uri="{FF2B5EF4-FFF2-40B4-BE49-F238E27FC236}">
                <a16:creationId xmlns:a16="http://schemas.microsoft.com/office/drawing/2014/main" id="{700D4FA0-6624-B4E0-1FF3-99DED582F1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924"/>
          <a:stretch>
            <a:fillRect/>
          </a:stretch>
        </p:blipFill>
        <p:spPr bwMode="auto">
          <a:xfrm>
            <a:off x="6714438" y="2744770"/>
            <a:ext cx="4993653" cy="3212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37904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4C5AD21F-E365-7DA0-596D-9EEFC07F6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0FA1069E-C934-07C7-18E4-02735845876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67469" y="283363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On continue avec une autre question.</a:t>
            </a:r>
          </a:p>
        </p:txBody>
      </p:sp>
      <p:sp>
        <p:nvSpPr>
          <p:cNvPr id="18" name="Google Shape;15880;p58">
            <a:extLst>
              <a:ext uri="{FF2B5EF4-FFF2-40B4-BE49-F238E27FC236}">
                <a16:creationId xmlns:a16="http://schemas.microsoft.com/office/drawing/2014/main" id="{79E1E14F-A84A-1CAA-073B-56380BF30914}"/>
              </a:ext>
            </a:extLst>
          </p:cNvPr>
          <p:cNvSpPr txBox="1">
            <a:spLocks/>
          </p:cNvSpPr>
          <p:nvPr/>
        </p:nvSpPr>
        <p:spPr>
          <a:xfrm>
            <a:off x="778932" y="1227229"/>
            <a:ext cx="8836407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5. Choisissez la bonne réponse : </a:t>
            </a:r>
          </a:p>
        </p:txBody>
      </p:sp>
      <p:sp>
        <p:nvSpPr>
          <p:cNvPr id="19" name="AutoShape 2">
            <a:extLst>
              <a:ext uri="{FF2B5EF4-FFF2-40B4-BE49-F238E27FC236}">
                <a16:creationId xmlns:a16="http://schemas.microsoft.com/office/drawing/2014/main" id="{2A028C48-0650-9261-5274-0D28699FB7F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06440" y="359664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sp>
        <p:nvSpPr>
          <p:cNvPr id="20" name="Espace réservé du contenu 3">
            <a:extLst>
              <a:ext uri="{FF2B5EF4-FFF2-40B4-BE49-F238E27FC236}">
                <a16:creationId xmlns:a16="http://schemas.microsoft.com/office/drawing/2014/main" id="{161863A0-5E9C-B354-90DE-5A002F39920D}"/>
              </a:ext>
            </a:extLst>
          </p:cNvPr>
          <p:cNvSpPr txBox="1">
            <a:spLocks/>
          </p:cNvSpPr>
          <p:nvPr/>
        </p:nvSpPr>
        <p:spPr>
          <a:xfrm>
            <a:off x="868680" y="640141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lever la main.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A82AAE2E-39EE-9D6A-B855-8FA4B628A97A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F668964-D43C-9250-3347-DACAB6D988C5}"/>
              </a:ext>
            </a:extLst>
          </p:cNvPr>
          <p:cNvSpPr txBox="1"/>
          <p:nvPr/>
        </p:nvSpPr>
        <p:spPr>
          <a:xfrm>
            <a:off x="575036" y="1961698"/>
            <a:ext cx="10624008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nombre d’individus des </a:t>
            </a: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deux</a:t>
            </a: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espèces est important dans le site : 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75FF98C0-94CB-55E8-B67E-385AD75F266F}"/>
              </a:ext>
            </a:extLst>
          </p:cNvPr>
          <p:cNvGrpSpPr/>
          <p:nvPr/>
        </p:nvGrpSpPr>
        <p:grpSpPr>
          <a:xfrm>
            <a:off x="5218033" y="3433103"/>
            <a:ext cx="5915023" cy="708675"/>
            <a:chOff x="7753843" y="2697812"/>
            <a:chExt cx="5915023" cy="708675"/>
          </a:xfrm>
        </p:grpSpPr>
        <p:sp>
          <p:nvSpPr>
            <p:cNvPr id="9" name="Google Shape;15880;p58">
              <a:extLst>
                <a:ext uri="{FF2B5EF4-FFF2-40B4-BE49-F238E27FC236}">
                  <a16:creationId xmlns:a16="http://schemas.microsoft.com/office/drawing/2014/main" id="{C0947ABB-A37A-94CC-6D16-4797615FA59E}"/>
                </a:ext>
              </a:extLst>
            </p:cNvPr>
            <p:cNvSpPr txBox="1">
              <a:spLocks/>
            </p:cNvSpPr>
            <p:nvPr/>
          </p:nvSpPr>
          <p:spPr>
            <a:xfrm>
              <a:off x="7896170" y="2697812"/>
              <a:ext cx="1756878" cy="708675"/>
            </a:xfrm>
            <a:prstGeom prst="roundRect">
              <a:avLst/>
            </a:prstGeom>
            <a:noFill/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 lang="en-US"/>
              </a:defPPr>
              <a:lvl1pPr marR="0" lvl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Hammersmith One"/>
                <a:buNone/>
                <a:defRPr sz="2400" b="1" i="0" u="none" strike="noStrike" cap="none">
                  <a:solidFill>
                    <a:schemeClr val="dk1"/>
                  </a:solidFill>
                  <a:latin typeface="+mj-lt"/>
                  <a:ea typeface="Hammersmith One"/>
                  <a:cs typeface="Hammersmith One"/>
                </a:defRPr>
              </a:lvl1pPr>
              <a:lvl2pPr marR="0" lv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2pPr>
              <a:lvl3pPr marR="0" lvl="2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3pPr>
              <a:lvl4pPr marR="0" lvl="3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4pPr>
              <a:lvl5pPr marR="0" lvl="4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5pPr>
              <a:lvl6pPr marR="0" lvl="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6pPr>
              <a:lvl7pPr marR="0" lvl="6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7pPr>
              <a:lvl8pPr marR="0" lvl="7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8pPr>
              <a:lvl9pPr marR="0" lvl="8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9pPr>
            </a:lstStyle>
            <a:p>
              <a:pPr algn="l">
                <a:lnSpc>
                  <a:spcPct val="125000"/>
                </a:lnSpc>
              </a:pPr>
              <a:r>
                <a:rPr lang="fr-FR" sz="1800" dirty="0">
                  <a:solidFill>
                    <a:schemeClr val="bg1"/>
                  </a:solidFill>
                  <a:latin typeface="Calibri" panose="020F0502020204030204"/>
                  <a:ea typeface="+mn-ea"/>
                  <a:cs typeface="+mn-cs"/>
                </a:rPr>
                <a:t>Mer</a:t>
              </a:r>
            </a:p>
          </p:txBody>
        </p:sp>
        <p:sp>
          <p:nvSpPr>
            <p:cNvPr id="5" name="Rectangle: Rounded Corners 22">
              <a:extLst>
                <a:ext uri="{FF2B5EF4-FFF2-40B4-BE49-F238E27FC236}">
                  <a16:creationId xmlns:a16="http://schemas.microsoft.com/office/drawing/2014/main" id="{F1D84366-ECC1-5572-27EE-647A1B2B48DF}"/>
                </a:ext>
              </a:extLst>
            </p:cNvPr>
            <p:cNvSpPr/>
            <p:nvPr/>
          </p:nvSpPr>
          <p:spPr>
            <a:xfrm>
              <a:off x="8467787" y="2750148"/>
              <a:ext cx="5201079" cy="56705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Sans activité de pâturage </a:t>
              </a:r>
              <a:endPara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Rectangle: Rounded Corners 22">
              <a:extLst>
                <a:ext uri="{FF2B5EF4-FFF2-40B4-BE49-F238E27FC236}">
                  <a16:creationId xmlns:a16="http://schemas.microsoft.com/office/drawing/2014/main" id="{3303A2DB-9527-81C3-3249-AA72C2ABAEC8}"/>
                </a:ext>
              </a:extLst>
            </p:cNvPr>
            <p:cNvSpPr/>
            <p:nvPr/>
          </p:nvSpPr>
          <p:spPr>
            <a:xfrm>
              <a:off x="7753843" y="2750148"/>
              <a:ext cx="713944" cy="56705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89FC29B2-1CC7-099C-A186-7DB25E9DE917}"/>
              </a:ext>
            </a:extLst>
          </p:cNvPr>
          <p:cNvGrpSpPr/>
          <p:nvPr/>
        </p:nvGrpSpPr>
        <p:grpSpPr>
          <a:xfrm>
            <a:off x="5218033" y="4920533"/>
            <a:ext cx="5971584" cy="567058"/>
            <a:chOff x="7771005" y="4069901"/>
            <a:chExt cx="5971584" cy="567058"/>
          </a:xfrm>
        </p:grpSpPr>
        <p:sp>
          <p:nvSpPr>
            <p:cNvPr id="11" name="Rectangle: Rounded Corners 22">
              <a:extLst>
                <a:ext uri="{FF2B5EF4-FFF2-40B4-BE49-F238E27FC236}">
                  <a16:creationId xmlns:a16="http://schemas.microsoft.com/office/drawing/2014/main" id="{8A80C69E-8356-ED0E-D02F-4429AD65DF61}"/>
                </a:ext>
              </a:extLst>
            </p:cNvPr>
            <p:cNvSpPr/>
            <p:nvPr/>
          </p:nvSpPr>
          <p:spPr>
            <a:xfrm>
              <a:off x="8484949" y="4069901"/>
              <a:ext cx="5257640" cy="56705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Avec une forte activité de pâturage </a:t>
              </a:r>
              <a:endPara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Rectangle: Rounded Corners 22">
              <a:extLst>
                <a:ext uri="{FF2B5EF4-FFF2-40B4-BE49-F238E27FC236}">
                  <a16:creationId xmlns:a16="http://schemas.microsoft.com/office/drawing/2014/main" id="{0446EF87-EC97-928A-3B86-01DF607874A0}"/>
                </a:ext>
              </a:extLst>
            </p:cNvPr>
            <p:cNvSpPr/>
            <p:nvPr/>
          </p:nvSpPr>
          <p:spPr>
            <a:xfrm>
              <a:off x="7771005" y="4069901"/>
              <a:ext cx="713944" cy="56705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0" name="Picture 2" descr="Lever la main - Icônes mains et gestes gratuites">
            <a:extLst>
              <a:ext uri="{FF2B5EF4-FFF2-40B4-BE49-F238E27FC236}">
                <a16:creationId xmlns:a16="http://schemas.microsoft.com/office/drawing/2014/main" id="{E9D1B979-104C-9612-490C-A1C125206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0059" y="333784"/>
            <a:ext cx="788162" cy="78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D59DB08E-CB9F-C23C-551C-D07A8FDDD1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966" y="2679156"/>
            <a:ext cx="4237087" cy="374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5416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D085EA63-3601-745A-36BD-D89480576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BB6542EF-2244-E800-7488-2469E885ABA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58043" y="424765"/>
            <a:ext cx="9631654" cy="361727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 nombre d’individus des deux espèces est plus élevé sur le site sans activité de pâturage. La forte activité de pâturage réduit l’abondance des céréales et des légumineuses.</a:t>
            </a:r>
          </a:p>
        </p:txBody>
      </p:sp>
      <p:sp>
        <p:nvSpPr>
          <p:cNvPr id="19" name="AutoShape 2">
            <a:extLst>
              <a:ext uri="{FF2B5EF4-FFF2-40B4-BE49-F238E27FC236}">
                <a16:creationId xmlns:a16="http://schemas.microsoft.com/office/drawing/2014/main" id="{E8405620-D1A8-0615-AB55-C9EF37522B4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06440" y="359664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934FA5D3-CF60-7F62-B2E1-A5D9A2387A72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D724368-0F36-253A-A562-220A1CAD9B5E}"/>
              </a:ext>
            </a:extLst>
          </p:cNvPr>
          <p:cNvSpPr txBox="1"/>
          <p:nvPr/>
        </p:nvSpPr>
        <p:spPr>
          <a:xfrm>
            <a:off x="575036" y="1961698"/>
            <a:ext cx="10624008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nombre d’individus des </a:t>
            </a: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deux</a:t>
            </a: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espèces est important sur le site: 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7F3DCFC2-CC8F-2029-2D9E-630778B6B3CD}"/>
              </a:ext>
            </a:extLst>
          </p:cNvPr>
          <p:cNvGrpSpPr/>
          <p:nvPr/>
        </p:nvGrpSpPr>
        <p:grpSpPr>
          <a:xfrm>
            <a:off x="5218033" y="3485439"/>
            <a:ext cx="5915023" cy="567058"/>
            <a:chOff x="7753843" y="2750148"/>
            <a:chExt cx="5915023" cy="567058"/>
          </a:xfrm>
          <a:solidFill>
            <a:srgbClr val="002060"/>
          </a:solidFill>
        </p:grpSpPr>
        <p:sp>
          <p:nvSpPr>
            <p:cNvPr id="5" name="Rectangle: Rounded Corners 22">
              <a:extLst>
                <a:ext uri="{FF2B5EF4-FFF2-40B4-BE49-F238E27FC236}">
                  <a16:creationId xmlns:a16="http://schemas.microsoft.com/office/drawing/2014/main" id="{ADAE2B43-2BE1-E820-F951-FCBACA273944}"/>
                </a:ext>
              </a:extLst>
            </p:cNvPr>
            <p:cNvSpPr/>
            <p:nvPr/>
          </p:nvSpPr>
          <p:spPr>
            <a:xfrm>
              <a:off x="8467787" y="2750148"/>
              <a:ext cx="5201079" cy="567058"/>
            </a:xfrm>
            <a:prstGeom prst="roundRect">
              <a:avLst/>
            </a:prstGeom>
            <a:grpFill/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Sans activité de pâturage </a:t>
              </a:r>
              <a:endParaRPr lang="fr-FR" sz="2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Rectangle: Rounded Corners 22">
              <a:extLst>
                <a:ext uri="{FF2B5EF4-FFF2-40B4-BE49-F238E27FC236}">
                  <a16:creationId xmlns:a16="http://schemas.microsoft.com/office/drawing/2014/main" id="{FA4E3061-ACEC-5F31-1321-6A9EE843D488}"/>
                </a:ext>
              </a:extLst>
            </p:cNvPr>
            <p:cNvSpPr/>
            <p:nvPr/>
          </p:nvSpPr>
          <p:spPr>
            <a:xfrm>
              <a:off x="7753843" y="2750148"/>
              <a:ext cx="713944" cy="567058"/>
            </a:xfrm>
            <a:prstGeom prst="roundRect">
              <a:avLst/>
            </a:prstGeom>
            <a:grpFill/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  <a:endParaRPr lang="fr-FR" sz="2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1C87AC83-792A-28A4-FBD2-285A78A514CE}"/>
              </a:ext>
            </a:extLst>
          </p:cNvPr>
          <p:cNvGrpSpPr/>
          <p:nvPr/>
        </p:nvGrpSpPr>
        <p:grpSpPr>
          <a:xfrm>
            <a:off x="5218033" y="4920533"/>
            <a:ext cx="5971584" cy="567058"/>
            <a:chOff x="7771005" y="4069901"/>
            <a:chExt cx="5971584" cy="567058"/>
          </a:xfrm>
        </p:grpSpPr>
        <p:sp>
          <p:nvSpPr>
            <p:cNvPr id="11" name="Rectangle: Rounded Corners 22">
              <a:extLst>
                <a:ext uri="{FF2B5EF4-FFF2-40B4-BE49-F238E27FC236}">
                  <a16:creationId xmlns:a16="http://schemas.microsoft.com/office/drawing/2014/main" id="{0959DC35-16B5-B954-0EBD-BD51C37F4524}"/>
                </a:ext>
              </a:extLst>
            </p:cNvPr>
            <p:cNvSpPr/>
            <p:nvPr/>
          </p:nvSpPr>
          <p:spPr>
            <a:xfrm>
              <a:off x="8484949" y="4069901"/>
              <a:ext cx="5257640" cy="56705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Avec une forte activité de pâturage </a:t>
              </a:r>
              <a:endPara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Rectangle: Rounded Corners 22">
              <a:extLst>
                <a:ext uri="{FF2B5EF4-FFF2-40B4-BE49-F238E27FC236}">
                  <a16:creationId xmlns:a16="http://schemas.microsoft.com/office/drawing/2014/main" id="{3C914ED2-D50E-7B78-8D87-0FC4A55129BB}"/>
                </a:ext>
              </a:extLst>
            </p:cNvPr>
            <p:cNvSpPr/>
            <p:nvPr/>
          </p:nvSpPr>
          <p:spPr>
            <a:xfrm>
              <a:off x="7771005" y="4069901"/>
              <a:ext cx="713944" cy="56705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40" name="Image 39">
            <a:extLst>
              <a:ext uri="{FF2B5EF4-FFF2-40B4-BE49-F238E27FC236}">
                <a16:creationId xmlns:a16="http://schemas.microsoft.com/office/drawing/2014/main" id="{89679C87-7235-8A80-ABE6-FEE981309D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966" y="2679156"/>
            <a:ext cx="4237087" cy="3743268"/>
          </a:xfrm>
          <a:prstGeom prst="rect">
            <a:avLst/>
          </a:prstGeom>
        </p:spPr>
      </p:pic>
      <p:pic>
        <p:nvPicPr>
          <p:cNvPr id="3" name="Google Shape;898;p41">
            <a:extLst>
              <a:ext uri="{FF2B5EF4-FFF2-40B4-BE49-F238E27FC236}">
                <a16:creationId xmlns:a16="http://schemas.microsoft.com/office/drawing/2014/main" id="{931E9A6B-ABBE-DE4F-F835-85CC44E28CC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89697" y="349648"/>
            <a:ext cx="644537" cy="60140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40AB0CE-3D35-E639-7396-DF0B5A68A9CE}"/>
              </a:ext>
            </a:extLst>
          </p:cNvPr>
          <p:cNvSpPr txBox="1"/>
          <p:nvPr/>
        </p:nvSpPr>
        <p:spPr>
          <a:xfrm>
            <a:off x="2617509" y="1487475"/>
            <a:ext cx="60932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Le nombre d’individus des deux espèces est plus élevé sur le site sans activité de pâturage.</a:t>
            </a:r>
          </a:p>
        </p:txBody>
      </p:sp>
    </p:spTree>
    <p:extLst>
      <p:ext uri="{BB962C8B-B14F-4D97-AF65-F5344CB8AC3E}">
        <p14:creationId xmlns:p14="http://schemas.microsoft.com/office/powerpoint/2010/main" val="30305457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7862E70D-E270-F704-C80E-780CDF5ED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B25662CF-FD8E-7DF2-F933-593AFFF76CF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54594" y="288297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une dernière question.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0FF15D7-083F-306D-455D-7AC6F83D1E89}"/>
              </a:ext>
            </a:extLst>
          </p:cNvPr>
          <p:cNvSpPr txBox="1"/>
          <p:nvPr/>
        </p:nvSpPr>
        <p:spPr>
          <a:xfrm>
            <a:off x="680792" y="1268696"/>
            <a:ext cx="97014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>
              <a:defRPr/>
            </a:pPr>
            <a:r>
              <a:rPr lang="fr-FR" sz="2400" b="1" dirty="0">
                <a:solidFill>
                  <a:prstClr val="black"/>
                </a:solidFill>
                <a:latin typeface="Calibri" panose="020F0502020204030204"/>
                <a:cs typeface="Arial"/>
              </a:rPr>
              <a:t>6. </a:t>
            </a: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  <a:cs typeface="Arial"/>
              </a:rPr>
              <a:t>Reliez par une flèche chaque pratique à sa menace:</a:t>
            </a:r>
          </a:p>
        </p:txBody>
      </p:sp>
      <p:sp>
        <p:nvSpPr>
          <p:cNvPr id="8" name="Google Shape;642;p21">
            <a:extLst>
              <a:ext uri="{FF2B5EF4-FFF2-40B4-BE49-F238E27FC236}">
                <a16:creationId xmlns:a16="http://schemas.microsoft.com/office/drawing/2014/main" id="{4E2632EB-CCCD-E59E-9B7D-DED75D6DF44B}"/>
              </a:ext>
            </a:extLst>
          </p:cNvPr>
          <p:cNvSpPr txBox="1">
            <a:spLocks/>
          </p:cNvSpPr>
          <p:nvPr/>
        </p:nvSpPr>
        <p:spPr>
          <a:xfrm>
            <a:off x="978505" y="657902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2 élèves à passer au tableau. </a:t>
            </a:r>
          </a:p>
        </p:txBody>
      </p:sp>
      <p:pic>
        <p:nvPicPr>
          <p:cNvPr id="9" name="Google Shape;645;p21">
            <a:extLst>
              <a:ext uri="{FF2B5EF4-FFF2-40B4-BE49-F238E27FC236}">
                <a16:creationId xmlns:a16="http://schemas.microsoft.com/office/drawing/2014/main" id="{55117E5E-25F3-4C1A-50D8-04AE05E9E23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65887" y="250190"/>
            <a:ext cx="648055" cy="64805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Oval 7">
            <a:extLst>
              <a:ext uri="{FF2B5EF4-FFF2-40B4-BE49-F238E27FC236}">
                <a16:creationId xmlns:a16="http://schemas.microsoft.com/office/drawing/2014/main" id="{3FA06AA6-88C5-B139-1E3C-C97F999BEC2A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93CD0908-DE9C-0B8B-230F-7E2481BF5FAD}"/>
              </a:ext>
            </a:extLst>
          </p:cNvPr>
          <p:cNvGrpSpPr/>
          <p:nvPr/>
        </p:nvGrpSpPr>
        <p:grpSpPr>
          <a:xfrm>
            <a:off x="386430" y="3330919"/>
            <a:ext cx="3438319" cy="591473"/>
            <a:chOff x="7921466" y="2594893"/>
            <a:chExt cx="3438319" cy="510778"/>
          </a:xfrm>
          <a:solidFill>
            <a:srgbClr val="C8F5E8"/>
          </a:solidFill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219ACC3-50BE-A027-3047-172414722D3D}"/>
                </a:ext>
              </a:extLst>
            </p:cNvPr>
            <p:cNvSpPr/>
            <p:nvPr/>
          </p:nvSpPr>
          <p:spPr>
            <a:xfrm>
              <a:off x="8369183" y="2594893"/>
              <a:ext cx="2990602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Déforestation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71A07FDB-9FB6-E134-8DFE-11FE3D164CE9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1</a:t>
              </a: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4DD3638-7BBF-A350-457C-2441E0FCD175}"/>
              </a:ext>
            </a:extLst>
          </p:cNvPr>
          <p:cNvGrpSpPr/>
          <p:nvPr/>
        </p:nvGrpSpPr>
        <p:grpSpPr>
          <a:xfrm>
            <a:off x="386430" y="4670477"/>
            <a:ext cx="3477647" cy="591473"/>
            <a:chOff x="7921466" y="2594893"/>
            <a:chExt cx="3254827" cy="510778"/>
          </a:xfrm>
          <a:solidFill>
            <a:srgbClr val="C8F5E8"/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DE9DD7B-C0EF-BED0-B064-B6FFE7DBCBE8}"/>
                </a:ext>
              </a:extLst>
            </p:cNvPr>
            <p:cNvSpPr/>
            <p:nvPr/>
          </p:nvSpPr>
          <p:spPr>
            <a:xfrm>
              <a:off x="8369183" y="2594893"/>
              <a:ext cx="2807110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Surpâturage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BDE231E7-9F95-41E8-CE7D-051F9FD8E67C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2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BBE8F97D-5284-2859-4952-D89442450344}"/>
              </a:ext>
            </a:extLst>
          </p:cNvPr>
          <p:cNvGrpSpPr/>
          <p:nvPr/>
        </p:nvGrpSpPr>
        <p:grpSpPr>
          <a:xfrm>
            <a:off x="5245998" y="3283785"/>
            <a:ext cx="6346233" cy="591473"/>
            <a:chOff x="7921466" y="2594893"/>
            <a:chExt cx="5321985" cy="510778"/>
          </a:xfrm>
          <a:solidFill>
            <a:srgbClr val="C8F5E8"/>
          </a:solidFill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F833CAA0-E3B6-961C-BBC9-BA00D0F69F22}"/>
                </a:ext>
              </a:extLst>
            </p:cNvPr>
            <p:cNvSpPr/>
            <p:nvPr/>
          </p:nvSpPr>
          <p:spPr>
            <a:xfrm>
              <a:off x="8369182" y="2594893"/>
              <a:ext cx="4874269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Dégradation des écosystèmes naturels</a:t>
              </a: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F0547512-7DA2-B8A4-52A1-EF0F5E7AE677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E24CE31-4343-E867-A492-4037F9C040CE}"/>
              </a:ext>
            </a:extLst>
          </p:cNvPr>
          <p:cNvGrpSpPr/>
          <p:nvPr/>
        </p:nvGrpSpPr>
        <p:grpSpPr>
          <a:xfrm>
            <a:off x="5243973" y="4600672"/>
            <a:ext cx="6299097" cy="683950"/>
            <a:chOff x="7921466" y="2594894"/>
            <a:chExt cx="6299097" cy="590638"/>
          </a:xfrm>
          <a:solidFill>
            <a:srgbClr val="C8F5E8"/>
          </a:solidFill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1F65074F-ED0C-5DC8-40B6-454B0A3C9160}"/>
                </a:ext>
              </a:extLst>
            </p:cNvPr>
            <p:cNvSpPr/>
            <p:nvPr/>
          </p:nvSpPr>
          <p:spPr>
            <a:xfrm>
              <a:off x="8418342" y="2594894"/>
              <a:ext cx="5802221" cy="59063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Destruction des écosystèmes naturels</a:t>
              </a: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5FE68E9-369E-002B-F7D1-A5F8D9815057}"/>
                </a:ext>
              </a:extLst>
            </p:cNvPr>
            <p:cNvSpPr/>
            <p:nvPr/>
          </p:nvSpPr>
          <p:spPr>
            <a:xfrm>
              <a:off x="7921466" y="2594894"/>
              <a:ext cx="439072" cy="59063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</p:grp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7A56A5BB-B152-787D-80D6-0202BD563AE2}"/>
              </a:ext>
            </a:extLst>
          </p:cNvPr>
          <p:cNvSpPr/>
          <p:nvPr/>
        </p:nvSpPr>
        <p:spPr>
          <a:xfrm>
            <a:off x="377072" y="2663188"/>
            <a:ext cx="3467341" cy="343964"/>
          </a:xfrm>
          <a:prstGeom prst="roundRect">
            <a:avLst/>
          </a:prstGeom>
          <a:solidFill>
            <a:srgbClr val="E9896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Calibri" panose="020F0502020204030204"/>
              </a:rPr>
              <a:t>La pratique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D03E7DAC-4DA9-9EE6-F3F1-7CBDE75D7FF0}"/>
              </a:ext>
            </a:extLst>
          </p:cNvPr>
          <p:cNvSpPr/>
          <p:nvPr/>
        </p:nvSpPr>
        <p:spPr>
          <a:xfrm>
            <a:off x="5209679" y="2634908"/>
            <a:ext cx="6366435" cy="306257"/>
          </a:xfrm>
          <a:prstGeom prst="roundRect">
            <a:avLst/>
          </a:prstGeom>
          <a:solidFill>
            <a:srgbClr val="E9896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Calibri" panose="020F0502020204030204"/>
              </a:rPr>
              <a:t>La menace  </a:t>
            </a:r>
          </a:p>
        </p:txBody>
      </p:sp>
    </p:spTree>
    <p:extLst>
      <p:ext uri="{BB962C8B-B14F-4D97-AF65-F5344CB8AC3E}">
        <p14:creationId xmlns:p14="http://schemas.microsoft.com/office/powerpoint/2010/main" val="16436799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C77AAC0E-24E5-1B08-5959-C537218DB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69A8E9C0-3F39-ACF5-D318-50F12FE5B4E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34930" y="406284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Très bien !!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AF89042A-7891-BA51-5B27-8F1609E1A370}"/>
              </a:ext>
            </a:extLst>
          </p:cNvPr>
          <p:cNvGrpSpPr/>
          <p:nvPr/>
        </p:nvGrpSpPr>
        <p:grpSpPr>
          <a:xfrm>
            <a:off x="386430" y="3330910"/>
            <a:ext cx="3438319" cy="591473"/>
            <a:chOff x="7921466" y="2594893"/>
            <a:chExt cx="3438319" cy="510778"/>
          </a:xfrm>
          <a:solidFill>
            <a:srgbClr val="C8F5E8"/>
          </a:solidFill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8812627-BD8C-BB22-F06D-1B70F44CA6E1}"/>
                </a:ext>
              </a:extLst>
            </p:cNvPr>
            <p:cNvSpPr/>
            <p:nvPr/>
          </p:nvSpPr>
          <p:spPr>
            <a:xfrm>
              <a:off x="8369183" y="2594893"/>
              <a:ext cx="2990602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Déforestation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98DAD855-B472-3FD7-7D6E-04107FA825AE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1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BA628F9-D2BC-57C3-F342-07D060AB7089}"/>
              </a:ext>
            </a:extLst>
          </p:cNvPr>
          <p:cNvGrpSpPr/>
          <p:nvPr/>
        </p:nvGrpSpPr>
        <p:grpSpPr>
          <a:xfrm>
            <a:off x="386430" y="4670468"/>
            <a:ext cx="3477647" cy="591473"/>
            <a:chOff x="7921466" y="2594893"/>
            <a:chExt cx="3254827" cy="510778"/>
          </a:xfrm>
          <a:solidFill>
            <a:srgbClr val="C8F5E8"/>
          </a:solidFill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6AA170E-93B7-8995-6B17-D2642012C34B}"/>
                </a:ext>
              </a:extLst>
            </p:cNvPr>
            <p:cNvSpPr/>
            <p:nvPr/>
          </p:nvSpPr>
          <p:spPr>
            <a:xfrm>
              <a:off x="8369183" y="2594893"/>
              <a:ext cx="2807110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Surpâturage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D203B32-B0B8-A3CF-462C-7E4A6D541DF0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2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EDABC48B-C98F-1501-2E20-50EF0DDA1914}"/>
              </a:ext>
            </a:extLst>
          </p:cNvPr>
          <p:cNvGrpSpPr/>
          <p:nvPr/>
        </p:nvGrpSpPr>
        <p:grpSpPr>
          <a:xfrm>
            <a:off x="5245998" y="3283776"/>
            <a:ext cx="6346233" cy="591473"/>
            <a:chOff x="7921466" y="2594893"/>
            <a:chExt cx="5321985" cy="510778"/>
          </a:xfrm>
          <a:solidFill>
            <a:srgbClr val="C8F5E8"/>
          </a:solidFill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C6F28C2-A669-37DE-ACD0-557D6EC0C39E}"/>
                </a:ext>
              </a:extLst>
            </p:cNvPr>
            <p:cNvSpPr/>
            <p:nvPr/>
          </p:nvSpPr>
          <p:spPr>
            <a:xfrm>
              <a:off x="8369182" y="2594893"/>
              <a:ext cx="4874269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Dégradation des écosystèmes naturels</a:t>
              </a: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A3245DB4-C9EC-4980-4E04-895286333A52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AEF73F29-DFDA-CEB4-4B4D-7F70CC06117E}"/>
              </a:ext>
            </a:extLst>
          </p:cNvPr>
          <p:cNvGrpSpPr/>
          <p:nvPr/>
        </p:nvGrpSpPr>
        <p:grpSpPr>
          <a:xfrm>
            <a:off x="5243973" y="4600663"/>
            <a:ext cx="6299097" cy="683950"/>
            <a:chOff x="7921466" y="2594894"/>
            <a:chExt cx="6299097" cy="590638"/>
          </a:xfrm>
          <a:solidFill>
            <a:srgbClr val="C8F5E8"/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A2A139B9-8A70-5A8F-68C0-001BFE6A3349}"/>
                </a:ext>
              </a:extLst>
            </p:cNvPr>
            <p:cNvSpPr/>
            <p:nvPr/>
          </p:nvSpPr>
          <p:spPr>
            <a:xfrm>
              <a:off x="8418342" y="2594894"/>
              <a:ext cx="5802221" cy="59063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Destruction des écosystèmes naturels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0FC08057-71CB-39C7-74C0-2AD55F56D470}"/>
                </a:ext>
              </a:extLst>
            </p:cNvPr>
            <p:cNvSpPr/>
            <p:nvPr/>
          </p:nvSpPr>
          <p:spPr>
            <a:xfrm>
              <a:off x="7921466" y="2594894"/>
              <a:ext cx="439072" cy="59063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</p:grpSp>
      <p:sp>
        <p:nvSpPr>
          <p:cNvPr id="5" name="Oval 7">
            <a:extLst>
              <a:ext uri="{FF2B5EF4-FFF2-40B4-BE49-F238E27FC236}">
                <a16:creationId xmlns:a16="http://schemas.microsoft.com/office/drawing/2014/main" id="{B61928D7-B044-8BAC-3481-BF2B548B5DEB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1DE5186-0338-3AF4-FEF2-A53E47DB5841}"/>
              </a:ext>
            </a:extLst>
          </p:cNvPr>
          <p:cNvSpPr/>
          <p:nvPr/>
        </p:nvSpPr>
        <p:spPr>
          <a:xfrm>
            <a:off x="377072" y="2663179"/>
            <a:ext cx="3467341" cy="343964"/>
          </a:xfrm>
          <a:prstGeom prst="roundRect">
            <a:avLst/>
          </a:prstGeom>
          <a:solidFill>
            <a:srgbClr val="E9896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Calibri" panose="020F0502020204030204"/>
              </a:rPr>
              <a:t>La pratique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88E9C20-4361-A85B-6A5E-D25853D8E508}"/>
              </a:ext>
            </a:extLst>
          </p:cNvPr>
          <p:cNvSpPr/>
          <p:nvPr/>
        </p:nvSpPr>
        <p:spPr>
          <a:xfrm>
            <a:off x="5209679" y="2634899"/>
            <a:ext cx="6366435" cy="306257"/>
          </a:xfrm>
          <a:prstGeom prst="roundRect">
            <a:avLst/>
          </a:prstGeom>
          <a:solidFill>
            <a:srgbClr val="E9896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Calibri" panose="020F0502020204030204"/>
              </a:rPr>
              <a:t>La menace  </a:t>
            </a: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9145C75D-358A-73C0-CE38-F8C24DFAFA40}"/>
              </a:ext>
            </a:extLst>
          </p:cNvPr>
          <p:cNvCxnSpPr>
            <a:cxnSpLocks/>
            <a:stCxn id="15" idx="3"/>
            <a:endCxn id="29" idx="1"/>
          </p:cNvCxnSpPr>
          <p:nvPr/>
        </p:nvCxnSpPr>
        <p:spPr>
          <a:xfrm>
            <a:off x="3824749" y="3626647"/>
            <a:ext cx="1419224" cy="131599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C034F20D-19CD-D942-F002-E42EC9AD3D27}"/>
              </a:ext>
            </a:extLst>
          </p:cNvPr>
          <p:cNvCxnSpPr>
            <a:cxnSpLocks/>
            <a:stCxn id="11" idx="3"/>
            <a:endCxn id="4" idx="1"/>
          </p:cNvCxnSpPr>
          <p:nvPr/>
        </p:nvCxnSpPr>
        <p:spPr>
          <a:xfrm flipV="1">
            <a:off x="3864077" y="3579513"/>
            <a:ext cx="1381921" cy="138669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Google Shape;898;p41">
            <a:extLst>
              <a:ext uri="{FF2B5EF4-FFF2-40B4-BE49-F238E27FC236}">
                <a16:creationId xmlns:a16="http://schemas.microsoft.com/office/drawing/2014/main" id="{65DC3A45-8BE4-3AB9-90AF-A5969027998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9697" y="349648"/>
            <a:ext cx="644537" cy="6014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08367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5283D-1C3B-66D5-27D1-4238389C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E59C51D-C642-1DDB-EF5F-B545F91AB698}"/>
              </a:ext>
            </a:extLst>
          </p:cNvPr>
          <p:cNvGrpSpPr/>
          <p:nvPr/>
        </p:nvGrpSpPr>
        <p:grpSpPr>
          <a:xfrm>
            <a:off x="121920" y="142240"/>
            <a:ext cx="11938000" cy="656336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2AC10689-3538-031D-3802-6C268474D71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9FA3B0-C0C9-55E3-B2A1-609E84332F6A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100EAE4-D5B0-58C8-BFB8-0BAA58F2E6E5}"/>
              </a:ext>
            </a:extLst>
          </p:cNvPr>
          <p:cNvGrpSpPr/>
          <p:nvPr/>
        </p:nvGrpSpPr>
        <p:grpSpPr>
          <a:xfrm>
            <a:off x="9325079" y="54952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D5EC100-C703-5BF8-D45D-0A631A5A8E60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33031D0-700D-C15C-0602-547A49E0B346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D48FD848-6B22-CBC8-26A1-AB8FEAE19A0E}"/>
              </a:ext>
            </a:extLst>
          </p:cNvPr>
          <p:cNvGrpSpPr/>
          <p:nvPr/>
        </p:nvGrpSpPr>
        <p:grpSpPr>
          <a:xfrm>
            <a:off x="5062913" y="1699526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2D19C3DD-0EBC-9B26-FFB2-4208CB6C5E64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D6EB2E96-90B4-7C9F-7FA5-54E5A3357C97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7030A0"/>
            </a:solidFill>
            <a:ln cap="flat">
              <a:solidFill>
                <a:srgbClr val="7030A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F635428-320E-7FAA-0AE5-45B6050A232C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9D03F9B8-F377-B139-7216-A671E70E6119}"/>
              </a:ext>
            </a:extLst>
          </p:cNvPr>
          <p:cNvSpPr/>
          <p:nvPr/>
        </p:nvSpPr>
        <p:spPr>
          <a:xfrm>
            <a:off x="5277854" y="4275717"/>
            <a:ext cx="4145509" cy="57815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B724BB5D-38F9-62D3-FBA8-B51BB5AF68FE}"/>
              </a:ext>
            </a:extLst>
          </p:cNvPr>
          <p:cNvSpPr/>
          <p:nvPr/>
        </p:nvSpPr>
        <p:spPr>
          <a:xfrm>
            <a:off x="4713654" y="1956315"/>
            <a:ext cx="867138" cy="384316"/>
          </a:xfrm>
          <a:prstGeom prst="rect">
            <a:avLst/>
          </a:prstGeom>
          <a:solidFill>
            <a:srgbClr val="7030A0"/>
          </a:solidFill>
          <a:ln w="25402"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00BEC9F-294C-ED13-3C79-B10011ABC7EA}"/>
              </a:ext>
            </a:extLst>
          </p:cNvPr>
          <p:cNvSpPr/>
          <p:nvPr/>
        </p:nvSpPr>
        <p:spPr>
          <a:xfrm>
            <a:off x="4773422" y="1963807"/>
            <a:ext cx="789749" cy="369332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i="0" u="none" strike="noStrike" kern="1200" cap="none" spc="0" baseline="0" noProof="0" dirty="0">
                <a:solidFill>
                  <a:srgbClr val="FFFFFF"/>
                </a:solidFill>
                <a:uFillTx/>
                <a:latin typeface="Arial"/>
                <a:cs typeface="Arial"/>
              </a:rPr>
              <a:t>PGC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2CF6C40C-11B3-918F-D6D6-FE3D501BF5FD}"/>
              </a:ext>
            </a:extLst>
          </p:cNvPr>
          <p:cNvSpPr txBox="1"/>
          <p:nvPr/>
        </p:nvSpPr>
        <p:spPr>
          <a:xfrm>
            <a:off x="5249063" y="2462344"/>
            <a:ext cx="4174300" cy="166199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noProof="0" dirty="0">
                <a:solidFill>
                  <a:srgbClr val="7030A0"/>
                </a:solidFill>
                <a:latin typeface="Arial"/>
              </a:rPr>
              <a:t>Moment de consolidation et différenciation</a:t>
            </a:r>
            <a:endParaRPr lang="fr-FR" sz="4000" b="1" noProof="0" dirty="0">
              <a:solidFill>
                <a:srgbClr val="7030A0"/>
              </a:solidFill>
              <a:latin typeface="Arial"/>
              <a:cs typeface="Arial"/>
            </a:endParaRPr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F9769AB3-E2D7-6AC2-3F2D-73996BD390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65" y="1694883"/>
            <a:ext cx="3060936" cy="306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33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77A30-10C9-A4CB-D835-17FB877B8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0BD01AE8-AAA4-3FD5-42D9-770109613D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75278" y="4510674"/>
            <a:ext cx="4702790" cy="2049513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D1843258-7E03-039C-7CF7-EFA44DAEC48A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22" name="Picture 14">
            <a:extLst>
              <a:ext uri="{FF2B5EF4-FFF2-40B4-BE49-F238E27FC236}">
                <a16:creationId xmlns:a16="http://schemas.microsoft.com/office/drawing/2014/main" id="{6C3A7FF5-4F9B-CA7C-B1C6-F37B6BA98D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1468" y="958934"/>
            <a:ext cx="837778" cy="83778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39B82D4-E7CE-7B90-C542-43E8A2506248}"/>
              </a:ext>
            </a:extLst>
          </p:cNvPr>
          <p:cNvSpPr txBox="1"/>
          <p:nvPr/>
        </p:nvSpPr>
        <p:spPr>
          <a:xfrm>
            <a:off x="977560" y="346802"/>
            <a:ext cx="9519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Travaillez chacun pour soi; prenez l’activité 1 de la page 115 du livret.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122F77-554B-FBC9-F31E-20ECF487F1D5}"/>
              </a:ext>
            </a:extLst>
          </p:cNvPr>
          <p:cNvSpPr txBox="1"/>
          <p:nvPr/>
        </p:nvSpPr>
        <p:spPr>
          <a:xfrm>
            <a:off x="5052701" y="6326532"/>
            <a:ext cx="1043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Page 115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A9E0183-454E-5681-DA42-BFDC07B65D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75278" y="1019222"/>
            <a:ext cx="4702789" cy="347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5510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5A7EC-C11A-48F8-63AE-AF69D6C54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0121DD75-9A06-9373-5B47-36FDC5658C15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FF684D0-D4AF-5918-D713-396F1463EBB5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A304D7DA-408F-9FBD-9D9A-19DBDE718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6A3E35B2-D67A-8A36-5630-7F1FAAE49E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923104F5-2273-D360-8CBE-367FCBA53806}"/>
              </a:ext>
            </a:extLst>
          </p:cNvPr>
          <p:cNvSpPr txBox="1"/>
          <p:nvPr/>
        </p:nvSpPr>
        <p:spPr>
          <a:xfrm>
            <a:off x="1025996" y="216370"/>
            <a:ext cx="78033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2DAF65D-03EF-6052-D14D-D53A446258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669" r="732" b="72003"/>
          <a:stretch>
            <a:fillRect/>
          </a:stretch>
        </p:blipFill>
        <p:spPr>
          <a:xfrm>
            <a:off x="251209" y="5161574"/>
            <a:ext cx="11682253" cy="144563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4DAD8C5-993B-AC45-2ACD-ABFE190133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2247" t="5960" r="2665"/>
          <a:stretch>
            <a:fillRect/>
          </a:stretch>
        </p:blipFill>
        <p:spPr>
          <a:xfrm>
            <a:off x="3252316" y="1009327"/>
            <a:ext cx="5687367" cy="415224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F5A0D40-2C54-C665-D9E9-C2D976BEE9BC}"/>
              </a:ext>
            </a:extLst>
          </p:cNvPr>
          <p:cNvSpPr txBox="1"/>
          <p:nvPr/>
        </p:nvSpPr>
        <p:spPr>
          <a:xfrm>
            <a:off x="435991" y="5897212"/>
            <a:ext cx="11686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i="0" u="none" strike="noStrike" baseline="0" dirty="0">
                <a:solidFill>
                  <a:srgbClr val="FF0000"/>
                </a:solidFill>
                <a:latin typeface="Bradley Type Pro"/>
              </a:rPr>
              <a:t>Le surpâturage</a:t>
            </a:r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8665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60382-76AC-AA32-4190-241B60AC5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389A30AA-89F9-72FB-1ED3-436183E57521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237C4C8-51C8-7B34-DCC8-2E0534069A80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A0B8BB2B-CC59-F069-193B-14A203EE1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C4D18C0E-3605-B500-92F0-F82D82C132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9EBFC926-2C1F-28E7-7E61-BEA778DD1C5D}"/>
              </a:ext>
            </a:extLst>
          </p:cNvPr>
          <p:cNvSpPr txBox="1"/>
          <p:nvPr/>
        </p:nvSpPr>
        <p:spPr>
          <a:xfrm>
            <a:off x="989675" y="257231"/>
            <a:ext cx="78033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5AF83F2-8E65-7250-29A8-742C27F38D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669" t="28669" r="732" b="33578"/>
          <a:stretch>
            <a:fillRect/>
          </a:stretch>
        </p:blipFill>
        <p:spPr>
          <a:xfrm>
            <a:off x="251209" y="4702626"/>
            <a:ext cx="11682253" cy="194938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45441C9-9F68-6818-D3A4-17E5822CFA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2247" t="15825" r="2665"/>
          <a:stretch>
            <a:fillRect/>
          </a:stretch>
        </p:blipFill>
        <p:spPr>
          <a:xfrm>
            <a:off x="3248651" y="985933"/>
            <a:ext cx="5687367" cy="371669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55357B9-24DB-9E6A-6A5C-BDC5A97CA0B1}"/>
              </a:ext>
            </a:extLst>
          </p:cNvPr>
          <p:cNvSpPr txBox="1"/>
          <p:nvPr/>
        </p:nvSpPr>
        <p:spPr>
          <a:xfrm>
            <a:off x="473561" y="5227586"/>
            <a:ext cx="11686880" cy="12305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600" b="1" dirty="0">
                <a:solidFill>
                  <a:srgbClr val="FF0000"/>
                </a:solidFill>
                <a:latin typeface="Bradley Type Pro"/>
              </a:rPr>
              <a:t>L</a:t>
            </a:r>
            <a:r>
              <a:rPr lang="fr-FR" sz="2600" b="1" i="0" u="none" strike="noStrike" baseline="0" dirty="0">
                <a:solidFill>
                  <a:srgbClr val="FF0000"/>
                </a:solidFill>
                <a:latin typeface="Bradley Type Pro"/>
              </a:rPr>
              <a:t>e nombre d’individus des 3 espèces est important dans le site sans activité de pâturage, alors qu’il est faible dans le site avec une forte activité de pâturage.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4D05E5-E897-8655-3E87-5FD0454471D9}"/>
              </a:ext>
            </a:extLst>
          </p:cNvPr>
          <p:cNvSpPr/>
          <p:nvPr/>
        </p:nvSpPr>
        <p:spPr>
          <a:xfrm>
            <a:off x="575035" y="5910606"/>
            <a:ext cx="226243" cy="4901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06325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BD6FA-D35D-B179-A89B-55C19F113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6214BFC0-BED7-8264-8BA8-EF14970AFDCF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D1DFECD-B85F-89F3-E14F-1027748AD69D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1208A6D7-7E34-01A2-CF4B-A294820FA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C51B8805-5F94-A45A-FDC2-ECF23F535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725E3EEB-B788-5123-AC5B-9991D0451F45}"/>
              </a:ext>
            </a:extLst>
          </p:cNvPr>
          <p:cNvSpPr txBox="1"/>
          <p:nvPr/>
        </p:nvSpPr>
        <p:spPr>
          <a:xfrm>
            <a:off x="989675" y="257231"/>
            <a:ext cx="78033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D0D1789-B03E-9AB2-C6F3-AC8DBA40FB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669" t="65449" r="732" b="1629"/>
          <a:stretch>
            <a:fillRect/>
          </a:stretch>
        </p:blipFill>
        <p:spPr>
          <a:xfrm>
            <a:off x="251209" y="4913644"/>
            <a:ext cx="11682253" cy="169993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A5F518C-709C-BD42-DCA8-1A11B5CE66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2247" t="15825" r="2665"/>
          <a:stretch>
            <a:fillRect/>
          </a:stretch>
        </p:blipFill>
        <p:spPr>
          <a:xfrm>
            <a:off x="3248651" y="985933"/>
            <a:ext cx="5687367" cy="371669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D0F67B7-89BE-C502-08C4-13B8E748D4C6}"/>
              </a:ext>
            </a:extLst>
          </p:cNvPr>
          <p:cNvSpPr txBox="1"/>
          <p:nvPr/>
        </p:nvSpPr>
        <p:spPr>
          <a:xfrm>
            <a:off x="735232" y="5212976"/>
            <a:ext cx="10714204" cy="1318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800" b="1" dirty="0">
                <a:solidFill>
                  <a:srgbClr val="FF0000"/>
                </a:solidFill>
                <a:latin typeface="Bradley Type Pro"/>
              </a:rPr>
              <a:t>Le surpâturage diminue le nombre d’espèces de végétaux dans le milieu, et donc diminue la biodiversité.</a:t>
            </a:r>
            <a:endParaRPr lang="fr-FR" sz="2800" b="1" i="0" u="none" strike="noStrike" baseline="0" dirty="0">
              <a:solidFill>
                <a:srgbClr val="FF0000"/>
              </a:solidFill>
              <a:latin typeface="Bradley Type Pro"/>
            </a:endParaRPr>
          </a:p>
        </p:txBody>
      </p:sp>
    </p:spTree>
    <p:extLst>
      <p:ext uri="{BB962C8B-B14F-4D97-AF65-F5344CB8AC3E}">
        <p14:creationId xmlns:p14="http://schemas.microsoft.com/office/powerpoint/2010/main" val="2078695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>
                <a:alpha val="30000"/>
              </a:srgbClr>
            </a:gs>
            <a:gs pos="74000">
              <a:srgbClr val="00B050">
                <a:alpha val="33000"/>
              </a:srgbClr>
            </a:gs>
            <a:gs pos="83000">
              <a:srgbClr val="00B050">
                <a:alpha val="78000"/>
              </a:srgbClr>
            </a:gs>
            <a:gs pos="100000">
              <a:srgbClr val="00B050">
                <a:alpha val="92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1A2AEC-4FEC-0615-956B-B4DD37915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AF45B94-C52C-8B49-DB6E-84596265B029}"/>
              </a:ext>
            </a:extLst>
          </p:cNvPr>
          <p:cNvGrpSpPr/>
          <p:nvPr/>
        </p:nvGrpSpPr>
        <p:grpSpPr>
          <a:xfrm>
            <a:off x="176981" y="167148"/>
            <a:ext cx="11897031" cy="6548284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C3503BD9-8239-80DA-DFDD-EDCBC0CF8740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chemeClr val="accent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DC6C1B6-2959-2170-0BB3-DFE9D2F8FE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D196EF9-21FB-9D05-ACD6-0BA09BA2BC98}"/>
              </a:ext>
            </a:extLst>
          </p:cNvPr>
          <p:cNvGrpSpPr/>
          <p:nvPr/>
        </p:nvGrpSpPr>
        <p:grpSpPr>
          <a:xfrm>
            <a:off x="9406363" y="5517567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CDF3BAF-17A8-4A90-0D0C-BB94FB33C1C5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3C7FD9-368B-76CC-4A3D-907A30B0ABA0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2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F0F1821D-0D6A-41E0-8724-D9C7D3D5ADB1}"/>
              </a:ext>
            </a:extLst>
          </p:cNvPr>
          <p:cNvGrpSpPr/>
          <p:nvPr/>
        </p:nvGrpSpPr>
        <p:grpSpPr>
          <a:xfrm>
            <a:off x="4781813" y="1873520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C9E93F21-0F17-F348-433B-F065F01ABBF7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CAA3C2C1-ACA9-1179-6445-552B59102A68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1D9A78"/>
            </a:solidFill>
            <a:ln cap="flat">
              <a:solidFill>
                <a:srgbClr val="1D9A78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1C09A1D-3DD5-F163-9319-B49D9F5E2B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F017EFE5-194E-9CD5-4C4B-E1F9924C9E94}"/>
              </a:ext>
            </a:extLst>
          </p:cNvPr>
          <p:cNvSpPr/>
          <p:nvPr/>
        </p:nvSpPr>
        <p:spPr>
          <a:xfrm>
            <a:off x="4996754" y="4449711"/>
            <a:ext cx="4145509" cy="57815"/>
          </a:xfrm>
          <a:prstGeom prst="rect">
            <a:avLst/>
          </a:prstGeom>
          <a:solidFill>
            <a:srgbClr val="1D9A78"/>
          </a:solidFill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CF101BFF-AA3D-FDAF-1E85-A7F4EFA703B1}"/>
              </a:ext>
            </a:extLst>
          </p:cNvPr>
          <p:cNvSpPr/>
          <p:nvPr/>
        </p:nvSpPr>
        <p:spPr>
          <a:xfrm>
            <a:off x="4432554" y="2130309"/>
            <a:ext cx="867138" cy="384316"/>
          </a:xfrm>
          <a:prstGeom prst="rect">
            <a:avLst/>
          </a:prstGeom>
          <a:solidFill>
            <a:srgbClr val="1D9A78"/>
          </a:solidFill>
          <a:ln w="25402"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8AF22EA-1A2C-828A-A5B1-5E8E9778780D}"/>
              </a:ext>
            </a:extLst>
          </p:cNvPr>
          <p:cNvSpPr/>
          <p:nvPr/>
        </p:nvSpPr>
        <p:spPr>
          <a:xfrm>
            <a:off x="4509943" y="2135616"/>
            <a:ext cx="789749" cy="369332"/>
          </a:xfrm>
          <a:prstGeom prst="rect">
            <a:avLst/>
          </a:prstGeom>
          <a:noFill/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6D624DA3-095E-502E-84A1-FC9FD5F8B42A}"/>
              </a:ext>
            </a:extLst>
          </p:cNvPr>
          <p:cNvSpPr txBox="1"/>
          <p:nvPr/>
        </p:nvSpPr>
        <p:spPr>
          <a:xfrm>
            <a:off x="4904817" y="3076944"/>
            <a:ext cx="4401901" cy="498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noProof="0" dirty="0">
                <a:solidFill>
                  <a:schemeClr val="tx2"/>
                </a:solidFill>
              </a:rPr>
              <a:t>Métacognition</a:t>
            </a:r>
            <a:endParaRPr lang="fr-FR" sz="3600" b="1" kern="0" noProof="0" dirty="0">
              <a:solidFill>
                <a:srgbClr val="1D9A78"/>
              </a:solidFill>
              <a:ea typeface="Calibri"/>
              <a:cs typeface="Calibri"/>
            </a:endParaRPr>
          </a:p>
        </p:txBody>
      </p:sp>
      <p:pic>
        <p:nvPicPr>
          <p:cNvPr id="15" name="Image 14" descr="Une image contenant habits, Dessin d’enfant, table, personne&#10;&#10;Le contenu généré par l’IA peut être incorrect.">
            <a:extLst>
              <a:ext uri="{FF2B5EF4-FFF2-40B4-BE49-F238E27FC236}">
                <a16:creationId xmlns:a16="http://schemas.microsoft.com/office/drawing/2014/main" id="{B520775D-28E0-ED11-D2EA-6FE80C7918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760" y="1930384"/>
            <a:ext cx="3545840" cy="267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96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0E617-B876-DC76-BCC0-BF98FEBB2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6F8C8A96-867E-FFA7-6DF7-81B8314FCDC6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DBBDB4-A43A-47FA-3CE3-69435953B379}"/>
              </a:ext>
            </a:extLst>
          </p:cNvPr>
          <p:cNvSpPr txBox="1"/>
          <p:nvPr/>
        </p:nvSpPr>
        <p:spPr>
          <a:xfrm>
            <a:off x="888666" y="298729"/>
            <a:ext cx="103505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buNone/>
            </a:pPr>
            <a:r>
              <a:rPr lang="fr-FR" sz="16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Évaluez-vous en utilisant la grille ci-dessous. Montrez ce que vous trouvez difficile, demandez de l’aide si nécessaire.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51A437C-2850-1FC9-474B-A3BE355579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1979" y="2680421"/>
            <a:ext cx="11508042" cy="204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884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DF43">
                <a:alpha val="6000"/>
              </a:srgbClr>
            </a:gs>
            <a:gs pos="74000">
              <a:srgbClr val="FDDF43"/>
            </a:gs>
            <a:gs pos="83000">
              <a:srgbClr val="FDDF43"/>
            </a:gs>
            <a:gs pos="100000">
              <a:schemeClr val="bg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F12874-C1F0-17A4-9296-F5D31632C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80B7ABD5-53E8-9EA2-20D0-860D7D0B9FF3}"/>
              </a:ext>
            </a:extLst>
          </p:cNvPr>
          <p:cNvGrpSpPr/>
          <p:nvPr/>
        </p:nvGrpSpPr>
        <p:grpSpPr>
          <a:xfrm>
            <a:off x="232055" y="186813"/>
            <a:ext cx="11694474" cy="6508955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46493DB-9F14-91A6-2354-900B5DCE89AF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6717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CB245B-8C18-4047-0371-E548E5BA8B21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" name="Google Shape;1141;p76">
            <a:extLst>
              <a:ext uri="{FF2B5EF4-FFF2-40B4-BE49-F238E27FC236}">
                <a16:creationId xmlns:a16="http://schemas.microsoft.com/office/drawing/2014/main" id="{FDD4F246-B97F-2E21-9620-18B2A9D356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248719" y="1807010"/>
            <a:ext cx="3694561" cy="369456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ZoneTexte 9">
            <a:extLst>
              <a:ext uri="{FF2B5EF4-FFF2-40B4-BE49-F238E27FC236}">
                <a16:creationId xmlns:a16="http://schemas.microsoft.com/office/drawing/2014/main" id="{EF94CCB1-9147-4D75-6B54-FE296D6B5834}"/>
              </a:ext>
            </a:extLst>
          </p:cNvPr>
          <p:cNvSpPr txBox="1"/>
          <p:nvPr/>
        </p:nvSpPr>
        <p:spPr>
          <a:xfrm>
            <a:off x="2339239" y="509316"/>
            <a:ext cx="7480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2000" noProof="0" dirty="0">
                <a:solidFill>
                  <a:srgbClr val="002060"/>
                </a:solidFill>
              </a:rPr>
              <a:t> </a:t>
            </a: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C’est la fin de notre séance. N’oubliez pas de réviser votre leçon.</a:t>
            </a:r>
          </a:p>
        </p:txBody>
      </p:sp>
    </p:spTree>
    <p:extLst>
      <p:ext uri="{BB962C8B-B14F-4D97-AF65-F5344CB8AC3E}">
        <p14:creationId xmlns:p14="http://schemas.microsoft.com/office/powerpoint/2010/main" val="3820967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20214</TotalTime>
  <Words>883</Words>
  <Application>Microsoft Office PowerPoint</Application>
  <PresentationFormat>Grand écran</PresentationFormat>
  <Paragraphs>186</Paragraphs>
  <Slides>26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26</vt:i4>
      </vt:variant>
    </vt:vector>
  </HeadingPairs>
  <TitlesOfParts>
    <vt:vector size="37" baseType="lpstr">
      <vt:lpstr>Aptos</vt:lpstr>
      <vt:lpstr>Arial</vt:lpstr>
      <vt:lpstr>Bradley Type Pro</vt:lpstr>
      <vt:lpstr>Calibri</vt:lpstr>
      <vt:lpstr>Dosis</vt:lpstr>
      <vt:lpstr>Dosis Bold</vt:lpstr>
      <vt:lpstr>Hammersmith One</vt:lpstr>
      <vt:lpstr>Poppins ExtraBold</vt:lpstr>
      <vt:lpstr>Office Theme</vt:lpstr>
      <vt:lpstr>Custom Design</vt:lpstr>
      <vt:lpstr>1_Custom Design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Répondez à la première question.</vt:lpstr>
      <vt:lpstr>Parfait ! Il s’agit de la déforestation. </vt:lpstr>
      <vt:lpstr>Présentation PowerPoint</vt:lpstr>
      <vt:lpstr>Exact ! En détruisant les forêts, la déforestation fait disparaître les habitats naturels de nombreuses espèces, ce qui réduit la biodiversité. »</vt:lpstr>
      <vt:lpstr>Voici une autre question.</vt:lpstr>
      <vt:lpstr>Parfait ! La pollution menace la biodiversité par le rejet dans l’environnement de déchets ménagers ou industriels qui dégradent l’écosystème naturel.</vt:lpstr>
      <vt:lpstr>Voici une autre question.</vt:lpstr>
      <vt:lpstr>Présentation PowerPoint</vt:lpstr>
      <vt:lpstr>On continue avec une autre question.</vt:lpstr>
      <vt:lpstr>Le nombre d’individus des deux espèces est plus élevé sur le site sans activité de pâturage. La forte activité de pâturage réduit l’abondance des céréales et des légumineuses.</vt:lpstr>
      <vt:lpstr>Voici une dernière question.</vt:lpstr>
      <vt:lpstr>Très bien !!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DAHCHOUR YASSINE</dc:creator>
  <cp:lastModifiedBy>MOHAMMED.SENHAJI-KHA</cp:lastModifiedBy>
  <cp:revision>1528</cp:revision>
  <cp:lastPrinted>2024-10-05T19:15:58Z</cp:lastPrinted>
  <dcterms:created xsi:type="dcterms:W3CDTF">2024-05-28T10:13:44Z</dcterms:created>
  <dcterms:modified xsi:type="dcterms:W3CDTF">2026-06-06T17:05:03Z</dcterms:modified>
</cp:coreProperties>
</file>