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9"/>
  </p:notesMasterIdLst>
  <p:handoutMasterIdLst>
    <p:handoutMasterId r:id="rId30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57" r:id="rId10"/>
    <p:sldId id="2147483632" r:id="rId11"/>
    <p:sldId id="2147483634" r:id="rId12"/>
    <p:sldId id="2147483635" r:id="rId13"/>
    <p:sldId id="278" r:id="rId14"/>
    <p:sldId id="261" r:id="rId15"/>
    <p:sldId id="262" r:id="rId16"/>
    <p:sldId id="265" r:id="rId17"/>
    <p:sldId id="260" r:id="rId18"/>
    <p:sldId id="2147483629" r:id="rId19"/>
    <p:sldId id="263" r:id="rId20"/>
    <p:sldId id="270" r:id="rId21"/>
    <p:sldId id="2147483568" r:id="rId22"/>
    <p:sldId id="2147483623" r:id="rId23"/>
    <p:sldId id="256" r:id="rId24"/>
    <p:sldId id="2147483618" r:id="rId25"/>
    <p:sldId id="2134806577" r:id="rId26"/>
    <p:sldId id="2134806581" r:id="rId27"/>
    <p:sldId id="213480658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57"/>
            <p14:sldId id="2147483632"/>
            <p14:sldId id="2147483634"/>
            <p14:sldId id="2147483635"/>
            <p14:sldId id="278"/>
            <p14:sldId id="261"/>
            <p14:sldId id="262"/>
            <p14:sldId id="265"/>
            <p14:sldId id="260"/>
            <p14:sldId id="2147483629"/>
            <p14:sldId id="263"/>
            <p14:sldId id="270"/>
          </p14:sldIdLst>
        </p14:section>
        <p14:section name="Consolidation" id="{22D92770-EE3A-4FC2-857A-DF2A0B803C03}">
          <p14:sldIdLst>
            <p14:sldId id="2147483568"/>
            <p14:sldId id="2147483623"/>
            <p14:sldId id="256"/>
            <p14:sldId id="2147483618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195869"/>
    <a:srgbClr val="C8F5E8"/>
    <a:srgbClr val="E98960"/>
    <a:srgbClr val="C6C6C6"/>
    <a:srgbClr val="D6E9CF"/>
    <a:srgbClr val="0F9ED5"/>
    <a:srgbClr val="0769BD"/>
    <a:srgbClr val="970F49"/>
    <a:srgbClr val="37A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65" autoAdjust="0"/>
    <p:restoredTop sz="94690" autoAdjust="0"/>
  </p:normalViewPr>
  <p:slideViewPr>
    <p:cSldViewPr snapToGrid="0">
      <p:cViewPr>
        <p:scale>
          <a:sx n="50" d="100"/>
          <a:sy n="50" d="100"/>
        </p:scale>
        <p:origin x="1944" y="6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18/04/2026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E2503533-EDC5-1DA6-B8C6-D1FFD4AFD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3D7689C-A887-18FD-8638-873D6BFAD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B5C51448-6EC7-B2A7-CB37-9B9B1CBCBE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824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99E46AB4-A1E1-5721-8712-714C6B397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8069ED2F-85ED-5000-30B8-F6B82137B5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53D197F8-8888-7809-EFC9-F53B187F5D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7022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A40FA459-BD59-AABC-2F06-CF6825CCA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CA583CC7-B78E-9162-3F08-1016A0CB92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2026B08C-8883-094A-4708-B064B26001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0147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1D9983AA-759B-3393-FF4B-A0D7B7022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C8242525-1349-0770-7537-1D1D2BD601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2EBE29B4-C20D-93B1-23FC-DEE295E1CF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4921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738391F-354C-15BF-8D62-05811FF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21F40AA5-006B-2EBB-EDF9-0AB5D81249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1338853-5AC8-2D01-5ACE-B31C4E73B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740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BC3CF5E-DF27-A504-6EFC-A380F79E6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A404A247-5337-E43C-B096-BACD7943D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8D432149-DC81-6753-7DC9-85A4B540FA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1741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67F820C6-8A87-5BD2-415F-53BB993B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743ADBCC-4D75-4B4D-B239-B2CFA3D86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7C21243E-5857-2C2E-70D8-2D901DA1F9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177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C96DE962-FD67-AA21-4462-65C89A69F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C0DD6BD6-2A6E-7B71-DEE3-7F1EF50B13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F8027711-E726-B627-C041-3075FC8AC6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9667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5050F6CD-F2EB-67B1-1014-7FE59473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04F0BBFE-63F1-E268-0C3E-82A60B49DF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4CCCC1B-010E-8FA1-C712-31327A013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154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C7F4E64-72CA-1DC8-15F1-0096389D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340C7F-757F-6140-DE8C-EC8A75DB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85227DC-AC51-2E9C-B1CE-12B6930849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9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5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99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4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360261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noProof="0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8286" y="5371858"/>
              <a:ext cx="70888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22299" y="3859288"/>
            <a:ext cx="7482181" cy="745826"/>
            <a:chOff x="473099" y="3680037"/>
            <a:chExt cx="7928101" cy="74582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   Chapitre 1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90364" y="3825695"/>
              <a:ext cx="65604" cy="468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410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endParaRPr lang="fr-FR" sz="2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AC711C-3C61-6CDF-D8A8-4C2A6053DF10}"/>
              </a:ext>
            </a:extLst>
          </p:cNvPr>
          <p:cNvSpPr txBox="1">
            <a:spLocks/>
          </p:cNvSpPr>
          <p:nvPr/>
        </p:nvSpPr>
        <p:spPr>
          <a:xfrm>
            <a:off x="2203995" y="3990224"/>
            <a:ext cx="5576426" cy="5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defRPr/>
            </a:pPr>
            <a:r>
              <a:rPr lang="fr-FR" sz="2000" dirty="0">
                <a:solidFill>
                  <a:sysClr val="window" lastClr="FFFFFF"/>
                </a:solidFill>
              </a:rPr>
              <a:t>Les interactions entre les géosphères de la Terre.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12CE088-4BC6-6EBE-5D04-7A1E759DD840}"/>
              </a:ext>
            </a:extLst>
          </p:cNvPr>
          <p:cNvSpPr txBox="1">
            <a:spLocks/>
          </p:cNvSpPr>
          <p:nvPr/>
        </p:nvSpPr>
        <p:spPr>
          <a:xfrm>
            <a:off x="422299" y="4810799"/>
            <a:ext cx="1590549" cy="52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Tâche 5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1C2FA83-FE39-310E-A650-85C03B176F0D}"/>
              </a:ext>
            </a:extLst>
          </p:cNvPr>
          <p:cNvSpPr txBox="1">
            <a:spLocks/>
          </p:cNvSpPr>
          <p:nvPr/>
        </p:nvSpPr>
        <p:spPr>
          <a:xfrm>
            <a:off x="2311864" y="4670538"/>
            <a:ext cx="5295726" cy="80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dirty="0"/>
              <a:t>Décrire les processus impliqués dans la formation des roches métamorphiques.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58C9C4-9470-0AE8-068B-E26CB7612749}"/>
              </a:ext>
            </a:extLst>
          </p:cNvPr>
          <p:cNvGrpSpPr/>
          <p:nvPr/>
        </p:nvGrpSpPr>
        <p:grpSpPr>
          <a:xfrm>
            <a:off x="920311" y="2367958"/>
            <a:ext cx="3274142" cy="1862048"/>
            <a:chOff x="4650097" y="4812077"/>
            <a:chExt cx="3274142" cy="1862048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40402C79-3E67-0EF3-9CF5-08970494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073068D-EEC3-FD3F-8A32-672E53F1E373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80F703B-BAD0-4C4C-C09F-C0669FA3642B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2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A1A09C-73BD-DA30-23BB-BDC8096F21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55" t="35260"/>
          <a:stretch>
            <a:fillRect/>
          </a:stretch>
        </p:blipFill>
        <p:spPr>
          <a:xfrm>
            <a:off x="7993930" y="2158738"/>
            <a:ext cx="4034672" cy="42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icônes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87974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837028" y="2966720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14879" y="268896"/>
            <a:ext cx="9937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891441" y="2779620"/>
            <a:ext cx="9185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dirty="0">
                <a:solidFill>
                  <a:srgbClr val="106585"/>
                </a:solidFill>
              </a:rPr>
              <a:t>Décrire les processus impliqués dans la formation des roches métamorphiques.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première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Choisissez la bonne réponse :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8182473B-BB66-76B2-47B5-C8EBCD9DCF0F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1E5D04A-2935-F980-F16A-456E47A3832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B3CBC88-3347-AB03-1EF5-7CC0082354A2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36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10844E6-B7D3-9F69-63E1-A0F2819E106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BC7BCA-D692-510C-25CA-7A55261559B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695E2DF5-5D02-2153-CBD0-FD1F7725A9C9}"/>
              </a:ext>
            </a:extLst>
          </p:cNvPr>
          <p:cNvSpPr/>
          <p:nvPr/>
        </p:nvSpPr>
        <p:spPr>
          <a:xfrm>
            <a:off x="3040787" y="2779905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sédiments récents</a:t>
            </a: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874ADB12-81D1-AF3E-13F1-8473A5673703}"/>
              </a:ext>
            </a:extLst>
          </p:cNvPr>
          <p:cNvSpPr/>
          <p:nvPr/>
        </p:nvSpPr>
        <p:spPr>
          <a:xfrm>
            <a:off x="3040787" y="3931696"/>
            <a:ext cx="6944972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magma liquide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887D0A90-24FB-3121-D0FC-285DFC15071E}"/>
              </a:ext>
            </a:extLst>
          </p:cNvPr>
          <p:cNvSpPr/>
          <p:nvPr/>
        </p:nvSpPr>
        <p:spPr>
          <a:xfrm>
            <a:off x="3037502" y="5083487"/>
            <a:ext cx="69123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roches préexistantes</a:t>
            </a: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1A8DCEFA-04A4-639D-ED92-780D999585E3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6BB1EB89-61CE-8F18-3C34-7A834E961F7B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1F9D9D14-2098-A7A9-4CAA-B98627527B62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3E8C1B-FF6A-4D8E-21D1-4734EBB0E8F2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métamorphiques se forment à partir: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65A7C0C5-643F-7FBA-4B37-64194868C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0E5426FF-1B74-CBBB-AF3E-E005C866DE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24152" y="337499"/>
            <a:ext cx="10059533" cy="40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La formation des roches métamorphiques se fait à partir des roches préexistantes (sédimentaires, magmatiques et métamorphiques)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1D259D91-D31F-17C1-BAF8-31AFEC9BC775}"/>
              </a:ext>
            </a:extLst>
          </p:cNvPr>
          <p:cNvSpPr txBox="1">
            <a:spLocks/>
          </p:cNvSpPr>
          <p:nvPr/>
        </p:nvSpPr>
        <p:spPr>
          <a:xfrm>
            <a:off x="936114" y="774965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Faire le lien avec le cycle de la formation des roches.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40A2ED9D-B041-61F3-8A29-DC2964598A3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898;p41">
            <a:extLst>
              <a:ext uri="{FF2B5EF4-FFF2-40B4-BE49-F238E27FC236}">
                <a16:creationId xmlns:a16="http://schemas.microsoft.com/office/drawing/2014/main" id="{6C6E0448-5C38-FA5F-2535-7324C7F47C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3105" y="769492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5DB6F3FB-281A-A01F-247D-D177AE9FB423}"/>
              </a:ext>
            </a:extLst>
          </p:cNvPr>
          <p:cNvSpPr/>
          <p:nvPr/>
        </p:nvSpPr>
        <p:spPr>
          <a:xfrm>
            <a:off x="3040787" y="2779905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sédiments récents</a:t>
            </a: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30F5FFD3-EA2C-ADF9-2A61-5D66236C42E3}"/>
              </a:ext>
            </a:extLst>
          </p:cNvPr>
          <p:cNvSpPr/>
          <p:nvPr/>
        </p:nvSpPr>
        <p:spPr>
          <a:xfrm>
            <a:off x="3040787" y="3931696"/>
            <a:ext cx="6944972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magma liquide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66DE7294-BCAA-F1A4-048D-BFF2D5DD25E1}"/>
              </a:ext>
            </a:extLst>
          </p:cNvPr>
          <p:cNvSpPr/>
          <p:nvPr/>
        </p:nvSpPr>
        <p:spPr>
          <a:xfrm>
            <a:off x="3037502" y="5083487"/>
            <a:ext cx="6912397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roches préexistantes</a:t>
            </a: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6A23B39A-AE2C-A92B-8838-FCBEDDB6F1AE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AFB97A4B-939F-C937-4BBF-09019AEAB866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89BEFC63-9A94-B197-8A5B-1DA8BB63F742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909584-28B8-E703-D9EF-13E09DB0E31C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métamorphiques se forment à partir:</a:t>
            </a:r>
          </a:p>
        </p:txBody>
      </p:sp>
    </p:spTree>
    <p:extLst>
      <p:ext uri="{BB962C8B-B14F-4D97-AF65-F5344CB8AC3E}">
        <p14:creationId xmlns:p14="http://schemas.microsoft.com/office/powerpoint/2010/main" val="4151629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47615FDA-2FCB-05C6-66A9-9BC99DFF4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9CFB7F0C-6CB3-FB1D-C00A-9DCF17ED36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Voilà une deuxième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00974E-D947-F3EB-23EA-CA74A3F39363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Choisissez la bonne réponse :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79EAD381-50EE-68A2-C602-A4C87C2F3665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3D9D64E2-BF6D-E076-C338-23C5FBC051D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3830DD7-B925-3355-3260-D95CB903EE7A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36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13406267-59EE-9012-3A7B-65B2CFA3EE7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65927BE-022F-7230-22FD-1CF72FE4272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106FB05A-1F11-13FD-D931-D7D99693C6BA}"/>
              </a:ext>
            </a:extLst>
          </p:cNvPr>
          <p:cNvSpPr/>
          <p:nvPr/>
        </p:nvSpPr>
        <p:spPr>
          <a:xfrm>
            <a:off x="3040787" y="2779905"/>
            <a:ext cx="819327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température</a:t>
            </a: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F595C7E1-56C4-8593-B757-A1BAABB19023}"/>
              </a:ext>
            </a:extLst>
          </p:cNvPr>
          <p:cNvSpPr/>
          <p:nvPr/>
        </p:nvSpPr>
        <p:spPr>
          <a:xfrm>
            <a:off x="3040786" y="3931696"/>
            <a:ext cx="817150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compaction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3596F838-E990-5E2F-1EED-D252565039D9}"/>
              </a:ext>
            </a:extLst>
          </p:cNvPr>
          <p:cNvSpPr/>
          <p:nvPr/>
        </p:nvSpPr>
        <p:spPr>
          <a:xfrm>
            <a:off x="3037502" y="5083487"/>
            <a:ext cx="809858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cimentation</a:t>
            </a: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5285406D-38FC-417E-DB83-0794331C96CB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B986918D-F2C4-50CA-A91A-029A7F47F690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CCB34DA5-BE9F-08B3-9AF9-4C34A1BF7D90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07F547-17BB-AF76-FCB4-8C955E5503A0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facteurs responsables de la formation des roches métamorphiques sont :</a:t>
            </a:r>
          </a:p>
        </p:txBody>
      </p:sp>
    </p:spTree>
    <p:extLst>
      <p:ext uri="{BB962C8B-B14F-4D97-AF65-F5344CB8AC3E}">
        <p14:creationId xmlns:p14="http://schemas.microsoft.com/office/powerpoint/2010/main" val="1629059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A2291B7B-6471-CF68-A2F3-11B09A0A1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37005D2C-EA99-3209-0BB6-5FA68E180B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Pendant l’enfouissement de la roche mère, la pression et la température varient en fonction de la profondeur.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56243AD1-3804-F25D-0134-66E6540DF42D}"/>
              </a:ext>
            </a:extLst>
          </p:cNvPr>
          <p:cNvSpPr txBox="1">
            <a:spLocks/>
          </p:cNvSpPr>
          <p:nvPr/>
        </p:nvSpPr>
        <p:spPr>
          <a:xfrm>
            <a:off x="981258" y="65817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 limiter à l’identification des deux facteurs sans traiter les deux cas traités de métamorphisme 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374A46B7-C58B-AC57-0909-8A1217A72DD1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1ADAA1C9-DDFF-501F-1566-F0758E0404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48934" y="671520"/>
            <a:ext cx="744352" cy="6238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: Rounded Corners 22">
            <a:extLst>
              <a:ext uri="{FF2B5EF4-FFF2-40B4-BE49-F238E27FC236}">
                <a16:creationId xmlns:a16="http://schemas.microsoft.com/office/drawing/2014/main" id="{0D56E403-7FEA-4610-3658-4445A3101A5D}"/>
              </a:ext>
            </a:extLst>
          </p:cNvPr>
          <p:cNvSpPr/>
          <p:nvPr/>
        </p:nvSpPr>
        <p:spPr>
          <a:xfrm>
            <a:off x="3040787" y="2779905"/>
            <a:ext cx="8193270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température</a:t>
            </a:r>
          </a:p>
        </p:txBody>
      </p:sp>
      <p:sp>
        <p:nvSpPr>
          <p:cNvPr id="13" name="Rectangle: Rounded Corners 3">
            <a:extLst>
              <a:ext uri="{FF2B5EF4-FFF2-40B4-BE49-F238E27FC236}">
                <a16:creationId xmlns:a16="http://schemas.microsoft.com/office/drawing/2014/main" id="{95F979DC-A48E-30C7-608E-75EFED3C75E8}"/>
              </a:ext>
            </a:extLst>
          </p:cNvPr>
          <p:cNvSpPr/>
          <p:nvPr/>
        </p:nvSpPr>
        <p:spPr>
          <a:xfrm>
            <a:off x="3040786" y="3931696"/>
            <a:ext cx="817150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compaction</a:t>
            </a: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491C1BEF-8106-621C-B1A3-E0EA88437A2A}"/>
              </a:ext>
            </a:extLst>
          </p:cNvPr>
          <p:cNvSpPr/>
          <p:nvPr/>
        </p:nvSpPr>
        <p:spPr>
          <a:xfrm>
            <a:off x="3037502" y="5083487"/>
            <a:ext cx="809858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cimentation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911C7A25-8776-722C-6AF9-EA3DC966286A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FBF41567-9EDA-6ACC-B40A-50F5F2F0DA8C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533B624A-BB10-C938-A123-9247D96E66EC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386E002-93C5-C8A8-7D50-4BC956B0BB62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facteurs responsables de la formation des roches métamorphiques sont :</a:t>
            </a:r>
          </a:p>
        </p:txBody>
      </p:sp>
    </p:spTree>
    <p:extLst>
      <p:ext uri="{BB962C8B-B14F-4D97-AF65-F5344CB8AC3E}">
        <p14:creationId xmlns:p14="http://schemas.microsoft.com/office/powerpoint/2010/main" val="46110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695B9059-3D69-4C8C-AA44-A5ACBBBC128B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Les roches métamorphiques se forment à la surface de la terre:</a:t>
            </a: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505A3EF5-7BD9-361C-F5DA-9226327DFBE1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B264D0B1-CDBE-C633-A4FD-6259CE4E761A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E43FA9D6-66D0-F766-4CC9-7D087414584A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3-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077934CC-B384-1D80-10CF-F2E3E0B24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C3FD6A17-F70F-1C61-3DAD-50103B5DEE36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D3FB3C-C5E7-23A0-CC43-9195B9495AA9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3A30AC8-913D-ADED-0929-C71EB0B9575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249034-53FE-5313-A609-9F7F54B4FB0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A78B39DC-1B84-5EB4-E27B-CCC2FC5AC65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CCE6EFF1-0B22-00C8-FF53-146AC1FA4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DBD0E06-E40D-0BE3-92C4-C5E054AD31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6828" y="378865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Au contraire, la formation des roches métamorphiques se fait en profondeur suite de l'enfouissement de roches.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3C432744-3D5C-E261-0A23-A7DA08B45034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Vrai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387FEE56-18C7-53EB-434B-B7A1D2A49A23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5F96E3DB-C085-ABB0-8281-69DB3B7EBF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920E5E9F-9AE6-95AB-BFE3-F58392A152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911006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A34BA272-02D9-375B-0624-4CB4BAD41B61}"/>
              </a:ext>
            </a:extLst>
          </p:cNvPr>
          <p:cNvSpPr txBox="1">
            <a:spLocks/>
          </p:cNvSpPr>
          <p:nvPr/>
        </p:nvSpPr>
        <p:spPr>
          <a:xfrm>
            <a:off x="1002452" y="675527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sp>
        <p:nvSpPr>
          <p:cNvPr id="4" name="Oval 7">
            <a:extLst>
              <a:ext uri="{FF2B5EF4-FFF2-40B4-BE49-F238E27FC236}">
                <a16:creationId xmlns:a16="http://schemas.microsoft.com/office/drawing/2014/main" id="{CD726534-AC2E-86AC-0A45-BA0122C6380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1671B2F7-2C29-2D98-BC7E-FC4574E44A4D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Les roches métamorphiques se forment à la surface de la terre:</a:t>
            </a:r>
          </a:p>
        </p:txBody>
      </p:sp>
    </p:spTree>
    <p:extLst>
      <p:ext uri="{BB962C8B-B14F-4D97-AF65-F5344CB8AC3E}">
        <p14:creationId xmlns:p14="http://schemas.microsoft.com/office/powerpoint/2010/main" val="1191291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A1AA67F-A56B-0A7B-2BDB-9DBA1AFD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42E6F21-F46F-0702-7921-4051DECC1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6569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à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3C13902D-B95C-800E-A0E1-BAE48E4126F1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10190388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Complétez la phrase suivante, en choisissant la bonne réponse 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D1A4F74B-DF1E-2A6C-3400-E5153AC6B9E1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9D18731-9759-4FD1-7D53-1ADCC507EA9C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54F9920-F459-3071-0B8C-B8F2F53D78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AA241A-CAA7-506F-49D7-7FF0A0757C3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6" name="Oval 7">
            <a:extLst>
              <a:ext uri="{FF2B5EF4-FFF2-40B4-BE49-F238E27FC236}">
                <a16:creationId xmlns:a16="http://schemas.microsoft.com/office/drawing/2014/main" id="{5AA746F0-DEDE-3622-43F9-8FA1C2FBD2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8" name="Google Shape;15880;p58">
            <a:extLst>
              <a:ext uri="{FF2B5EF4-FFF2-40B4-BE49-F238E27FC236}">
                <a16:creationId xmlns:a16="http://schemas.microsoft.com/office/drawing/2014/main" id="{A3C2A9BE-4C5C-62B3-8FD4-753A7062B8A4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 Le métamorphisme provoque </a:t>
            </a:r>
            <a:r>
              <a:rPr lang="fr-FR" dirty="0"/>
              <a:t>des transformations </a:t>
            </a:r>
            <a:r>
              <a:rPr lang="fr-FR" noProof="0" dirty="0"/>
              <a:t>de la roche mère à l’état……………: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762BCB6-3DC2-CC11-1C52-8B162B4DB992}"/>
              </a:ext>
            </a:extLst>
          </p:cNvPr>
          <p:cNvSpPr/>
          <p:nvPr/>
        </p:nvSpPr>
        <p:spPr>
          <a:xfrm>
            <a:off x="660236" y="3890401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l</a:t>
            </a:r>
            <a:r>
              <a:rPr lang="fr-FR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iquide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13">
            <a:extLst>
              <a:ext uri="{FF2B5EF4-FFF2-40B4-BE49-F238E27FC236}">
                <a16:creationId xmlns:a16="http://schemas.microsoft.com/office/drawing/2014/main" id="{F2296E8F-7A18-6749-35B1-16230B6C2E92}"/>
              </a:ext>
            </a:extLst>
          </p:cNvPr>
          <p:cNvSpPr/>
          <p:nvPr/>
        </p:nvSpPr>
        <p:spPr>
          <a:xfrm>
            <a:off x="6761048" y="3890401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solide</a:t>
            </a:r>
          </a:p>
        </p:txBody>
      </p:sp>
    </p:spTree>
    <p:extLst>
      <p:ext uri="{BB962C8B-B14F-4D97-AF65-F5344CB8AC3E}">
        <p14:creationId xmlns:p14="http://schemas.microsoft.com/office/powerpoint/2010/main" val="821429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AB29FC7B-7F7A-9E47-74F4-0D9622E9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8BD92AAA-61DA-B799-E013-74E55215E8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7">
            <a:extLst>
              <a:ext uri="{FF2B5EF4-FFF2-40B4-BE49-F238E27FC236}">
                <a16:creationId xmlns:a16="http://schemas.microsoft.com/office/drawing/2014/main" id="{963028A7-1B37-F983-3C50-56515A4A866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3" name="Titre 8">
            <a:extLst>
              <a:ext uri="{FF2B5EF4-FFF2-40B4-BE49-F238E27FC236}">
                <a16:creationId xmlns:a16="http://schemas.microsoft.com/office/drawing/2014/main" id="{8CD4F85E-41D5-9929-D079-9D82B15D9028}"/>
              </a:ext>
            </a:extLst>
          </p:cNvPr>
          <p:cNvSpPr txBox="1">
            <a:spLocks/>
          </p:cNvSpPr>
          <p:nvPr/>
        </p:nvSpPr>
        <p:spPr>
          <a:xfrm>
            <a:off x="935304" y="318293"/>
            <a:ext cx="10372033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 Le métamorphisme est accompagné par un changement d’aspect, à l’état solide.</a:t>
            </a:r>
          </a:p>
          <a:p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FE04E70B-CA81-445B-4B81-868A64140892}"/>
              </a:ext>
            </a:extLst>
          </p:cNvPr>
          <p:cNvSpPr txBox="1">
            <a:spLocks/>
          </p:cNvSpPr>
          <p:nvPr/>
        </p:nvSpPr>
        <p:spPr>
          <a:xfrm>
            <a:off x="707381" y="637295"/>
            <a:ext cx="10839161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fr-FR" sz="1200" noProof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nsister</a:t>
            </a:r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sur le fait que le passage de la roche à l’état liquide, lors de sa transformation, correspond au cas des roches magmatiques.</a:t>
            </a:r>
          </a:p>
        </p:txBody>
      </p:sp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EE497D41-8F43-0A4F-09A3-60957ADF55CE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 Le métamorphisme provoque </a:t>
            </a:r>
            <a:r>
              <a:rPr lang="fr-FR" dirty="0"/>
              <a:t>des transformations </a:t>
            </a:r>
            <a:r>
              <a:rPr lang="fr-FR" noProof="0" dirty="0"/>
              <a:t>de la roche mère à l’état……………: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8DEB4D8-7846-5D66-A9A9-8F57DE34E0B5}"/>
              </a:ext>
            </a:extLst>
          </p:cNvPr>
          <p:cNvSpPr/>
          <p:nvPr/>
        </p:nvSpPr>
        <p:spPr>
          <a:xfrm>
            <a:off x="660236" y="3890401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sz="2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iquide</a:t>
            </a:r>
            <a:endParaRPr lang="fr-FR" sz="28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" name="Rectangle : coins arrondis 13">
            <a:extLst>
              <a:ext uri="{FF2B5EF4-FFF2-40B4-BE49-F238E27FC236}">
                <a16:creationId xmlns:a16="http://schemas.microsoft.com/office/drawing/2014/main" id="{6DC0FA29-3B4D-AFA9-11FD-70D70E9FBBAC}"/>
              </a:ext>
            </a:extLst>
          </p:cNvPr>
          <p:cNvSpPr/>
          <p:nvPr/>
        </p:nvSpPr>
        <p:spPr>
          <a:xfrm>
            <a:off x="6761048" y="3890401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solide</a:t>
            </a:r>
          </a:p>
        </p:txBody>
      </p:sp>
    </p:spTree>
    <p:extLst>
      <p:ext uri="{BB962C8B-B14F-4D97-AF65-F5344CB8AC3E}">
        <p14:creationId xmlns:p14="http://schemas.microsoft.com/office/powerpoint/2010/main" val="3498725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B53D98F3-ED51-2439-527A-718B15245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1A679F0-F153-D9F0-CBE8-4E064E9E1C2B}"/>
              </a:ext>
            </a:extLst>
          </p:cNvPr>
          <p:cNvSpPr txBox="1"/>
          <p:nvPr/>
        </p:nvSpPr>
        <p:spPr>
          <a:xfrm>
            <a:off x="1010451" y="1097482"/>
            <a:ext cx="81914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Cochez la fausse réponse :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D3B37923-7F71-EA44-3692-E3D277A763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1419" y="307765"/>
            <a:ext cx="10372725" cy="268287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D9B432E3-7013-DC22-9217-5088749D985A}"/>
              </a:ext>
            </a:extLst>
          </p:cNvPr>
          <p:cNvSpPr txBox="1">
            <a:spLocks/>
          </p:cNvSpPr>
          <p:nvPr/>
        </p:nvSpPr>
        <p:spPr>
          <a:xfrm>
            <a:off x="981419" y="643049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FA98572A-027E-947C-02A5-7004053C027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9189A55-909F-1444-D503-AF13F997E4C9}"/>
              </a:ext>
            </a:extLst>
          </p:cNvPr>
          <p:cNvGrpSpPr/>
          <p:nvPr/>
        </p:nvGrpSpPr>
        <p:grpSpPr>
          <a:xfrm>
            <a:off x="1654926" y="3080019"/>
            <a:ext cx="8121529" cy="535787"/>
            <a:chOff x="1928728" y="2790119"/>
            <a:chExt cx="3835382" cy="535787"/>
          </a:xfrm>
          <a:solidFill>
            <a:srgbClr val="C8F5E8"/>
          </a:solidFill>
        </p:grpSpPr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CF861C79-3870-75E8-BC26-FBDFE1B595BB}"/>
                </a:ext>
              </a:extLst>
            </p:cNvPr>
            <p:cNvSpPr/>
            <p:nvPr/>
          </p:nvSpPr>
          <p:spPr>
            <a:xfrm>
              <a:off x="1928728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</a:t>
              </a:r>
              <a:r>
                <a:rPr lang="fr-FR" sz="2400" b="1" dirty="0">
                  <a:solidFill>
                    <a:schemeClr val="tx1"/>
                  </a:solidFill>
                </a:rPr>
                <a:t>La pression et la température dans toutes les régions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: Rounded Corners 22">
              <a:extLst>
                <a:ext uri="{FF2B5EF4-FFF2-40B4-BE49-F238E27FC236}">
                  <a16:creationId xmlns:a16="http://schemas.microsoft.com/office/drawing/2014/main" id="{09857B14-AD9E-5253-1E36-B21D308102E7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2060A35-8E95-C77B-5018-CB741A193FBE}"/>
              </a:ext>
            </a:extLst>
          </p:cNvPr>
          <p:cNvGrpSpPr/>
          <p:nvPr/>
        </p:nvGrpSpPr>
        <p:grpSpPr>
          <a:xfrm>
            <a:off x="1654926" y="4305026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21" name="Rectangle: Rounded Corners 22">
              <a:extLst>
                <a:ext uri="{FF2B5EF4-FFF2-40B4-BE49-F238E27FC236}">
                  <a16:creationId xmlns:a16="http://schemas.microsoft.com/office/drawing/2014/main" id="{395E5E00-B387-8732-F4E8-27FA1BDC1722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 </a:t>
              </a:r>
              <a:r>
                <a:rPr lang="fr-FR" sz="2400" b="1" dirty="0">
                  <a:solidFill>
                    <a:schemeClr val="tx1"/>
                  </a:solidFill>
                </a:rPr>
                <a:t>La pression et la température dans certaines régions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9B9397E-2B65-C303-5617-829DD70A17D3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AF401C7-195B-C00B-03B5-613EF4D406F3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2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6583A0FD-E9F3-BCE5-67F8-787E7ED4345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C304E65-2EBD-1344-717E-76670556E55F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318916-EC66-FEFE-BD6D-D2554BEF37CA}"/>
              </a:ext>
            </a:extLst>
          </p:cNvPr>
          <p:cNvGrpSpPr/>
          <p:nvPr/>
        </p:nvGrpSpPr>
        <p:grpSpPr>
          <a:xfrm>
            <a:off x="1654926" y="5530033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9073E4D7-A355-FB73-3E18-47819416F08F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c.</a:t>
              </a:r>
              <a:r>
                <a:rPr lang="fr-FR" sz="2400" b="1" dirty="0">
                  <a:solidFill>
                    <a:schemeClr val="tx1"/>
                  </a:solidFill>
                </a:rPr>
                <a:t>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pression dans certaines régions.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D5C2013F-C0B8-D4DF-3A7F-58570B39FFD2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4E01AB6-0E1B-3337-4F20-CC45F653E457}"/>
              </a:ext>
            </a:extLst>
          </p:cNvPr>
          <p:cNvSpPr txBox="1"/>
          <p:nvPr/>
        </p:nvSpPr>
        <p:spPr>
          <a:xfrm>
            <a:off x="731520" y="2008555"/>
            <a:ext cx="10546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transformation d’une roche mère en roche métamorphique est sous l’effet de:</a:t>
            </a:r>
          </a:p>
        </p:txBody>
      </p:sp>
    </p:spTree>
    <p:extLst>
      <p:ext uri="{BB962C8B-B14F-4D97-AF65-F5344CB8AC3E}">
        <p14:creationId xmlns:p14="http://schemas.microsoft.com/office/powerpoint/2010/main" val="37638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DC2F40B7-8A47-EBEB-69DA-85D61EB05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AA77C926-B30F-D11F-DE2D-2AECC4D411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1419" y="307765"/>
            <a:ext cx="9312651" cy="399245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just"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On distingue des régions où les deux facteurs sont dominants, et d’autres où seule la pression prédomine.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608E1EA6-7884-9CB8-82E3-D5985BF6400F}"/>
              </a:ext>
            </a:extLst>
          </p:cNvPr>
          <p:cNvSpPr txBox="1">
            <a:spLocks/>
          </p:cNvSpPr>
          <p:nvPr/>
        </p:nvSpPr>
        <p:spPr>
          <a:xfrm>
            <a:off x="990846" y="718464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Faire un rappel des deux cas traités durant le cours.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057B7EB-CA0D-6B4F-60D5-6C3FB800DCB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034" name="Google Shape;898;p41">
            <a:extLst>
              <a:ext uri="{FF2B5EF4-FFF2-40B4-BE49-F238E27FC236}">
                <a16:creationId xmlns:a16="http://schemas.microsoft.com/office/drawing/2014/main" id="{4A793938-2527-DCF1-CF3B-25AA2F5A66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0270" y="462770"/>
            <a:ext cx="644537" cy="6014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75AE70ED-04AF-F94F-A7CC-59D64C04AF4B}"/>
              </a:ext>
            </a:extLst>
          </p:cNvPr>
          <p:cNvGrpSpPr/>
          <p:nvPr/>
        </p:nvGrpSpPr>
        <p:grpSpPr>
          <a:xfrm>
            <a:off x="1654926" y="3080019"/>
            <a:ext cx="8121529" cy="535787"/>
            <a:chOff x="1928728" y="2790119"/>
            <a:chExt cx="3835382" cy="535787"/>
          </a:xfrm>
          <a:solidFill>
            <a:srgbClr val="C8F5E8"/>
          </a:solidFill>
        </p:grpSpPr>
        <p:sp>
          <p:nvSpPr>
            <p:cNvPr id="10" name="Rectangle: Rounded Corners 22">
              <a:extLst>
                <a:ext uri="{FF2B5EF4-FFF2-40B4-BE49-F238E27FC236}">
                  <a16:creationId xmlns:a16="http://schemas.microsoft.com/office/drawing/2014/main" id="{AB9E0F7C-A8A7-DC81-23EF-AF3E5EF8ABD4}"/>
                </a:ext>
              </a:extLst>
            </p:cNvPr>
            <p:cNvSpPr/>
            <p:nvPr/>
          </p:nvSpPr>
          <p:spPr>
            <a:xfrm>
              <a:off x="1928728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</a:t>
              </a:r>
              <a:r>
                <a:rPr lang="fr-FR" sz="2400" b="1" dirty="0">
                  <a:solidFill>
                    <a:schemeClr val="tx1"/>
                  </a:solidFill>
                </a:rPr>
                <a:t>La pression et la température dans toutes les régions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9CF093C5-86AD-995A-EF1B-F85A26EAE32A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0773A46-135F-7EC0-5BA9-787D0A071545}"/>
              </a:ext>
            </a:extLst>
          </p:cNvPr>
          <p:cNvGrpSpPr/>
          <p:nvPr/>
        </p:nvGrpSpPr>
        <p:grpSpPr>
          <a:xfrm>
            <a:off x="1654926" y="4305026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14" name="Rectangle: Rounded Corners 22">
              <a:extLst>
                <a:ext uri="{FF2B5EF4-FFF2-40B4-BE49-F238E27FC236}">
                  <a16:creationId xmlns:a16="http://schemas.microsoft.com/office/drawing/2014/main" id="{246F5FBD-65B6-DAAB-DFD0-DA6105B298BB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 </a:t>
              </a:r>
              <a:r>
                <a:rPr lang="fr-FR" sz="2400" b="1" dirty="0">
                  <a:solidFill>
                    <a:schemeClr val="tx1"/>
                  </a:solidFill>
                </a:rPr>
                <a:t>La pression et la température dans certaines régions</a:t>
              </a: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7FB5DCDF-94F1-BE54-D9DF-1E43482293A6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08EB698-ACF6-8427-B69A-B03146C7578C}"/>
              </a:ext>
            </a:extLst>
          </p:cNvPr>
          <p:cNvGrpSpPr/>
          <p:nvPr/>
        </p:nvGrpSpPr>
        <p:grpSpPr>
          <a:xfrm>
            <a:off x="1654926" y="5530033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39218301-1F72-9D65-A3F3-3F3166D55300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c.</a:t>
              </a:r>
              <a:r>
                <a:rPr lang="fr-FR" sz="2400" b="1" dirty="0">
                  <a:solidFill>
                    <a:schemeClr val="tx1"/>
                  </a:solidFill>
                </a:rPr>
                <a:t>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pression dans certaines régions.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: Rounded Corners 22">
              <a:extLst>
                <a:ext uri="{FF2B5EF4-FFF2-40B4-BE49-F238E27FC236}">
                  <a16:creationId xmlns:a16="http://schemas.microsoft.com/office/drawing/2014/main" id="{BECF1A5E-9807-EBD7-B67F-75C4F0640B55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422FBB76-7B48-3CC7-55ED-D6CC122E1868}"/>
              </a:ext>
            </a:extLst>
          </p:cNvPr>
          <p:cNvSpPr txBox="1"/>
          <p:nvPr/>
        </p:nvSpPr>
        <p:spPr>
          <a:xfrm>
            <a:off x="731520" y="2008555"/>
            <a:ext cx="10546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transformation d’une roche mère en roche métamorphique est sous l’effet de:</a:t>
            </a:r>
          </a:p>
        </p:txBody>
      </p:sp>
      <p:pic>
        <p:nvPicPr>
          <p:cNvPr id="27" name="Picture 2" descr="symbole de coche noir : image vectorielle de stock (libre de droits)  1190166754 | Shutterstock">
            <a:extLst>
              <a:ext uri="{FF2B5EF4-FFF2-40B4-BE49-F238E27FC236}">
                <a16:creationId xmlns:a16="http://schemas.microsoft.com/office/drawing/2014/main" id="{36E35C46-ACDF-8056-EBEC-C8587953D2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3" t="26760" r="25131" b="38247"/>
          <a:stretch>
            <a:fillRect/>
          </a:stretch>
        </p:blipFill>
        <p:spPr bwMode="auto">
          <a:xfrm>
            <a:off x="9194061" y="2973010"/>
            <a:ext cx="669302" cy="49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575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862E70D-E270-F704-C80E-780CDF5E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0FF15D7-083F-306D-455D-7AC6F83D1E89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cs typeface="Arial"/>
              </a:rPr>
              <a:t>6-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Reliez chaque terme à sa définition:</a:t>
            </a: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55117E5E-25F3-4C1A-50D8-04AE05E9E2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5887" y="250190"/>
            <a:ext cx="648055" cy="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594DD584-A868-0131-5EDD-E21654CCA9BA}"/>
              </a:ext>
            </a:extLst>
          </p:cNvPr>
          <p:cNvGrpSpPr/>
          <p:nvPr/>
        </p:nvGrpSpPr>
        <p:grpSpPr>
          <a:xfrm>
            <a:off x="386430" y="2811127"/>
            <a:ext cx="11293383" cy="638607"/>
            <a:chOff x="386430" y="2811127"/>
            <a:chExt cx="11293383" cy="638607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CA5133A-C31C-21BE-077A-AE24FB153BA5}"/>
                </a:ext>
              </a:extLst>
            </p:cNvPr>
            <p:cNvGrpSpPr/>
            <p:nvPr/>
          </p:nvGrpSpPr>
          <p:grpSpPr>
            <a:xfrm>
              <a:off x="386430" y="2858261"/>
              <a:ext cx="4147859" cy="591473"/>
              <a:chOff x="7921466" y="2594893"/>
              <a:chExt cx="4147859" cy="510778"/>
            </a:xfrm>
            <a:solidFill>
              <a:srgbClr val="C8F5E8"/>
            </a:solidFill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FBFCE5D-F7D0-A424-D248-1D001AA959FC}"/>
                  </a:ext>
                </a:extLst>
              </p:cNvPr>
              <p:cNvSpPr/>
              <p:nvPr/>
            </p:nvSpPr>
            <p:spPr>
              <a:xfrm>
                <a:off x="8369182" y="2594893"/>
                <a:ext cx="3700143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Métamorphisme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2C18C63-ECBE-0F97-897E-A3C4F8C80902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1</a:t>
                </a:r>
              </a:p>
            </p:txBody>
          </p:sp>
        </p:grp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EC4076AF-0DB8-5B5D-FE90-9839FBCBC07D}"/>
                </a:ext>
              </a:extLst>
            </p:cNvPr>
            <p:cNvGrpSpPr/>
            <p:nvPr/>
          </p:nvGrpSpPr>
          <p:grpSpPr>
            <a:xfrm>
              <a:off x="6012914" y="2811127"/>
              <a:ext cx="5666899" cy="591473"/>
              <a:chOff x="7921466" y="2594893"/>
              <a:chExt cx="4752292" cy="510778"/>
            </a:xfrm>
            <a:solidFill>
              <a:srgbClr val="C8F5E8"/>
            </a:solidFill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0E75DCD3-11A6-7CEE-242B-32E657138DA8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4304575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Aspect en couches de la roche</a:t>
                </a:r>
              </a:p>
            </p:txBody>
          </p:sp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FD593868-F597-AEE1-ACC9-1C8FA806BA42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a</a:t>
                </a:r>
              </a:p>
            </p:txBody>
          </p:sp>
        </p:grp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F1C2E06-E979-A850-B3F4-5DF1BFD66742}"/>
              </a:ext>
            </a:extLst>
          </p:cNvPr>
          <p:cNvGrpSpPr/>
          <p:nvPr/>
        </p:nvGrpSpPr>
        <p:grpSpPr>
          <a:xfrm>
            <a:off x="386430" y="4046339"/>
            <a:ext cx="11302810" cy="683950"/>
            <a:chOff x="386430" y="4128014"/>
            <a:chExt cx="11302810" cy="68395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259E23-8E9E-E391-D407-D2FD3C7A984B}"/>
                </a:ext>
              </a:extLst>
            </p:cNvPr>
            <p:cNvGrpSpPr/>
            <p:nvPr/>
          </p:nvGrpSpPr>
          <p:grpSpPr>
            <a:xfrm>
              <a:off x="386430" y="4197819"/>
              <a:ext cx="4119579" cy="591473"/>
              <a:chOff x="7921466" y="2594893"/>
              <a:chExt cx="3855629" cy="510778"/>
            </a:xfrm>
            <a:solidFill>
              <a:srgbClr val="C8F5E8"/>
            </a:solidFill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437C6AE-CDDC-D93D-8DD9-9837657D479C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407912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Enfouissement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7DB7DFB-4764-20B7-8B84-3479F2E0E3C3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2</a:t>
                </a: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FC6C4307-2D9B-377F-7A8F-1A5D2FA6EA19}"/>
                </a:ext>
              </a:extLst>
            </p:cNvPr>
            <p:cNvGrpSpPr/>
            <p:nvPr/>
          </p:nvGrpSpPr>
          <p:grpSpPr>
            <a:xfrm>
              <a:off x="6060049" y="4128014"/>
              <a:ext cx="5629191" cy="683950"/>
              <a:chOff x="7921466" y="2594894"/>
              <a:chExt cx="5629191" cy="590638"/>
            </a:xfrm>
            <a:solidFill>
              <a:srgbClr val="C8F5E8"/>
            </a:solidFill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E61B017-671B-6C5C-369D-C7DF1E10D61F}"/>
                  </a:ext>
                </a:extLst>
              </p:cNvPr>
              <p:cNvSpPr/>
              <p:nvPr/>
            </p:nvSpPr>
            <p:spPr>
              <a:xfrm>
                <a:off x="8369183" y="2594894"/>
                <a:ext cx="5181474" cy="59063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Descente de la roche en profondeur</a:t>
                </a: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C56EF11-7FDE-25EE-D97D-5195B81FEEF1}"/>
                  </a:ext>
                </a:extLst>
              </p:cNvPr>
              <p:cNvSpPr/>
              <p:nvPr/>
            </p:nvSpPr>
            <p:spPr>
              <a:xfrm>
                <a:off x="7921466" y="2594894"/>
                <a:ext cx="403667" cy="59063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b</a:t>
                </a:r>
              </a:p>
            </p:txBody>
          </p:sp>
        </p:grp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FA06AA6-88C5-B139-1E3C-C97F999BEC2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CF8366-0BAC-6396-179B-29CDB7C98F51}"/>
              </a:ext>
            </a:extLst>
          </p:cNvPr>
          <p:cNvSpPr/>
          <p:nvPr/>
        </p:nvSpPr>
        <p:spPr>
          <a:xfrm>
            <a:off x="377072" y="2190530"/>
            <a:ext cx="4147794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Étape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BFA3A8D-048C-4146-5BEC-C38459236D71}"/>
              </a:ext>
            </a:extLst>
          </p:cNvPr>
          <p:cNvSpPr/>
          <p:nvPr/>
        </p:nvSpPr>
        <p:spPr>
          <a:xfrm>
            <a:off x="5976596" y="2162250"/>
            <a:ext cx="5788058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Définition  </a:t>
            </a: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213BD265-9BEB-974D-5B17-ABB0735AFD18}"/>
              </a:ext>
            </a:extLst>
          </p:cNvPr>
          <p:cNvSpPr txBox="1">
            <a:spLocks/>
          </p:cNvSpPr>
          <p:nvPr/>
        </p:nvSpPr>
        <p:spPr>
          <a:xfrm>
            <a:off x="865204" y="170659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poursuit avec une question d'appariement.</a:t>
            </a:r>
          </a:p>
        </p:txBody>
      </p:sp>
      <p:sp>
        <p:nvSpPr>
          <p:cNvPr id="39" name="Espace réservé du contenu 3">
            <a:extLst>
              <a:ext uri="{FF2B5EF4-FFF2-40B4-BE49-F238E27FC236}">
                <a16:creationId xmlns:a16="http://schemas.microsoft.com/office/drawing/2014/main" id="{EC5133E7-4E8C-A1EE-ECF5-DCD965D5682C}"/>
              </a:ext>
            </a:extLst>
          </p:cNvPr>
          <p:cNvSpPr txBox="1">
            <a:spLocks/>
          </p:cNvSpPr>
          <p:nvPr/>
        </p:nvSpPr>
        <p:spPr>
          <a:xfrm>
            <a:off x="878835" y="58752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deux élèves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CE47BA1-0C0F-FD67-F3A8-243DCF274816}"/>
              </a:ext>
            </a:extLst>
          </p:cNvPr>
          <p:cNvGrpSpPr/>
          <p:nvPr/>
        </p:nvGrpSpPr>
        <p:grpSpPr>
          <a:xfrm>
            <a:off x="366110" y="5326894"/>
            <a:ext cx="11302810" cy="683950"/>
            <a:chOff x="366110" y="5326894"/>
            <a:chExt cx="11302810" cy="68395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7575239-D597-264B-D908-836515BEB5BB}"/>
                </a:ext>
              </a:extLst>
            </p:cNvPr>
            <p:cNvGrpSpPr/>
            <p:nvPr/>
          </p:nvGrpSpPr>
          <p:grpSpPr>
            <a:xfrm>
              <a:off x="366110" y="5396699"/>
              <a:ext cx="4119579" cy="591473"/>
              <a:chOff x="7921466" y="2594893"/>
              <a:chExt cx="3855629" cy="510778"/>
            </a:xfrm>
            <a:solidFill>
              <a:srgbClr val="C8F5E8"/>
            </a:solidFill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EA0DA71F-4CCB-0613-AE32-4A8B90D4E7F9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407912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Foliation</a:t>
                </a: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554023AF-16CA-E502-F874-04C1838F8B8F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3</a:t>
                </a:r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1CE2215-60AC-917B-04D9-F3E2629FA466}"/>
                </a:ext>
              </a:extLst>
            </p:cNvPr>
            <p:cNvGrpSpPr/>
            <p:nvPr/>
          </p:nvGrpSpPr>
          <p:grpSpPr>
            <a:xfrm>
              <a:off x="6039729" y="5326894"/>
              <a:ext cx="5629191" cy="683950"/>
              <a:chOff x="7921466" y="2594894"/>
              <a:chExt cx="5629191" cy="590638"/>
            </a:xfrm>
            <a:solidFill>
              <a:srgbClr val="C8F5E8"/>
            </a:solidFill>
          </p:grpSpPr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2C88FA1E-F3BE-7050-957E-C466EA9CFDB5}"/>
                  </a:ext>
                </a:extLst>
              </p:cNvPr>
              <p:cNvSpPr/>
              <p:nvPr/>
            </p:nvSpPr>
            <p:spPr>
              <a:xfrm>
                <a:off x="8369183" y="2594894"/>
                <a:ext cx="5181474" cy="59063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Transformation</a:t>
                </a:r>
                <a:r>
                  <a:rPr lang="ar-MA" sz="2400" b="1" dirty="0">
                    <a:solidFill>
                      <a:srgbClr val="002060"/>
                    </a:solidFill>
                  </a:rPr>
                  <a:t> </a:t>
                </a:r>
                <a:r>
                  <a:rPr lang="fr-FR" sz="2400" b="1" dirty="0">
                    <a:solidFill>
                      <a:srgbClr val="002060"/>
                    </a:solidFill>
                  </a:rPr>
                  <a:t>de la roche sous pression et température à l’état solide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81CCA38C-E1BA-593A-54CA-775EA948430E}"/>
                  </a:ext>
                </a:extLst>
              </p:cNvPr>
              <p:cNvSpPr/>
              <p:nvPr/>
            </p:nvSpPr>
            <p:spPr>
              <a:xfrm>
                <a:off x="7921466" y="2594894"/>
                <a:ext cx="403667" cy="59063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3679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3FCD587-5BF7-85ED-4E63-77EBAD7F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F50F786-E5C7-1F33-6F3A-8EB92AB405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31326" y="325120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DFD572D9-BB51-DCA0-7B55-F9E8F4240866}"/>
              </a:ext>
            </a:extLst>
          </p:cNvPr>
          <p:cNvSpPr txBox="1">
            <a:spLocks/>
          </p:cNvSpPr>
          <p:nvPr/>
        </p:nvSpPr>
        <p:spPr>
          <a:xfrm>
            <a:off x="1031326" y="615717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9B456A27-A45D-F14F-D999-2FC788923C8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D19DF578-C22D-342A-2143-E4DE3FC649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AA1A79-86C4-C6FD-B55F-F17D140E0C9D}"/>
              </a:ext>
            </a:extLst>
          </p:cNvPr>
          <p:cNvGrpSpPr/>
          <p:nvPr/>
        </p:nvGrpSpPr>
        <p:grpSpPr>
          <a:xfrm>
            <a:off x="386430" y="2811127"/>
            <a:ext cx="11293383" cy="638607"/>
            <a:chOff x="386430" y="2811127"/>
            <a:chExt cx="11293383" cy="638607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2529D88-8B49-36DA-4070-49D10E44D288}"/>
                </a:ext>
              </a:extLst>
            </p:cNvPr>
            <p:cNvGrpSpPr/>
            <p:nvPr/>
          </p:nvGrpSpPr>
          <p:grpSpPr>
            <a:xfrm>
              <a:off x="386430" y="2858261"/>
              <a:ext cx="4147859" cy="591473"/>
              <a:chOff x="7921466" y="2594893"/>
              <a:chExt cx="4147859" cy="510778"/>
            </a:xfrm>
            <a:solidFill>
              <a:srgbClr val="C8F5E8"/>
            </a:solidFill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094107C-D1FD-AAE5-A356-1A2139B9873B}"/>
                  </a:ext>
                </a:extLst>
              </p:cNvPr>
              <p:cNvSpPr/>
              <p:nvPr/>
            </p:nvSpPr>
            <p:spPr>
              <a:xfrm>
                <a:off x="8369182" y="2594893"/>
                <a:ext cx="3700143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Métamorphisme</a:t>
                </a: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9B484CC2-35B9-9790-3371-541C7E001F2B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1</a:t>
                </a: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C81C1981-06B7-123D-D22C-C24CF2EAC849}"/>
                </a:ext>
              </a:extLst>
            </p:cNvPr>
            <p:cNvGrpSpPr/>
            <p:nvPr/>
          </p:nvGrpSpPr>
          <p:grpSpPr>
            <a:xfrm>
              <a:off x="6012914" y="2811127"/>
              <a:ext cx="5666899" cy="591473"/>
              <a:chOff x="7921466" y="2594893"/>
              <a:chExt cx="4752292" cy="510778"/>
            </a:xfrm>
            <a:solidFill>
              <a:srgbClr val="C8F5E8"/>
            </a:solidFill>
          </p:grpSpPr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AABE38F3-5628-3BE9-30F8-CC84559CB197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4304575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Aspect en couches de la roche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982E813E-8E2F-271A-D458-BA12A13BE8F6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a</a:t>
                </a:r>
              </a:p>
            </p:txBody>
          </p:sp>
        </p:grp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4C60E8F-1308-8052-5AA1-8AE70486AA5F}"/>
              </a:ext>
            </a:extLst>
          </p:cNvPr>
          <p:cNvGrpSpPr/>
          <p:nvPr/>
        </p:nvGrpSpPr>
        <p:grpSpPr>
          <a:xfrm>
            <a:off x="386430" y="4046339"/>
            <a:ext cx="11302810" cy="683950"/>
            <a:chOff x="386430" y="4128014"/>
            <a:chExt cx="11302810" cy="68395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4DC99CFA-0903-565B-BFC4-DE954924404C}"/>
                </a:ext>
              </a:extLst>
            </p:cNvPr>
            <p:cNvGrpSpPr/>
            <p:nvPr/>
          </p:nvGrpSpPr>
          <p:grpSpPr>
            <a:xfrm>
              <a:off x="386430" y="4197819"/>
              <a:ext cx="4119579" cy="591473"/>
              <a:chOff x="7921466" y="2594893"/>
              <a:chExt cx="3855629" cy="510778"/>
            </a:xfrm>
            <a:solidFill>
              <a:srgbClr val="C8F5E8"/>
            </a:solidFill>
          </p:grpSpPr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8C0C6DFE-8B17-4FC9-2692-5A41FF7BB041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407912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Enfouissement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8B617F8D-A94C-4FBE-AA39-29F64819B5DF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2</a:t>
                </a:r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64074724-7B9B-11F0-ABEC-0F6E43E5921E}"/>
                </a:ext>
              </a:extLst>
            </p:cNvPr>
            <p:cNvGrpSpPr/>
            <p:nvPr/>
          </p:nvGrpSpPr>
          <p:grpSpPr>
            <a:xfrm>
              <a:off x="6060049" y="4128014"/>
              <a:ext cx="5629191" cy="683950"/>
              <a:chOff x="7921466" y="2594894"/>
              <a:chExt cx="5629191" cy="590638"/>
            </a:xfrm>
            <a:solidFill>
              <a:srgbClr val="C8F5E8"/>
            </a:solidFill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DC1E651A-5534-1261-04E5-CC220938F24B}"/>
                  </a:ext>
                </a:extLst>
              </p:cNvPr>
              <p:cNvSpPr/>
              <p:nvPr/>
            </p:nvSpPr>
            <p:spPr>
              <a:xfrm>
                <a:off x="8369183" y="2594894"/>
                <a:ext cx="5181474" cy="59063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Descente de la roche en profondeur</a:t>
                </a:r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90DE3DCA-8C2C-663B-A4A6-689640844964}"/>
                  </a:ext>
                </a:extLst>
              </p:cNvPr>
              <p:cNvSpPr/>
              <p:nvPr/>
            </p:nvSpPr>
            <p:spPr>
              <a:xfrm>
                <a:off x="7921466" y="2594894"/>
                <a:ext cx="403667" cy="59063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b</a:t>
                </a:r>
              </a:p>
            </p:txBody>
          </p:sp>
        </p:grpSp>
      </p:grp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C32EDF10-C051-DD6D-5F8B-934E916B05CD}"/>
              </a:ext>
            </a:extLst>
          </p:cNvPr>
          <p:cNvSpPr/>
          <p:nvPr/>
        </p:nvSpPr>
        <p:spPr>
          <a:xfrm>
            <a:off x="377072" y="2190530"/>
            <a:ext cx="4147794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Étape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A295BF2F-6561-59F9-E190-C20A105B3765}"/>
              </a:ext>
            </a:extLst>
          </p:cNvPr>
          <p:cNvSpPr/>
          <p:nvPr/>
        </p:nvSpPr>
        <p:spPr>
          <a:xfrm>
            <a:off x="5976596" y="2162250"/>
            <a:ext cx="5788058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Définition  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D02186A-D3D7-6F3A-EF3E-AA3A1DD2D41D}"/>
              </a:ext>
            </a:extLst>
          </p:cNvPr>
          <p:cNvGrpSpPr/>
          <p:nvPr/>
        </p:nvGrpSpPr>
        <p:grpSpPr>
          <a:xfrm>
            <a:off x="366110" y="5326894"/>
            <a:ext cx="11302810" cy="683950"/>
            <a:chOff x="366110" y="5326894"/>
            <a:chExt cx="11302810" cy="683950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CDD8667D-E08E-C640-2504-F1A86CBB00C8}"/>
                </a:ext>
              </a:extLst>
            </p:cNvPr>
            <p:cNvGrpSpPr/>
            <p:nvPr/>
          </p:nvGrpSpPr>
          <p:grpSpPr>
            <a:xfrm>
              <a:off x="366110" y="5396699"/>
              <a:ext cx="4119579" cy="591473"/>
              <a:chOff x="7921466" y="2594893"/>
              <a:chExt cx="3855629" cy="510778"/>
            </a:xfrm>
            <a:solidFill>
              <a:srgbClr val="C8F5E8"/>
            </a:solidFill>
          </p:grpSpPr>
          <p:sp>
            <p:nvSpPr>
              <p:cNvPr id="43" name="Rectangle : coins arrondis 42">
                <a:extLst>
                  <a:ext uri="{FF2B5EF4-FFF2-40B4-BE49-F238E27FC236}">
                    <a16:creationId xmlns:a16="http://schemas.microsoft.com/office/drawing/2014/main" id="{8F2F0617-E990-3183-BBDD-0C175ED313C0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407912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Foliation</a:t>
                </a:r>
              </a:p>
            </p:txBody>
          </p:sp>
          <p:sp>
            <p:nvSpPr>
              <p:cNvPr id="44" name="Rectangle : coins arrondis 43">
                <a:extLst>
                  <a:ext uri="{FF2B5EF4-FFF2-40B4-BE49-F238E27FC236}">
                    <a16:creationId xmlns:a16="http://schemas.microsoft.com/office/drawing/2014/main" id="{8BF05C46-1B63-83B4-2165-1EB078ED21F0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3</a:t>
                </a: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6EBE5C34-2E9B-4A77-F369-E67E223905E0}"/>
                </a:ext>
              </a:extLst>
            </p:cNvPr>
            <p:cNvGrpSpPr/>
            <p:nvPr/>
          </p:nvGrpSpPr>
          <p:grpSpPr>
            <a:xfrm>
              <a:off x="6039729" y="5326894"/>
              <a:ext cx="5629191" cy="683950"/>
              <a:chOff x="7921466" y="2594894"/>
              <a:chExt cx="5629191" cy="590638"/>
            </a:xfrm>
            <a:solidFill>
              <a:srgbClr val="C8F5E8"/>
            </a:solidFill>
          </p:grpSpPr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5651B300-A1D8-03A0-9859-5E2D996C999E}"/>
                  </a:ext>
                </a:extLst>
              </p:cNvPr>
              <p:cNvSpPr/>
              <p:nvPr/>
            </p:nvSpPr>
            <p:spPr>
              <a:xfrm>
                <a:off x="8369183" y="2594894"/>
                <a:ext cx="5181474" cy="59063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Transformation</a:t>
                </a:r>
                <a:r>
                  <a:rPr lang="ar-MA" sz="2400" b="1" dirty="0">
                    <a:solidFill>
                      <a:srgbClr val="002060"/>
                    </a:solidFill>
                  </a:rPr>
                  <a:t> </a:t>
                </a:r>
                <a:r>
                  <a:rPr lang="fr-FR" sz="2400" b="1" dirty="0">
                    <a:solidFill>
                      <a:srgbClr val="002060"/>
                    </a:solidFill>
                  </a:rPr>
                  <a:t>de la roche sous pression et température à l’état solide</a:t>
                </a:r>
              </a:p>
            </p:txBody>
          </p: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FE974AB0-C43B-B517-94D4-18A6BE2EFA05}"/>
                  </a:ext>
                </a:extLst>
              </p:cNvPr>
              <p:cNvSpPr/>
              <p:nvPr/>
            </p:nvSpPr>
            <p:spPr>
              <a:xfrm>
                <a:off x="7921466" y="2594894"/>
                <a:ext cx="403667" cy="59063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c</a:t>
                </a:r>
              </a:p>
            </p:txBody>
          </p:sp>
        </p:grpSp>
      </p:grp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1CD66315-C807-5148-1C55-3C9C6D24577E}"/>
              </a:ext>
            </a:extLst>
          </p:cNvPr>
          <p:cNvCxnSpPr>
            <a:stCxn id="27" idx="3"/>
            <a:endCxn id="42" idx="1"/>
          </p:cNvCxnSpPr>
          <p:nvPr/>
        </p:nvCxnSpPr>
        <p:spPr>
          <a:xfrm>
            <a:off x="4534289" y="3153998"/>
            <a:ext cx="1505440" cy="251487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AA737F1B-E9BD-2A77-FCB9-74A0CC32573E}"/>
              </a:ext>
            </a:extLst>
          </p:cNvPr>
          <p:cNvCxnSpPr>
            <a:cxnSpLocks/>
            <a:stCxn id="34" idx="3"/>
            <a:endCxn id="33" idx="1"/>
          </p:cNvCxnSpPr>
          <p:nvPr/>
        </p:nvCxnSpPr>
        <p:spPr>
          <a:xfrm flipV="1">
            <a:off x="4506009" y="4388314"/>
            <a:ext cx="1554040" cy="2356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8B33A07C-2510-485B-0CA3-F0672CB299EE}"/>
              </a:ext>
            </a:extLst>
          </p:cNvPr>
          <p:cNvCxnSpPr>
            <a:cxnSpLocks/>
            <a:stCxn id="43" idx="3"/>
            <a:endCxn id="26" idx="1"/>
          </p:cNvCxnSpPr>
          <p:nvPr/>
        </p:nvCxnSpPr>
        <p:spPr>
          <a:xfrm flipV="1">
            <a:off x="4485689" y="3106864"/>
            <a:ext cx="1527225" cy="258557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353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977560" y="346802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Travailler chacun pour soi; l’activité est à faire dans le cahier d’exercices, pas dans le livret.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9122F77-554B-FBC9-F31E-20ECF487F1D5}"/>
              </a:ext>
            </a:extLst>
          </p:cNvPr>
          <p:cNvSpPr txBox="1"/>
          <p:nvPr/>
        </p:nvSpPr>
        <p:spPr>
          <a:xfrm>
            <a:off x="5485712" y="6349255"/>
            <a:ext cx="544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PPT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926B675-7068-C517-4EC9-2D8176CFE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525" y="1014151"/>
            <a:ext cx="4140809" cy="535902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9E687A4-0270-7069-3672-E653258F6F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2182" y="1306283"/>
            <a:ext cx="4052956" cy="225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A7EC-C11A-48F8-63AE-AF69D6C5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21DD75-9A06-9373-5B47-36FDC5658C1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2A164E-4B9B-6FB9-AC9D-D3A66FC6C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45" y="4720623"/>
            <a:ext cx="11453567" cy="1664618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F684D0-D4AF-5918-D713-396F1463EBB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304D7DA-408F-9FBD-9D9A-19DBDE7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6A3E35B2-D67A-8A36-5630-7F1FAAE49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3104F5-2273-D360-8CBE-367FCBA53806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AB2D021-04E9-CB5D-1571-6D867CBEA11B}"/>
              </a:ext>
            </a:extLst>
          </p:cNvPr>
          <p:cNvSpPr txBox="1"/>
          <p:nvPr/>
        </p:nvSpPr>
        <p:spPr>
          <a:xfrm>
            <a:off x="3729045" y="5854173"/>
            <a:ext cx="612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haute température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C886F8E-BD54-1108-0526-27C645EF8C6F}"/>
              </a:ext>
            </a:extLst>
          </p:cNvPr>
          <p:cNvSpPr txBox="1"/>
          <p:nvPr/>
        </p:nvSpPr>
        <p:spPr>
          <a:xfrm>
            <a:off x="3737359" y="5404692"/>
            <a:ext cx="612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haute pression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FFE906-2048-B0D0-77AA-590EBE09B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5490" y="1004625"/>
            <a:ext cx="6245630" cy="355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6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D06E49C-3996-3D49-8943-A7A8BF495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016" y="1050923"/>
            <a:ext cx="4461358" cy="25372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8EA95C-4A34-15E4-E6FF-EB39AF271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18" y="3602236"/>
            <a:ext cx="11690431" cy="297513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CE88D6-DB1D-5CB7-305D-3D0E78C98497}"/>
              </a:ext>
            </a:extLst>
          </p:cNvPr>
          <p:cNvSpPr txBox="1"/>
          <p:nvPr/>
        </p:nvSpPr>
        <p:spPr>
          <a:xfrm>
            <a:off x="4012014" y="4582222"/>
            <a:ext cx="1459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s’enfouit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5510E0-82F6-5474-C5E2-212F565DC6D2}"/>
              </a:ext>
            </a:extLst>
          </p:cNvPr>
          <p:cNvSpPr txBox="1"/>
          <p:nvPr/>
        </p:nvSpPr>
        <p:spPr>
          <a:xfrm>
            <a:off x="8048067" y="4546372"/>
            <a:ext cx="2880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forte pression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78AECA-1549-BFAE-975F-C64B735EC667}"/>
              </a:ext>
            </a:extLst>
          </p:cNvPr>
          <p:cNvSpPr txBox="1"/>
          <p:nvPr/>
        </p:nvSpPr>
        <p:spPr>
          <a:xfrm>
            <a:off x="3111651" y="4959167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832EE88-678C-E443-9CAF-2D53FFAACA53}"/>
              </a:ext>
            </a:extLst>
          </p:cNvPr>
          <p:cNvSpPr txBox="1"/>
          <p:nvPr/>
        </p:nvSpPr>
        <p:spPr>
          <a:xfrm>
            <a:off x="3324053" y="5540156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réorganise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2DD94D9-349B-BDEC-C0D9-F21C380413F0}"/>
              </a:ext>
            </a:extLst>
          </p:cNvPr>
          <p:cNvSpPr txBox="1"/>
          <p:nvPr/>
        </p:nvSpPr>
        <p:spPr>
          <a:xfrm>
            <a:off x="7094798" y="5524169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feuilleté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FA824EF-1265-14C1-3892-515542CAB1EF}"/>
              </a:ext>
            </a:extLst>
          </p:cNvPr>
          <p:cNvSpPr txBox="1"/>
          <p:nvPr/>
        </p:nvSpPr>
        <p:spPr>
          <a:xfrm>
            <a:off x="3005559" y="5949659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Gneiss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F63FCD2-0D2E-E19D-414D-CD2A48479ED4}"/>
              </a:ext>
            </a:extLst>
          </p:cNvPr>
          <p:cNvSpPr txBox="1"/>
          <p:nvPr/>
        </p:nvSpPr>
        <p:spPr>
          <a:xfrm>
            <a:off x="0" y="4951488"/>
            <a:ext cx="2880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température élevée</a:t>
            </a: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0" grpId="0"/>
      <p:bldP spid="21" grpId="0"/>
      <p:bldP spid="22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4817" y="3076944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920750" y="250603"/>
            <a:ext cx="10350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Evaluez-vous en utilisant la grille ci-dessous. Montrez ce que vous trouvez difficile, demandez de l’aide si nécessaire.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FEFAEF-AB3C-E30C-861C-909790C25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98" y="2335101"/>
            <a:ext cx="11288684" cy="222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19203</TotalTime>
  <Words>940</Words>
  <Application>Microsoft Office PowerPoint</Application>
  <PresentationFormat>Grand écran</PresentationFormat>
  <Paragraphs>179</Paragraphs>
  <Slides>25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25</vt:i4>
      </vt:variant>
    </vt:vector>
  </HeadingPairs>
  <TitlesOfParts>
    <vt:vector size="35" baseType="lpstr">
      <vt:lpstr>Aptos</vt:lpstr>
      <vt:lpstr>Arial</vt:lpstr>
      <vt:lpstr>Calibri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Répondez à la première question.</vt:lpstr>
      <vt:lpstr>Très bien ! La formation des roches métamorphiques se fait à partir des roches préexistantes (sédimentaires, magmatiques et métamorphiques)</vt:lpstr>
      <vt:lpstr>Voilà une deuxième question.</vt:lpstr>
      <vt:lpstr>Très bien ! Pendant l’enfouissement de la roche mère, la pression et la température varient en fonction de la profondeur.</vt:lpstr>
      <vt:lpstr>Voici une autre question.</vt:lpstr>
      <vt:lpstr>Parfait ! Au contraire, la formation des roches métamorphiques se fait en profondeur suite de l'enfouissement de roches.</vt:lpstr>
      <vt:lpstr>Passons à une autre question.</vt:lpstr>
      <vt:lpstr>Présentation PowerPoint</vt:lpstr>
      <vt:lpstr>Répondez à la question suivante:</vt:lpstr>
      <vt:lpstr>Très bien ! On distingue des régions où les deux facteurs sont dominants, et d’autres où seule la pression prédomine.</vt:lpstr>
      <vt:lpstr>Présentation PowerPoint</vt:lpstr>
      <vt:lpstr>Excellent !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DAHCHOUR YASSINE</dc:creator>
  <cp:lastModifiedBy>ahmed el annaoui</cp:lastModifiedBy>
  <cp:revision>1462</cp:revision>
  <cp:lastPrinted>2024-10-05T19:15:58Z</cp:lastPrinted>
  <dcterms:created xsi:type="dcterms:W3CDTF">2024-05-28T10:13:44Z</dcterms:created>
  <dcterms:modified xsi:type="dcterms:W3CDTF">2026-04-18T20:38:13Z</dcterms:modified>
</cp:coreProperties>
</file>