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9"/>
  </p:notesMasterIdLst>
  <p:handoutMasterIdLst>
    <p:handoutMasterId r:id="rId30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57" r:id="rId10"/>
    <p:sldId id="2147483632" r:id="rId11"/>
    <p:sldId id="2147483634" r:id="rId12"/>
    <p:sldId id="2147483635" r:id="rId13"/>
    <p:sldId id="278" r:id="rId14"/>
    <p:sldId id="261" r:id="rId15"/>
    <p:sldId id="262" r:id="rId16"/>
    <p:sldId id="265" r:id="rId17"/>
    <p:sldId id="260" r:id="rId18"/>
    <p:sldId id="2147483629" r:id="rId19"/>
    <p:sldId id="263" r:id="rId20"/>
    <p:sldId id="270" r:id="rId21"/>
    <p:sldId id="2147483568" r:id="rId22"/>
    <p:sldId id="2147483623" r:id="rId23"/>
    <p:sldId id="256" r:id="rId24"/>
    <p:sldId id="2147483618" r:id="rId25"/>
    <p:sldId id="2134806577" r:id="rId26"/>
    <p:sldId id="2134806581" r:id="rId27"/>
    <p:sldId id="2134806584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57"/>
            <p14:sldId id="2147483632"/>
            <p14:sldId id="2147483634"/>
            <p14:sldId id="2147483635"/>
            <p14:sldId id="278"/>
            <p14:sldId id="261"/>
            <p14:sldId id="262"/>
            <p14:sldId id="265"/>
            <p14:sldId id="260"/>
            <p14:sldId id="2147483629"/>
            <p14:sldId id="263"/>
            <p14:sldId id="270"/>
          </p14:sldIdLst>
        </p14:section>
        <p14:section name="Consolidation" id="{22D92770-EE3A-4FC2-857A-DF2A0B803C03}">
          <p14:sldIdLst>
            <p14:sldId id="2147483568"/>
            <p14:sldId id="2147483623"/>
            <p14:sldId id="256"/>
            <p14:sldId id="2147483618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869"/>
    <a:srgbClr val="C8F5E8"/>
    <a:srgbClr val="E98960"/>
    <a:srgbClr val="C6C6C6"/>
    <a:srgbClr val="D6E9CF"/>
    <a:srgbClr val="E6E6E6"/>
    <a:srgbClr val="0F9ED5"/>
    <a:srgbClr val="0769BD"/>
    <a:srgbClr val="970F49"/>
    <a:srgbClr val="37A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81" d="100"/>
          <a:sy n="81" d="100"/>
        </p:scale>
        <p:origin x="74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18/04/2026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E2503533-EDC5-1DA6-B8C6-D1FFD4AFD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3D7689C-A887-18FD-8638-873D6BFAD9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B5C51448-6EC7-B2A7-CB37-9B9B1CBCBE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824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99E46AB4-A1E1-5721-8712-714C6B397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8069ED2F-85ED-5000-30B8-F6B82137B5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53D197F8-8888-7809-EFC9-F53B187F5D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7022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A40FA459-BD59-AABC-2F06-CF6825CCA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CA583CC7-B78E-9162-3F08-1016A0CB92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2026B08C-8883-094A-4708-B064B26001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0147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1D9983AA-759B-3393-FF4B-A0D7B7022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C8242525-1349-0770-7537-1D1D2BD601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2EBE29B4-C20D-93B1-23FC-DEE295E1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921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738391F-354C-15BF-8D62-05811FF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1F40AA5-006B-2EBB-EDF9-0AB5D8124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1338853-5AC8-2D01-5ACE-B31C4E73B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40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BC3CF5E-DF27-A504-6EFC-A380F79E6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A404A247-5337-E43C-B096-BACD7943D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D432149-DC81-6753-7DC9-85A4B540FA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1741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7F820C6-8A87-5BD2-415F-53BB993B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743ADBCC-4D75-4B4D-B239-B2CFA3D86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7C21243E-5857-2C2E-70D8-2D901DA1F9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177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C96DE962-FD67-AA21-4462-65C89A69F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C0DD6BD6-2A6E-7B71-DEE3-7F1EF50B13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F8027711-E726-B627-C041-3075FC8AC6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9667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050F6CD-F2EB-67B1-1014-7FE59473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04F0BBFE-63F1-E268-0C3E-82A60B49D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4CCCC1B-010E-8FA1-C712-31327A013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154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C7F4E64-72CA-1DC8-15F1-0096389D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340C7F-757F-6140-DE8C-EC8A75DB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85227DC-AC51-2E9C-B1CE-12B6930849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9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18/04/2026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jpeg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4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5576426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00000"/>
              </a:lnSpc>
              <a:defRPr/>
            </a:pPr>
            <a:r>
              <a:rPr lang="fr-FR" sz="2000" dirty="0">
                <a:solidFill>
                  <a:sysClr val="window" lastClr="FFFFFF"/>
                </a:solidFill>
              </a:rPr>
              <a:t>Les interactions entre les géosphères de la Terre.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3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670538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000" dirty="0"/>
              <a:t>Décrire les processus impliqués dans la formation des roches sédimentaires.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87974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837028" y="296672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891441" y="2779620"/>
            <a:ext cx="91850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6585"/>
                </a:solidFill>
                <a:sym typeface="Calibri"/>
              </a:rPr>
              <a:t>Décrire les processus impliqués dans la formation des roches sédimentaires.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première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 :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8182473B-BB66-76B2-47B5-C8EBCD9DCF0F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1E5D04A-2935-F980-F16A-456E47A3832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0B3CBC88-3347-AB03-1EF5-7CC0082354A2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36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10844E6-B7D3-9F69-63E1-A0F2819E106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4BC7BCA-D692-510C-25CA-7A55261559B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695E2DF5-5D02-2153-CBD0-FD1F7725A9C9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étapes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874ADB12-81D1-AF3E-13F1-8473A5673703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étapes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887D0A90-24FB-3121-D0FC-285DFC15071E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Quatre étapes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1A8DCEFA-04A4-639D-ED92-780D999585E3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6BB1EB89-61CE-8F18-3C34-7A834E961F7B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1F9D9D14-2098-A7A9-4CAA-B98627527B62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3E8C1B-FF6A-4D8E-21D1-4734EBB0E8F2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de la formation des roches sédimentaires se déroule en :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65A7C0C5-643F-7FBA-4B37-64194868C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0E5426FF-1B74-CBBB-AF3E-E005C866DE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4152" y="337499"/>
            <a:ext cx="10059533" cy="40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La formation des roches sédimentaires se déroule en quatre étapes.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1D259D91-D31F-17C1-BAF8-31AFEC9BC775}"/>
              </a:ext>
            </a:extLst>
          </p:cNvPr>
          <p:cNvSpPr txBox="1">
            <a:spLocks/>
          </p:cNvSpPr>
          <p:nvPr/>
        </p:nvSpPr>
        <p:spPr>
          <a:xfrm>
            <a:off x="966594" y="734325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 limiter a donner le nombre des étapes.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40A2ED9D-B041-61F3-8A29-DC2964598A3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C06D9F17-0660-7934-933F-6A08644C5307}"/>
              </a:ext>
            </a:extLst>
          </p:cNvPr>
          <p:cNvSpPr/>
          <p:nvPr/>
        </p:nvSpPr>
        <p:spPr>
          <a:xfrm>
            <a:off x="3040787" y="2779905"/>
            <a:ext cx="691807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Deux étapes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9C6A3006-41EF-9697-8C7A-E0315C119AEB}"/>
              </a:ext>
            </a:extLst>
          </p:cNvPr>
          <p:cNvSpPr/>
          <p:nvPr/>
        </p:nvSpPr>
        <p:spPr>
          <a:xfrm>
            <a:off x="3040787" y="3931696"/>
            <a:ext cx="6944972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étapes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1C665B76-9A80-17F6-9BF6-CC3ED1F9C3C0}"/>
              </a:ext>
            </a:extLst>
          </p:cNvPr>
          <p:cNvSpPr/>
          <p:nvPr/>
        </p:nvSpPr>
        <p:spPr>
          <a:xfrm>
            <a:off x="3037502" y="5083487"/>
            <a:ext cx="6912397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Quatre étapes</a:t>
            </a:r>
          </a:p>
        </p:txBody>
      </p:sp>
      <p:sp>
        <p:nvSpPr>
          <p:cNvPr id="14" name="Rectangle: Rounded Corners 22">
            <a:extLst>
              <a:ext uri="{FF2B5EF4-FFF2-40B4-BE49-F238E27FC236}">
                <a16:creationId xmlns:a16="http://schemas.microsoft.com/office/drawing/2014/main" id="{9C76ABC9-1A01-9E72-573B-9B5A252103DD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3">
            <a:extLst>
              <a:ext uri="{FF2B5EF4-FFF2-40B4-BE49-F238E27FC236}">
                <a16:creationId xmlns:a16="http://schemas.microsoft.com/office/drawing/2014/main" id="{445D93CF-7E38-F702-2279-59C98558D8F7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id="{90F0BCD0-091E-785F-2AAF-FEDAE36B607E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AA062C3-81A7-1DBC-AA22-210D14A7E75B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de la formation des roches sédimentaires se déroule en :</a:t>
            </a:r>
          </a:p>
        </p:txBody>
      </p:sp>
      <p:pic>
        <p:nvPicPr>
          <p:cNvPr id="18" name="Google Shape;898;p41">
            <a:extLst>
              <a:ext uri="{FF2B5EF4-FFF2-40B4-BE49-F238E27FC236}">
                <a16:creationId xmlns:a16="http://schemas.microsoft.com/office/drawing/2014/main" id="{6C6E0448-5C38-FA5F-2535-7324C7F47C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23105" y="769492"/>
            <a:ext cx="644537" cy="6014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1629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47615FDA-2FCB-05C6-66A9-9BC99DFF4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9CFB7F0C-6CB3-FB1D-C00A-9DCF17ED36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Voilà une deuxième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00974E-D947-F3EB-23EA-CA74A3F39363}"/>
              </a:ext>
            </a:extLst>
          </p:cNvPr>
          <p:cNvSpPr txBox="1"/>
          <p:nvPr/>
        </p:nvSpPr>
        <p:spPr>
          <a:xfrm>
            <a:off x="1010452" y="1097482"/>
            <a:ext cx="6099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Choisissez la bonne réponse :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79EAD381-50EE-68A2-C602-A4C87C2F3665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3D9D64E2-BF6D-E076-C338-23C5FBC051D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3830DD7-B925-3355-3260-D95CB903EE7A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36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13406267-59EE-9012-3A7B-65B2CFA3EE7E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65927BE-022F-7230-22FD-1CF72FE42721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106FB05A-1F11-13FD-D931-D7D99693C6BA}"/>
              </a:ext>
            </a:extLst>
          </p:cNvPr>
          <p:cNvSpPr/>
          <p:nvPr/>
        </p:nvSpPr>
        <p:spPr>
          <a:xfrm>
            <a:off x="3040787" y="2779905"/>
            <a:ext cx="819327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Fusion, remontée du magma et refroidissement.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F595C7E1-56C4-8593-B757-A1BAABB19023}"/>
              </a:ext>
            </a:extLst>
          </p:cNvPr>
          <p:cNvSpPr/>
          <p:nvPr/>
        </p:nvSpPr>
        <p:spPr>
          <a:xfrm>
            <a:off x="3040786" y="3931696"/>
            <a:ext cx="817150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Érosion, transport, sédimentation et diagenèse.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3596F838-E990-5E2F-1EED-D252565039D9}"/>
              </a:ext>
            </a:extLst>
          </p:cNvPr>
          <p:cNvSpPr/>
          <p:nvPr/>
        </p:nvSpPr>
        <p:spPr>
          <a:xfrm>
            <a:off x="3037502" y="5083487"/>
            <a:ext cx="809858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Pression et température.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5285406D-38FC-417E-DB83-0794331C96CB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B986918D-F2C4-50CA-A91A-029A7F47F690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CCB34DA5-BE9F-08B3-9AF9-4C34A1BF7D90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07F547-17BB-AF76-FCB4-8C955E5503A0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sédimentaire comprend:</a:t>
            </a:r>
          </a:p>
        </p:txBody>
      </p:sp>
    </p:spTree>
    <p:extLst>
      <p:ext uri="{BB962C8B-B14F-4D97-AF65-F5344CB8AC3E}">
        <p14:creationId xmlns:p14="http://schemas.microsoft.com/office/powerpoint/2010/main" val="1629059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A2291B7B-6471-CF68-A2F3-11B09A0A1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37005D2C-EA99-3209-0BB6-5FA68E180B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326613"/>
            <a:ext cx="10372725" cy="26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 ! Le processus sédimentaire se déroule en quatre étapes : l’érosion, transport, sédimentation, et diagenèse.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56243AD1-3804-F25D-0134-66E6540DF42D}"/>
              </a:ext>
            </a:extLst>
          </p:cNvPr>
          <p:cNvSpPr txBox="1">
            <a:spLocks/>
          </p:cNvSpPr>
          <p:nvPr/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 limiter a donner le nom des étapes ,sans les expliquer. 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374A46B7-C58B-AC57-0909-8A1217A72DD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7DE31FE3-BE24-84CD-EBAA-DD9915AEDEB1}"/>
              </a:ext>
            </a:extLst>
          </p:cNvPr>
          <p:cNvSpPr/>
          <p:nvPr/>
        </p:nvSpPr>
        <p:spPr>
          <a:xfrm>
            <a:off x="3040787" y="2779905"/>
            <a:ext cx="819327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Fusion, remontée du magma et refroidissement.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3">
            <a:extLst>
              <a:ext uri="{FF2B5EF4-FFF2-40B4-BE49-F238E27FC236}">
                <a16:creationId xmlns:a16="http://schemas.microsoft.com/office/drawing/2014/main" id="{DE9FC8FE-D549-F6AE-09AE-122BADC803A3}"/>
              </a:ext>
            </a:extLst>
          </p:cNvPr>
          <p:cNvSpPr/>
          <p:nvPr/>
        </p:nvSpPr>
        <p:spPr>
          <a:xfrm>
            <a:off x="3040786" y="3931696"/>
            <a:ext cx="8171500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Érosion, transport, sédimentation et diagenèse.</a:t>
            </a:r>
          </a:p>
        </p:txBody>
      </p:sp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0835CC4D-0DF0-8DE1-2E60-AAF3FDDE99EE}"/>
              </a:ext>
            </a:extLst>
          </p:cNvPr>
          <p:cNvSpPr/>
          <p:nvPr/>
        </p:nvSpPr>
        <p:spPr>
          <a:xfrm>
            <a:off x="3037502" y="5083487"/>
            <a:ext cx="809858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Pression et température.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78CAC904-C49C-41C4-733E-15CF261DA0DC}"/>
              </a:ext>
            </a:extLst>
          </p:cNvPr>
          <p:cNvSpPr/>
          <p:nvPr/>
        </p:nvSpPr>
        <p:spPr>
          <a:xfrm>
            <a:off x="2187316" y="277990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61E7EFCF-1E8A-0ECD-F52D-8BA4EE979238}"/>
              </a:ext>
            </a:extLst>
          </p:cNvPr>
          <p:cNvSpPr/>
          <p:nvPr/>
        </p:nvSpPr>
        <p:spPr>
          <a:xfrm>
            <a:off x="2187316" y="3931696"/>
            <a:ext cx="830239" cy="878532"/>
          </a:xfrm>
          <a:prstGeom prst="roundRect">
            <a:avLst/>
          </a:prstGeom>
          <a:solidFill>
            <a:srgbClr val="195869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0398F1EB-890B-1A67-5051-DD14F2CCD968}"/>
              </a:ext>
            </a:extLst>
          </p:cNvPr>
          <p:cNvSpPr/>
          <p:nvPr/>
        </p:nvSpPr>
        <p:spPr>
          <a:xfrm>
            <a:off x="2187316" y="5083487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BB8E54-2411-DB4C-2C4F-72215C0AEC3B}"/>
              </a:ext>
            </a:extLst>
          </p:cNvPr>
          <p:cNvSpPr txBox="1"/>
          <p:nvPr/>
        </p:nvSpPr>
        <p:spPr>
          <a:xfrm>
            <a:off x="617640" y="1780140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processus sédimentaire comprend:</a:t>
            </a: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1ADAA1C9-DDFF-501F-1566-F0758E0404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48934" y="671520"/>
            <a:ext cx="744352" cy="6238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110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83363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Lors de l’érosion, les roches sont fragmentées sous l’effet des pluies et des variations de pressions.</a:t>
            </a: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505A3EF5-7BD9-361C-F5DA-9226327DFBE1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B264D0B1-CDBE-C633-A4FD-6259CE4E761A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E43FA9D6-66D0-F766-4CC9-7D087414584A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3-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077934CC-B384-1D80-10CF-F2E3E0B24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C3FD6A17-F70F-1C61-3DAD-50103B5DEE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3D3FB3C-C5E7-23A0-CC43-9195B9495AA9}"/>
              </a:ext>
            </a:extLst>
          </p:cNvPr>
          <p:cNvGrpSpPr/>
          <p:nvPr/>
        </p:nvGrpSpPr>
        <p:grpSpPr>
          <a:xfrm>
            <a:off x="10790576" y="349758"/>
            <a:ext cx="497596" cy="431295"/>
            <a:chOff x="779844" y="4335989"/>
            <a:chExt cx="563238" cy="575842"/>
          </a:xfrm>
        </p:grpSpPr>
        <p:pic>
          <p:nvPicPr>
            <p:cNvPr id="2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3A30AC8-913D-ADED-0929-C71EB0B9575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9249034-53FE-5313-A609-9F7F54B4FB07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A78B39DC-1B84-5EB4-E27B-CCC2FC5AC65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CCE6EFF1-0B22-00C8-FF53-146AC1FA4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DBD0E06-E40D-0BE3-92C4-C5E054AD3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6828" y="378865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Pendant l’érosion, les roches sont fragmentées en petits morceaux sous l’effet de la pluie et des variations de température.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3C432744-3D5C-E261-0A23-A7DA08B45034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Vrai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387FEE56-18C7-53EB-434B-B7A1D2A49A23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5F96E3DB-C085-ABB0-8281-69DB3B7EB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920E5E9F-9AE6-95AB-BFE3-F58392A1522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911006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A34BA272-02D9-375B-0624-4CB4BAD41B61}"/>
              </a:ext>
            </a:extLst>
          </p:cNvPr>
          <p:cNvSpPr txBox="1">
            <a:spLocks/>
          </p:cNvSpPr>
          <p:nvPr/>
        </p:nvSpPr>
        <p:spPr>
          <a:xfrm>
            <a:off x="961812" y="746647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id="{CD726534-AC2E-86AC-0A45-BA0122C6380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1671B2F7-2C29-2D98-BC7E-FC4574E44A4D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Lors de l’érosion, les roches sont fragmentées sous l’effet des pluies et des variations de pressions.</a:t>
            </a:r>
          </a:p>
        </p:txBody>
      </p:sp>
    </p:spTree>
    <p:extLst>
      <p:ext uri="{BB962C8B-B14F-4D97-AF65-F5344CB8AC3E}">
        <p14:creationId xmlns:p14="http://schemas.microsoft.com/office/powerpoint/2010/main" val="1191291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A1AA67F-A56B-0A7B-2BDB-9DBA1AFD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42E6F21-F46F-0702-7921-4051DECC1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65694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Passons à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3C13902D-B95C-800E-A0E1-BAE48E4126F1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10190388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Complétez la phrase suivante, en choisissant la bonne réponse 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D1A4F74B-DF1E-2A6C-3400-E5153AC6B9E1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9D18731-9759-4FD1-7D53-1ADCC507EA9C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54F9920-F459-3071-0B8C-B8F2F53D78E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5AA241A-CAA7-506F-49D7-7FF0A0757C3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6" name="Oval 7">
            <a:extLst>
              <a:ext uri="{FF2B5EF4-FFF2-40B4-BE49-F238E27FC236}">
                <a16:creationId xmlns:a16="http://schemas.microsoft.com/office/drawing/2014/main" id="{5AA746F0-DEDE-3622-43F9-8FA1C2FBD2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8" name="Google Shape;15880;p58">
            <a:extLst>
              <a:ext uri="{FF2B5EF4-FFF2-40B4-BE49-F238E27FC236}">
                <a16:creationId xmlns:a16="http://schemas.microsoft.com/office/drawing/2014/main" id="{A3C2A9BE-4C5C-62B3-8FD4-753A7062B8A4}"/>
              </a:ext>
            </a:extLst>
          </p:cNvPr>
          <p:cNvSpPr txBox="1">
            <a:spLocks/>
          </p:cNvSpPr>
          <p:nvPr/>
        </p:nvSpPr>
        <p:spPr>
          <a:xfrm>
            <a:off x="668365" y="2729130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Lors du transport, les produits de l’érosion  sont  …………………   par l’eau, le vent ou la glace.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762BCB6-3DC2-CC11-1C52-8B162B4DB992}"/>
              </a:ext>
            </a:extLst>
          </p:cNvPr>
          <p:cNvSpPr/>
          <p:nvPr/>
        </p:nvSpPr>
        <p:spPr>
          <a:xfrm>
            <a:off x="660236" y="3890401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déplacés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3" name="Rectangle : coins arrondis 13">
            <a:extLst>
              <a:ext uri="{FF2B5EF4-FFF2-40B4-BE49-F238E27FC236}">
                <a16:creationId xmlns:a16="http://schemas.microsoft.com/office/drawing/2014/main" id="{F2296E8F-7A18-6749-35B1-16230B6C2E92}"/>
              </a:ext>
            </a:extLst>
          </p:cNvPr>
          <p:cNvSpPr/>
          <p:nvPr/>
        </p:nvSpPr>
        <p:spPr>
          <a:xfrm>
            <a:off x="6761048" y="3890401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déposés</a:t>
            </a:r>
            <a:endParaRPr lang="fr-FR" sz="2400" b="1" noProof="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429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AB29FC7B-7F7A-9E47-74F4-0D9622E9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98;p41">
            <a:extLst>
              <a:ext uri="{FF2B5EF4-FFF2-40B4-BE49-F238E27FC236}">
                <a16:creationId xmlns:a16="http://schemas.microsoft.com/office/drawing/2014/main" id="{8BD92AAA-61DA-B799-E013-74E55215E89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7">
            <a:extLst>
              <a:ext uri="{FF2B5EF4-FFF2-40B4-BE49-F238E27FC236}">
                <a16:creationId xmlns:a16="http://schemas.microsoft.com/office/drawing/2014/main" id="{963028A7-1B37-F983-3C50-56515A4A866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3" name="Titre 8">
            <a:extLst>
              <a:ext uri="{FF2B5EF4-FFF2-40B4-BE49-F238E27FC236}">
                <a16:creationId xmlns:a16="http://schemas.microsoft.com/office/drawing/2014/main" id="{8CD4F85E-41D5-9929-D079-9D82B15D9028}"/>
              </a:ext>
            </a:extLst>
          </p:cNvPr>
          <p:cNvSpPr txBox="1">
            <a:spLocks/>
          </p:cNvSpPr>
          <p:nvPr/>
        </p:nvSpPr>
        <p:spPr>
          <a:xfrm>
            <a:off x="935304" y="318293"/>
            <a:ext cx="10372033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L’étape du transport se caractérise par le déplacement des produits issus de l’érosion de la roche mère. </a:t>
            </a:r>
          </a:p>
        </p:txBody>
      </p:sp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FE04E70B-CA81-445B-4B81-868A64140892}"/>
              </a:ext>
            </a:extLst>
          </p:cNvPr>
          <p:cNvSpPr txBox="1">
            <a:spLocks/>
          </p:cNvSpPr>
          <p:nvPr/>
        </p:nvSpPr>
        <p:spPr>
          <a:xfrm>
            <a:off x="707381" y="637295"/>
            <a:ext cx="10839161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Recourir à l’alternance linguistique si les élèves ne comprennent pas les deux propositions proposées</a:t>
            </a:r>
          </a:p>
        </p:txBody>
      </p:sp>
      <p:sp>
        <p:nvSpPr>
          <p:cNvPr id="4" name="Google Shape;15880;p58">
            <a:extLst>
              <a:ext uri="{FF2B5EF4-FFF2-40B4-BE49-F238E27FC236}">
                <a16:creationId xmlns:a16="http://schemas.microsoft.com/office/drawing/2014/main" id="{717434FE-61E2-9AA4-7816-CD6707F86BCA}"/>
              </a:ext>
            </a:extLst>
          </p:cNvPr>
          <p:cNvSpPr txBox="1">
            <a:spLocks/>
          </p:cNvSpPr>
          <p:nvPr/>
        </p:nvSpPr>
        <p:spPr>
          <a:xfrm>
            <a:off x="559507" y="2446101"/>
            <a:ext cx="1104611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Lors du transport, les produits de l’érosion  sont  …………………   par l’eau, le vent ou la glace.</a:t>
            </a:r>
          </a:p>
        </p:txBody>
      </p:sp>
      <p:sp>
        <p:nvSpPr>
          <p:cNvPr id="10" name="Rectangle : coins arrondis 6">
            <a:extLst>
              <a:ext uri="{FF2B5EF4-FFF2-40B4-BE49-F238E27FC236}">
                <a16:creationId xmlns:a16="http://schemas.microsoft.com/office/drawing/2014/main" id="{31DA7FF5-1476-69ED-27AE-8E82D79C1915}"/>
              </a:ext>
            </a:extLst>
          </p:cNvPr>
          <p:cNvSpPr/>
          <p:nvPr/>
        </p:nvSpPr>
        <p:spPr>
          <a:xfrm>
            <a:off x="769094" y="3912173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déplacés</a:t>
            </a:r>
          </a:p>
        </p:txBody>
      </p:sp>
      <p:sp>
        <p:nvSpPr>
          <p:cNvPr id="11" name="Rectangle : coins arrondis 13">
            <a:extLst>
              <a:ext uri="{FF2B5EF4-FFF2-40B4-BE49-F238E27FC236}">
                <a16:creationId xmlns:a16="http://schemas.microsoft.com/office/drawing/2014/main" id="{A093CE7D-C998-86A7-8C01-0CDB9F19BC07}"/>
              </a:ext>
            </a:extLst>
          </p:cNvPr>
          <p:cNvSpPr/>
          <p:nvPr/>
        </p:nvSpPr>
        <p:spPr>
          <a:xfrm>
            <a:off x="6869906" y="3912173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déposés</a:t>
            </a:r>
            <a:endParaRPr lang="fr-FR" sz="2400" b="1" noProof="0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72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B53D98F3-ED51-2439-527A-718B15245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1A679F0-F153-D9F0-CBE8-4E064E9E1C2B}"/>
              </a:ext>
            </a:extLst>
          </p:cNvPr>
          <p:cNvSpPr txBox="1"/>
          <p:nvPr/>
        </p:nvSpPr>
        <p:spPr>
          <a:xfrm>
            <a:off x="1010451" y="1097482"/>
            <a:ext cx="8191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Cochez la fausse réponse :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4DEA51D8-2942-5BE7-6C62-60C978657F0B}"/>
              </a:ext>
            </a:extLst>
          </p:cNvPr>
          <p:cNvSpPr/>
          <p:nvPr/>
        </p:nvSpPr>
        <p:spPr>
          <a:xfrm>
            <a:off x="2431399" y="1854232"/>
            <a:ext cx="7757629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La sédimentation des produits déplacés se fait :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3B37923-7F71-EA44-3692-E3D277A763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10372725" cy="268287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D9B432E3-7013-DC22-9217-5088749D985A}"/>
              </a:ext>
            </a:extLst>
          </p:cNvPr>
          <p:cNvSpPr txBox="1">
            <a:spLocks/>
          </p:cNvSpPr>
          <p:nvPr/>
        </p:nvSpPr>
        <p:spPr>
          <a:xfrm>
            <a:off x="981419" y="643049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FA98572A-027E-947C-02A5-7004053C027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09189A55-909F-1444-D503-AF13F997E4C9}"/>
              </a:ext>
            </a:extLst>
          </p:cNvPr>
          <p:cNvGrpSpPr/>
          <p:nvPr/>
        </p:nvGrpSpPr>
        <p:grpSpPr>
          <a:xfrm>
            <a:off x="3601041" y="2976324"/>
            <a:ext cx="4224066" cy="535787"/>
            <a:chOff x="3769300" y="2790119"/>
            <a:chExt cx="1994810" cy="535787"/>
          </a:xfrm>
          <a:solidFill>
            <a:srgbClr val="C8F5E8"/>
          </a:solidFill>
        </p:grpSpPr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CF861C79-3870-75E8-BC26-FBDFE1B595BB}"/>
                </a:ext>
              </a:extLst>
            </p:cNvPr>
            <p:cNvSpPr/>
            <p:nvPr/>
          </p:nvSpPr>
          <p:spPr>
            <a:xfrm>
              <a:off x="3769300" y="2790119"/>
              <a:ext cx="160553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D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ans l’eau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: Rounded Corners 22">
              <a:extLst>
                <a:ext uri="{FF2B5EF4-FFF2-40B4-BE49-F238E27FC236}">
                  <a16:creationId xmlns:a16="http://schemas.microsoft.com/office/drawing/2014/main" id="{09857B14-AD9E-5253-1E36-B21D308102E7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2060A35-8E95-C77B-5018-CB741A193FBE}"/>
              </a:ext>
            </a:extLst>
          </p:cNvPr>
          <p:cNvGrpSpPr/>
          <p:nvPr/>
        </p:nvGrpSpPr>
        <p:grpSpPr>
          <a:xfrm>
            <a:off x="3590932" y="4201331"/>
            <a:ext cx="4234175" cy="535787"/>
            <a:chOff x="3798039" y="2790119"/>
            <a:chExt cx="1977003" cy="535787"/>
          </a:xfrm>
          <a:solidFill>
            <a:srgbClr val="C8F5E8"/>
          </a:solidFill>
        </p:grpSpPr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395E5E00-B387-8732-F4E8-27FA1BDC1722}"/>
                </a:ext>
              </a:extLst>
            </p:cNvPr>
            <p:cNvSpPr/>
            <p:nvPr/>
          </p:nvSpPr>
          <p:spPr>
            <a:xfrm>
              <a:off x="3798039" y="2790119"/>
              <a:ext cx="1587726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ans le sol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9B9397E-2B65-C303-5617-829DD70A17D3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AF401C7-195B-C00B-03B5-613EF4D406F3}"/>
              </a:ext>
            </a:extLst>
          </p:cNvPr>
          <p:cNvGrpSpPr/>
          <p:nvPr/>
        </p:nvGrpSpPr>
        <p:grpSpPr>
          <a:xfrm>
            <a:off x="10469793" y="295084"/>
            <a:ext cx="700384" cy="635762"/>
            <a:chOff x="779844" y="4335989"/>
            <a:chExt cx="563238" cy="575842"/>
          </a:xfrm>
        </p:grpSpPr>
        <p:pic>
          <p:nvPicPr>
            <p:cNvPr id="2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6583A0FD-E9F3-BCE5-67F8-787E7ED4345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C304E65-2EBD-1344-717E-76670556E55F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B318916-EC66-FEFE-BD6D-D2554BEF37CA}"/>
              </a:ext>
            </a:extLst>
          </p:cNvPr>
          <p:cNvGrpSpPr/>
          <p:nvPr/>
        </p:nvGrpSpPr>
        <p:grpSpPr>
          <a:xfrm>
            <a:off x="3591613" y="5426338"/>
            <a:ext cx="4233493" cy="535787"/>
            <a:chOff x="3775780" y="2790119"/>
            <a:chExt cx="1999262" cy="535787"/>
          </a:xfrm>
          <a:solidFill>
            <a:srgbClr val="C8F5E8"/>
          </a:solidFill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9073E4D7-A355-FB73-3E18-47819416F08F}"/>
                </a:ext>
              </a:extLst>
            </p:cNvPr>
            <p:cNvSpPr/>
            <p:nvPr/>
          </p:nvSpPr>
          <p:spPr>
            <a:xfrm>
              <a:off x="3775780" y="2790119"/>
              <a:ext cx="160998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Dans l’air 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D5C2013F-C0B8-D4DF-3A7F-58570B39FFD2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38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DC2F40B7-8A47-EBEB-69DA-85D61EB05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AA77C926-B30F-D11F-DE2D-2AECC4D411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1419" y="307765"/>
            <a:ext cx="9312651" cy="399245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 algn="just"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Les éléments transportés se déposent en couches au fond de l’eau ou sur le sol et non pas dans l’air.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608E1EA6-7884-9CB8-82E3-D5985BF6400F}"/>
              </a:ext>
            </a:extLst>
          </p:cNvPr>
          <p:cNvSpPr txBox="1">
            <a:spLocks/>
          </p:cNvSpPr>
          <p:nvPr/>
        </p:nvSpPr>
        <p:spPr>
          <a:xfrm>
            <a:off x="990846" y="718464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5057B7EB-CA0D-6B4F-60D5-6C3FB800DCB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034" name="Google Shape;898;p41">
            <a:extLst>
              <a:ext uri="{FF2B5EF4-FFF2-40B4-BE49-F238E27FC236}">
                <a16:creationId xmlns:a16="http://schemas.microsoft.com/office/drawing/2014/main" id="{4A793938-2527-DCF1-CF3B-25AA2F5A66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80270" y="462770"/>
            <a:ext cx="644537" cy="6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4D16AC64-7BEF-EE0F-E6FC-94930C9CE8E8}"/>
              </a:ext>
            </a:extLst>
          </p:cNvPr>
          <p:cNvSpPr/>
          <p:nvPr/>
        </p:nvSpPr>
        <p:spPr>
          <a:xfrm>
            <a:off x="2431399" y="1854232"/>
            <a:ext cx="7757629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La sédimentation des produits déplacés se fait 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5A8FB35-FBC3-50BB-C216-5C3F86F01C25}"/>
              </a:ext>
            </a:extLst>
          </p:cNvPr>
          <p:cNvGrpSpPr/>
          <p:nvPr/>
        </p:nvGrpSpPr>
        <p:grpSpPr>
          <a:xfrm>
            <a:off x="3601041" y="2976324"/>
            <a:ext cx="4224066" cy="535787"/>
            <a:chOff x="3769300" y="2790119"/>
            <a:chExt cx="1994810" cy="535787"/>
          </a:xfrm>
          <a:solidFill>
            <a:srgbClr val="C8F5E8"/>
          </a:solidFill>
        </p:grpSpPr>
        <p:sp>
          <p:nvSpPr>
            <p:cNvPr id="10" name="Rectangle: Rounded Corners 22">
              <a:extLst>
                <a:ext uri="{FF2B5EF4-FFF2-40B4-BE49-F238E27FC236}">
                  <a16:creationId xmlns:a16="http://schemas.microsoft.com/office/drawing/2014/main" id="{DC0EF3F1-F717-F4CB-3DD0-9633BCEF963B}"/>
                </a:ext>
              </a:extLst>
            </p:cNvPr>
            <p:cNvSpPr/>
            <p:nvPr/>
          </p:nvSpPr>
          <p:spPr>
            <a:xfrm>
              <a:off x="3769300" y="2790119"/>
              <a:ext cx="160553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D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ans l’eau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BFF30036-49D9-7CB4-A68A-A113ED6FE78A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BDE8C12-B568-5ECC-F12D-CAD05D510423}"/>
              </a:ext>
            </a:extLst>
          </p:cNvPr>
          <p:cNvGrpSpPr/>
          <p:nvPr/>
        </p:nvGrpSpPr>
        <p:grpSpPr>
          <a:xfrm>
            <a:off x="3590932" y="4201331"/>
            <a:ext cx="4234175" cy="535787"/>
            <a:chOff x="3798039" y="2790119"/>
            <a:chExt cx="1977003" cy="535787"/>
          </a:xfrm>
          <a:solidFill>
            <a:srgbClr val="C8F5E8"/>
          </a:solidFill>
        </p:grpSpPr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046AF192-C85B-2022-62A0-B7E44F00FC17}"/>
                </a:ext>
              </a:extLst>
            </p:cNvPr>
            <p:cNvSpPr/>
            <p:nvPr/>
          </p:nvSpPr>
          <p:spPr>
            <a:xfrm>
              <a:off x="3798039" y="2790119"/>
              <a:ext cx="1587726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 </a:t>
              </a:r>
              <a:r>
                <a:rPr lang="fr-FR" sz="24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ans le sol</a:t>
              </a:r>
              <a:endParaRPr lang="fr-FR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F467951F-DD83-8807-F9DC-5EFC4CE866A0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A14C2CF-CCF4-A1D8-3325-2C78C0C1ACDE}"/>
              </a:ext>
            </a:extLst>
          </p:cNvPr>
          <p:cNvGrpSpPr/>
          <p:nvPr/>
        </p:nvGrpSpPr>
        <p:grpSpPr>
          <a:xfrm>
            <a:off x="3591613" y="5426338"/>
            <a:ext cx="4233493" cy="535787"/>
            <a:chOff x="3775780" y="2790119"/>
            <a:chExt cx="1999262" cy="535787"/>
          </a:xfrm>
          <a:solidFill>
            <a:srgbClr val="C8F5E8"/>
          </a:solidFill>
        </p:grpSpPr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06F44A10-17DC-ECA7-46C6-D25C8DE06201}"/>
                </a:ext>
              </a:extLst>
            </p:cNvPr>
            <p:cNvSpPr/>
            <p:nvPr/>
          </p:nvSpPr>
          <p:spPr>
            <a:xfrm>
              <a:off x="3775780" y="2790119"/>
              <a:ext cx="1609985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c.</a:t>
              </a:r>
              <a:r>
                <a:rPr lang="fr-FR" sz="2400" b="1" dirty="0">
                  <a:solidFill>
                    <a:schemeClr val="tx1"/>
                  </a:solidFill>
                </a:rPr>
                <a:t> Dans l’air 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A52D034F-7050-DDA1-6570-F14DD5FC391F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7" name="Picture 2" descr="symbole de coche noir : image vectorielle de stock (libre de droits)  1190166754 | Shutterstock">
            <a:extLst>
              <a:ext uri="{FF2B5EF4-FFF2-40B4-BE49-F238E27FC236}">
                <a16:creationId xmlns:a16="http://schemas.microsoft.com/office/drawing/2014/main" id="{D3075736-11F2-10EC-2914-B80C4C1606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3" t="26760" r="25131" b="38247"/>
          <a:stretch>
            <a:fillRect/>
          </a:stretch>
        </p:blipFill>
        <p:spPr bwMode="auto">
          <a:xfrm>
            <a:off x="7176719" y="5403727"/>
            <a:ext cx="669302" cy="49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575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862E70D-E270-F704-C80E-780CDF5E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0FF15D7-083F-306D-455D-7AC6F83D1E89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cs typeface="Arial"/>
              </a:rPr>
              <a:t>6-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Reliez par des flèches chaque étape de la diagenèse à sa définition:</a:t>
            </a: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55117E5E-25F3-4C1A-50D8-04AE05E9E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250190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A5133A-C31C-21BE-077A-AE24FB153BA5}"/>
              </a:ext>
            </a:extLst>
          </p:cNvPr>
          <p:cNvGrpSpPr/>
          <p:nvPr/>
        </p:nvGrpSpPr>
        <p:grpSpPr>
          <a:xfrm>
            <a:off x="386430" y="3386581"/>
            <a:ext cx="4147859" cy="591473"/>
            <a:chOff x="7921466" y="2594893"/>
            <a:chExt cx="4147859" cy="510778"/>
          </a:xfrm>
          <a:solidFill>
            <a:srgbClr val="C8F5E8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FBFCE5D-F7D0-A424-D248-1D001AA959FC}"/>
                </a:ext>
              </a:extLst>
            </p:cNvPr>
            <p:cNvSpPr/>
            <p:nvPr/>
          </p:nvSpPr>
          <p:spPr>
            <a:xfrm>
              <a:off x="8369182" y="2594893"/>
              <a:ext cx="3700143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Compaction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2C18C63-ECBE-0F97-897E-A3C4F8C8090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259E23-8E9E-E391-D407-D2FD3C7A984B}"/>
              </a:ext>
            </a:extLst>
          </p:cNvPr>
          <p:cNvGrpSpPr/>
          <p:nvPr/>
        </p:nvGrpSpPr>
        <p:grpSpPr>
          <a:xfrm>
            <a:off x="386430" y="4726139"/>
            <a:ext cx="4119579" cy="591473"/>
            <a:chOff x="7921466" y="2594893"/>
            <a:chExt cx="3855629" cy="510778"/>
          </a:xfrm>
          <a:solidFill>
            <a:srgbClr val="C8F5E8"/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437C6AE-CDDC-D93D-8DD9-9837657D479C}"/>
                </a:ext>
              </a:extLst>
            </p:cNvPr>
            <p:cNvSpPr/>
            <p:nvPr/>
          </p:nvSpPr>
          <p:spPr>
            <a:xfrm>
              <a:off x="8369183" y="2594893"/>
              <a:ext cx="340791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Cimentation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7DB7DFB-4764-20B7-8B84-3479F2E0E3C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4076AF-0DB8-5B5D-FE90-9839FBCBC07D}"/>
              </a:ext>
            </a:extLst>
          </p:cNvPr>
          <p:cNvGrpSpPr/>
          <p:nvPr/>
        </p:nvGrpSpPr>
        <p:grpSpPr>
          <a:xfrm>
            <a:off x="6012914" y="3339447"/>
            <a:ext cx="5666899" cy="591473"/>
            <a:chOff x="7921466" y="2594893"/>
            <a:chExt cx="4752292" cy="510778"/>
          </a:xfrm>
          <a:solidFill>
            <a:srgbClr val="C8F5E8"/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E75DCD3-11A6-7CEE-242B-32E657138DA8}"/>
                </a:ext>
              </a:extLst>
            </p:cNvPr>
            <p:cNvSpPr/>
            <p:nvPr/>
          </p:nvSpPr>
          <p:spPr>
            <a:xfrm>
              <a:off x="8369183" y="2594893"/>
              <a:ext cx="4304575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Compression des sédiments sous l’effet du poids.</a:t>
              </a: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D593868-F597-AEE1-ACC9-1C8FA806BA4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C6C4307-2D9B-377F-7A8F-1A5D2FA6EA19}"/>
              </a:ext>
            </a:extLst>
          </p:cNvPr>
          <p:cNvGrpSpPr/>
          <p:nvPr/>
        </p:nvGrpSpPr>
        <p:grpSpPr>
          <a:xfrm>
            <a:off x="6060049" y="4656334"/>
            <a:ext cx="5629191" cy="683950"/>
            <a:chOff x="7921466" y="2594894"/>
            <a:chExt cx="5629191" cy="590638"/>
          </a:xfrm>
          <a:solidFill>
            <a:srgbClr val="C8F5E8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E61B017-671B-6C5C-369D-C7DF1E10D61F}"/>
                </a:ext>
              </a:extLst>
            </p:cNvPr>
            <p:cNvSpPr/>
            <p:nvPr/>
          </p:nvSpPr>
          <p:spPr>
            <a:xfrm>
              <a:off x="8369183" y="2594894"/>
              <a:ext cx="5181474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Transformation des sédiments en roches solides.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C56EF11-7FDE-25EE-D97D-5195B81FEEF1}"/>
                </a:ext>
              </a:extLst>
            </p:cNvPr>
            <p:cNvSpPr/>
            <p:nvPr/>
          </p:nvSpPr>
          <p:spPr>
            <a:xfrm>
              <a:off x="7921466" y="2594894"/>
              <a:ext cx="403667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FA06AA6-88C5-B139-1E3C-C97F999BEC2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CF8366-0BAC-6396-179B-29CDB7C98F51}"/>
              </a:ext>
            </a:extLst>
          </p:cNvPr>
          <p:cNvSpPr/>
          <p:nvPr/>
        </p:nvSpPr>
        <p:spPr>
          <a:xfrm>
            <a:off x="377072" y="2718850"/>
            <a:ext cx="4147794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Étape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BFA3A8D-048C-4146-5BEC-C38459236D71}"/>
              </a:ext>
            </a:extLst>
          </p:cNvPr>
          <p:cNvSpPr/>
          <p:nvPr/>
        </p:nvSpPr>
        <p:spPr>
          <a:xfrm>
            <a:off x="5976596" y="2690570"/>
            <a:ext cx="5788058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Définition  </a:t>
            </a:r>
          </a:p>
        </p:txBody>
      </p:sp>
      <p:sp>
        <p:nvSpPr>
          <p:cNvPr id="37" name="Titre 1">
            <a:extLst>
              <a:ext uri="{FF2B5EF4-FFF2-40B4-BE49-F238E27FC236}">
                <a16:creationId xmlns:a16="http://schemas.microsoft.com/office/drawing/2014/main" id="{213BD265-9BEB-974D-5B17-ABB0735AFD18}"/>
              </a:ext>
            </a:extLst>
          </p:cNvPr>
          <p:cNvSpPr txBox="1">
            <a:spLocks/>
          </p:cNvSpPr>
          <p:nvPr/>
        </p:nvSpPr>
        <p:spPr>
          <a:xfrm>
            <a:off x="865204" y="170659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poursuit avec une question d'appariement.</a:t>
            </a:r>
          </a:p>
        </p:txBody>
      </p:sp>
      <p:sp>
        <p:nvSpPr>
          <p:cNvPr id="39" name="Espace réservé du contenu 3">
            <a:extLst>
              <a:ext uri="{FF2B5EF4-FFF2-40B4-BE49-F238E27FC236}">
                <a16:creationId xmlns:a16="http://schemas.microsoft.com/office/drawing/2014/main" id="{EC5133E7-4E8C-A1EE-ECF5-DCD965D5682C}"/>
              </a:ext>
            </a:extLst>
          </p:cNvPr>
          <p:cNvSpPr txBox="1">
            <a:spLocks/>
          </p:cNvSpPr>
          <p:nvPr/>
        </p:nvSpPr>
        <p:spPr>
          <a:xfrm>
            <a:off x="878835" y="58752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un/une élève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43679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3FCD587-5BF7-85ED-4E63-77EBAD7F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F50F786-E5C7-1F33-6F3A-8EB92AB405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1326" y="325120"/>
            <a:ext cx="10529888" cy="268288"/>
          </a:xfr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1600"/>
              <a:buFont typeface="Calibri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! 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DFD572D9-BB51-DCA0-7B55-F9E8F4240866}"/>
              </a:ext>
            </a:extLst>
          </p:cNvPr>
          <p:cNvSpPr txBox="1">
            <a:spLocks/>
          </p:cNvSpPr>
          <p:nvPr/>
        </p:nvSpPr>
        <p:spPr>
          <a:xfrm>
            <a:off x="1031326" y="615717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9B456A27-A45D-F14F-D999-2FC788923C8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D19DF578-C22D-342A-2143-E4DE3FC649D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6134" y="820988"/>
            <a:ext cx="644537" cy="6014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7C1319D-7327-D627-E280-3750D94D70C7}"/>
              </a:ext>
            </a:extLst>
          </p:cNvPr>
          <p:cNvGrpSpPr/>
          <p:nvPr/>
        </p:nvGrpSpPr>
        <p:grpSpPr>
          <a:xfrm>
            <a:off x="386430" y="3339447"/>
            <a:ext cx="4147859" cy="591473"/>
            <a:chOff x="7921466" y="2594893"/>
            <a:chExt cx="4147859" cy="510778"/>
          </a:xfrm>
          <a:solidFill>
            <a:srgbClr val="C8F5E8"/>
          </a:solidFill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847615EA-3C9E-5F9E-3A8D-5C66850607DF}"/>
                </a:ext>
              </a:extLst>
            </p:cNvPr>
            <p:cNvSpPr/>
            <p:nvPr/>
          </p:nvSpPr>
          <p:spPr>
            <a:xfrm>
              <a:off x="8369182" y="2594893"/>
              <a:ext cx="3700143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Compaction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89D003B-45E8-AC9B-815B-FC23E0937E5A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1624ECF-E803-139C-FF3D-B53E1EF956A4}"/>
              </a:ext>
            </a:extLst>
          </p:cNvPr>
          <p:cNvGrpSpPr/>
          <p:nvPr/>
        </p:nvGrpSpPr>
        <p:grpSpPr>
          <a:xfrm>
            <a:off x="386430" y="4656334"/>
            <a:ext cx="4119579" cy="591473"/>
            <a:chOff x="7921466" y="2594893"/>
            <a:chExt cx="3855629" cy="510778"/>
          </a:xfrm>
          <a:solidFill>
            <a:srgbClr val="C8F5E8"/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AB3F78F-8330-BB50-F88B-53459E6B2897}"/>
                </a:ext>
              </a:extLst>
            </p:cNvPr>
            <p:cNvSpPr/>
            <p:nvPr/>
          </p:nvSpPr>
          <p:spPr>
            <a:xfrm>
              <a:off x="8369183" y="2594893"/>
              <a:ext cx="3407912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Cimentation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6A95ADF-C684-7343-AF9E-D3CB0CE6EDA1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33C991C5-CE59-58DB-09D6-2D11428AF2C7}"/>
              </a:ext>
            </a:extLst>
          </p:cNvPr>
          <p:cNvGrpSpPr/>
          <p:nvPr/>
        </p:nvGrpSpPr>
        <p:grpSpPr>
          <a:xfrm>
            <a:off x="6012914" y="3339447"/>
            <a:ext cx="5666899" cy="591473"/>
            <a:chOff x="7921466" y="2594893"/>
            <a:chExt cx="4752292" cy="510778"/>
          </a:xfrm>
          <a:solidFill>
            <a:srgbClr val="C8F5E8"/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7B6B1B0-CA5C-2C46-ACAA-3917401A5264}"/>
                </a:ext>
              </a:extLst>
            </p:cNvPr>
            <p:cNvSpPr/>
            <p:nvPr/>
          </p:nvSpPr>
          <p:spPr>
            <a:xfrm>
              <a:off x="8369183" y="2594893"/>
              <a:ext cx="4304575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Compression des sédiments sous l’effet du poids.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FC147CF-21D9-E110-9BCC-9DD8C5B6E73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1B14374-EE2C-1C05-B9D3-89375722A7AA}"/>
              </a:ext>
            </a:extLst>
          </p:cNvPr>
          <p:cNvGrpSpPr/>
          <p:nvPr/>
        </p:nvGrpSpPr>
        <p:grpSpPr>
          <a:xfrm>
            <a:off x="6060049" y="4656334"/>
            <a:ext cx="5629191" cy="683950"/>
            <a:chOff x="7921466" y="2594894"/>
            <a:chExt cx="5629191" cy="590638"/>
          </a:xfrm>
          <a:solidFill>
            <a:srgbClr val="C8F5E8"/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5D9C356-F783-92A4-6859-077AA594CB30}"/>
                </a:ext>
              </a:extLst>
            </p:cNvPr>
            <p:cNvSpPr/>
            <p:nvPr/>
          </p:nvSpPr>
          <p:spPr>
            <a:xfrm>
              <a:off x="8369183" y="2594894"/>
              <a:ext cx="5181474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Transformation des sédiments en roches solides.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89B1B14-D4C6-FCFE-0458-4C5B9E97F38F}"/>
                </a:ext>
              </a:extLst>
            </p:cNvPr>
            <p:cNvSpPr/>
            <p:nvPr/>
          </p:nvSpPr>
          <p:spPr>
            <a:xfrm>
              <a:off x="7921466" y="2594894"/>
              <a:ext cx="403667" cy="59063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45AC057-004E-7EE6-0EEF-B175A8AC3F85}"/>
              </a:ext>
            </a:extLst>
          </p:cNvPr>
          <p:cNvSpPr/>
          <p:nvPr/>
        </p:nvSpPr>
        <p:spPr>
          <a:xfrm>
            <a:off x="377072" y="2718850"/>
            <a:ext cx="4147794" cy="343964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Étape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99DFA5D-8F4C-05A8-3E7E-FC398A8B9D3A}"/>
              </a:ext>
            </a:extLst>
          </p:cNvPr>
          <p:cNvSpPr/>
          <p:nvPr/>
        </p:nvSpPr>
        <p:spPr>
          <a:xfrm>
            <a:off x="5976596" y="2690570"/>
            <a:ext cx="5788058" cy="306257"/>
          </a:xfrm>
          <a:prstGeom prst="roundRect">
            <a:avLst/>
          </a:prstGeom>
          <a:solidFill>
            <a:srgbClr val="E98960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Définition  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82E50C1-3457-9986-40F2-22655C1F964F}"/>
              </a:ext>
            </a:extLst>
          </p:cNvPr>
          <p:cNvCxnSpPr>
            <a:stCxn id="7" idx="3"/>
            <a:endCxn id="16" idx="1"/>
          </p:cNvCxnSpPr>
          <p:nvPr/>
        </p:nvCxnSpPr>
        <p:spPr>
          <a:xfrm>
            <a:off x="4534289" y="3635184"/>
            <a:ext cx="14786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FC51FA7-6B32-AA0C-FEA0-5BBA3629254D}"/>
              </a:ext>
            </a:extLst>
          </p:cNvPr>
          <p:cNvCxnSpPr>
            <a:cxnSpLocks/>
            <a:stCxn id="11" idx="3"/>
            <a:endCxn id="19" idx="1"/>
          </p:cNvCxnSpPr>
          <p:nvPr/>
        </p:nvCxnSpPr>
        <p:spPr>
          <a:xfrm>
            <a:off x="4506009" y="4952071"/>
            <a:ext cx="15540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353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977560" y="346802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Travailler chacun pour soi; l’activité est à faire dans le cahier d’exercices, pas dans le livret.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3636AC-600A-EB38-07E4-44D879780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962" y="989815"/>
            <a:ext cx="4063269" cy="54581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9122F77-554B-FBC9-F31E-20ECF487F1D5}"/>
              </a:ext>
            </a:extLst>
          </p:cNvPr>
          <p:cNvSpPr txBox="1"/>
          <p:nvPr/>
        </p:nvSpPr>
        <p:spPr>
          <a:xfrm>
            <a:off x="5485712" y="6349255"/>
            <a:ext cx="544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PPT</a:t>
            </a:r>
          </a:p>
        </p:txBody>
      </p:sp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6FF651-198D-79A1-E37B-F6FDDEC5BB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026"/>
          <a:stretch>
            <a:fillRect/>
          </a:stretch>
        </p:blipFill>
        <p:spPr>
          <a:xfrm>
            <a:off x="2459990" y="1074656"/>
            <a:ext cx="6442462" cy="34313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DD07757-A68E-FAE2-4430-42EDA71FA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967" y="4545230"/>
            <a:ext cx="11520998" cy="1997084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AB2D021-04E9-CB5D-1571-6D867CBEA11B}"/>
              </a:ext>
            </a:extLst>
          </p:cNvPr>
          <p:cNvSpPr txBox="1"/>
          <p:nvPr/>
        </p:nvSpPr>
        <p:spPr>
          <a:xfrm>
            <a:off x="4044929" y="5554915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a: Sédimentation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C886F8E-BD54-1108-0526-27C645EF8C6F}"/>
              </a:ext>
            </a:extLst>
          </p:cNvPr>
          <p:cNvSpPr txBox="1"/>
          <p:nvPr/>
        </p:nvSpPr>
        <p:spPr>
          <a:xfrm>
            <a:off x="4044930" y="6044772"/>
            <a:ext cx="6122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b: Diagenèse</a:t>
            </a:r>
          </a:p>
        </p:txBody>
      </p:sp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>
            <a:extLst>
              <a:ext uri="{FF2B5EF4-FFF2-40B4-BE49-F238E27FC236}">
                <a16:creationId xmlns:a16="http://schemas.microsoft.com/office/drawing/2014/main" id="{6CB6047E-238C-7044-D555-F914F0ECBF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62"/>
          <a:stretch>
            <a:fillRect/>
          </a:stretch>
        </p:blipFill>
        <p:spPr>
          <a:xfrm>
            <a:off x="250372" y="3363913"/>
            <a:ext cx="11615057" cy="3243716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989675" y="257231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BC533D-BDA3-57EA-6324-2D929553F6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5026"/>
          <a:stretch>
            <a:fillRect/>
          </a:stretch>
        </p:blipFill>
        <p:spPr>
          <a:xfrm>
            <a:off x="3744504" y="1031113"/>
            <a:ext cx="4379467" cy="23325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FA5D1E8-9AD3-E499-D5E7-AAFA8198F1C8}"/>
              </a:ext>
            </a:extLst>
          </p:cNvPr>
          <p:cNvSpPr txBox="1"/>
          <p:nvPr/>
        </p:nvSpPr>
        <p:spPr>
          <a:xfrm>
            <a:off x="1652170" y="4041875"/>
            <a:ext cx="15402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BEE0C9B-7BF9-771A-8753-12DC8C4FDE71}"/>
              </a:ext>
            </a:extLst>
          </p:cNvPr>
          <p:cNvSpPr txBox="1"/>
          <p:nvPr/>
        </p:nvSpPr>
        <p:spPr>
          <a:xfrm>
            <a:off x="1563633" y="4550004"/>
            <a:ext cx="15402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B4729A-4B90-C93B-119F-EF5583577DD2}"/>
              </a:ext>
            </a:extLst>
          </p:cNvPr>
          <p:cNvSpPr txBox="1"/>
          <p:nvPr/>
        </p:nvSpPr>
        <p:spPr>
          <a:xfrm>
            <a:off x="1745787" y="5027420"/>
            <a:ext cx="19053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829198F-A8B0-18FB-D204-2C1FEF293D41}"/>
              </a:ext>
            </a:extLst>
          </p:cNvPr>
          <p:cNvSpPr txBox="1"/>
          <p:nvPr/>
        </p:nvSpPr>
        <p:spPr>
          <a:xfrm>
            <a:off x="1925793" y="5786755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diagenèse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F1CF8EB-26A1-52F7-5D04-B32B5FC54B3D}"/>
              </a:ext>
            </a:extLst>
          </p:cNvPr>
          <p:cNvSpPr txBox="1"/>
          <p:nvPr/>
        </p:nvSpPr>
        <p:spPr>
          <a:xfrm>
            <a:off x="5479001" y="4074531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fragmentées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8EB9ABB-B179-0461-C202-BB0A5AB0DA88}"/>
              </a:ext>
            </a:extLst>
          </p:cNvPr>
          <p:cNvSpPr txBox="1"/>
          <p:nvPr/>
        </p:nvSpPr>
        <p:spPr>
          <a:xfrm>
            <a:off x="6300372" y="4540569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déplacés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0E0907C-5516-8460-9BEB-22F19C227C0B}"/>
              </a:ext>
            </a:extLst>
          </p:cNvPr>
          <p:cNvSpPr txBox="1"/>
          <p:nvPr/>
        </p:nvSpPr>
        <p:spPr>
          <a:xfrm>
            <a:off x="6790537" y="5026644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déposés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3B6FB2C-8E4F-14CA-9EEC-35B919BD8C8B}"/>
              </a:ext>
            </a:extLst>
          </p:cNvPr>
          <p:cNvSpPr txBox="1"/>
          <p:nvPr/>
        </p:nvSpPr>
        <p:spPr>
          <a:xfrm>
            <a:off x="7445244" y="5840969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comprimés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8431DAB-3A23-0C00-6D7A-BCFCB4D0376E}"/>
              </a:ext>
            </a:extLst>
          </p:cNvPr>
          <p:cNvSpPr txBox="1"/>
          <p:nvPr/>
        </p:nvSpPr>
        <p:spPr>
          <a:xfrm>
            <a:off x="3370832" y="6165473"/>
            <a:ext cx="1824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transforment</a:t>
            </a: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7" grpId="0"/>
      <p:bldP spid="18" grpId="0"/>
      <p:bldP spid="19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920750" y="250603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Evaluez-vous en utilisant la grille ci-dessous. Montrez ce que vous trouvez difficile, demandez de l’aide si nécessaire.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1DDD00-B0DB-CBB7-F424-3F19649C2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9" y="2522697"/>
            <a:ext cx="11523406" cy="169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19104</TotalTime>
  <Words>879</Words>
  <Application>Microsoft Office PowerPoint</Application>
  <PresentationFormat>Grand écran</PresentationFormat>
  <Paragraphs>173</Paragraphs>
  <Slides>25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25</vt:i4>
      </vt:variant>
    </vt:vector>
  </HeadingPairs>
  <TitlesOfParts>
    <vt:vector size="35" baseType="lpstr">
      <vt:lpstr>Aptos</vt:lpstr>
      <vt:lpstr>Arial</vt:lpstr>
      <vt:lpstr>Calibri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Répondez à la première question.</vt:lpstr>
      <vt:lpstr>Très bien ! La formation des roches sédimentaires se déroule en quatre étapes.</vt:lpstr>
      <vt:lpstr>Voilà une deuxième question.</vt:lpstr>
      <vt:lpstr>Très bien ! Le processus sédimentaire se déroule en quatre étapes : l’érosion, transport, sédimentation, et diagenèse.</vt:lpstr>
      <vt:lpstr>Voici une autre question.</vt:lpstr>
      <vt:lpstr>Parfait ! Pendant l’érosion, les roches sont fragmentées en petits morceaux sous l’effet de la pluie et des variations de température.</vt:lpstr>
      <vt:lpstr>Passons à une autre question.</vt:lpstr>
      <vt:lpstr>Présentation PowerPoint</vt:lpstr>
      <vt:lpstr>Répondez à la question suivante:</vt:lpstr>
      <vt:lpstr>Excellent ! Les éléments transportés se déposent en couches au fond de l’eau ou sur le sol et non pas dans l’air.</vt:lpstr>
      <vt:lpstr>Présentation PowerPoint</vt:lpstr>
      <vt:lpstr>Excellent !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DAHCHOUR YASSINE</cp:lastModifiedBy>
  <cp:revision>1436</cp:revision>
  <cp:lastPrinted>2024-10-05T19:15:58Z</cp:lastPrinted>
  <dcterms:created xsi:type="dcterms:W3CDTF">2024-05-28T10:13:44Z</dcterms:created>
  <dcterms:modified xsi:type="dcterms:W3CDTF">2026-04-18T18:22:56Z</dcterms:modified>
</cp:coreProperties>
</file>