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9"/>
  </p:notesMasterIdLst>
  <p:handoutMasterIdLst>
    <p:handoutMasterId r:id="rId30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66" r:id="rId10"/>
    <p:sldId id="267" r:id="rId11"/>
    <p:sldId id="270" r:id="rId12"/>
    <p:sldId id="271" r:id="rId13"/>
    <p:sldId id="273" r:id="rId14"/>
    <p:sldId id="265" r:id="rId15"/>
    <p:sldId id="272" r:id="rId16"/>
    <p:sldId id="274" r:id="rId17"/>
    <p:sldId id="264" r:id="rId18"/>
    <p:sldId id="268" r:id="rId19"/>
    <p:sldId id="260" r:id="rId20"/>
    <p:sldId id="269" r:id="rId21"/>
    <p:sldId id="2147483568" r:id="rId22"/>
    <p:sldId id="2147483623" r:id="rId23"/>
    <p:sldId id="2147483618" r:id="rId24"/>
    <p:sldId id="2147483628" r:id="rId25"/>
    <p:sldId id="2134806577" r:id="rId26"/>
    <p:sldId id="2134806581" r:id="rId27"/>
    <p:sldId id="213480658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66"/>
            <p14:sldId id="267"/>
            <p14:sldId id="270"/>
            <p14:sldId id="271"/>
            <p14:sldId id="273"/>
            <p14:sldId id="265"/>
            <p14:sldId id="272"/>
            <p14:sldId id="274"/>
            <p14:sldId id="264"/>
            <p14:sldId id="268"/>
            <p14:sldId id="260"/>
            <p14:sldId id="269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8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8960"/>
    <a:srgbClr val="FDF2E2"/>
    <a:srgbClr val="0769BD"/>
    <a:srgbClr val="970F49"/>
    <a:srgbClr val="37ABE0"/>
    <a:srgbClr val="F15E4D"/>
    <a:srgbClr val="5FADE4"/>
    <a:srgbClr val="A11145"/>
    <a:srgbClr val="BF4598"/>
    <a:srgbClr val="006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4690" autoAdjust="0"/>
  </p:normalViewPr>
  <p:slideViewPr>
    <p:cSldViewPr snapToGrid="0">
      <p:cViewPr varScale="1">
        <p:scale>
          <a:sx n="76" d="100"/>
          <a:sy n="76" d="100"/>
        </p:scale>
        <p:origin x="89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635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06/06/2026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bin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microsoft.com/office/2007/relationships/hdphoto" Target="../media/hdphoto6.wdp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microsoft.com/office/2007/relationships/hdphoto" Target="../media/hdphoto6.wdp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microsoft.com/office/2007/relationships/hdphoto" Target="../media/hdphoto6.wdp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f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261257" y="1380988"/>
            <a:ext cx="8790219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Sciences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5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1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203995" y="3990224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00000"/>
              </a:lnSpc>
              <a:defRPr/>
            </a:pPr>
            <a:r>
              <a:rPr lang="fr-FR" sz="2000" dirty="0">
                <a:solidFill>
                  <a:schemeClr val="bg1"/>
                </a:solidFill>
              </a:rPr>
              <a:t> La Terre en tant que système.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4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311864" y="4670538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2000" dirty="0"/>
              <a:t>Déterminer le type d’une roche en se basant sur ses caractéristiques.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2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09DDB-58BC-FDF9-3D76-2B343192B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F4AE2BB-F032-0474-42D9-4A539C4D033D}"/>
              </a:ext>
            </a:extLst>
          </p:cNvPr>
          <p:cNvSpPr/>
          <p:nvPr/>
        </p:nvSpPr>
        <p:spPr>
          <a:xfrm>
            <a:off x="778058" y="1228743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Reliez par une flèche chaque roche à son origine.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DB3D89FC-7BAF-6BBB-C90B-5BA4EF001A48}"/>
              </a:ext>
            </a:extLst>
          </p:cNvPr>
          <p:cNvSpPr txBox="1">
            <a:spLocks/>
          </p:cNvSpPr>
          <p:nvPr/>
        </p:nvSpPr>
        <p:spPr>
          <a:xfrm>
            <a:off x="935304" y="318293"/>
            <a:ext cx="10372033" cy="267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5A478F3-78CF-38FB-04F2-187622BFE3C9}"/>
              </a:ext>
            </a:extLst>
          </p:cNvPr>
          <p:cNvGrpSpPr/>
          <p:nvPr/>
        </p:nvGrpSpPr>
        <p:grpSpPr>
          <a:xfrm>
            <a:off x="592106" y="2781154"/>
            <a:ext cx="4008985" cy="535787"/>
            <a:chOff x="538317" y="2790119"/>
            <a:chExt cx="4008985" cy="535787"/>
          </a:xfrm>
        </p:grpSpPr>
        <p:sp>
          <p:nvSpPr>
            <p:cNvPr id="25" name="Rectangle: Rounded Corners 22">
              <a:extLst>
                <a:ext uri="{FF2B5EF4-FFF2-40B4-BE49-F238E27FC236}">
                  <a16:creationId xmlns:a16="http://schemas.microsoft.com/office/drawing/2014/main" id="{0EB82DBD-B851-D08B-D4C9-52288F191400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Sédimentaire</a:t>
              </a:r>
            </a:p>
          </p:txBody>
        </p:sp>
        <p:sp>
          <p:nvSpPr>
            <p:cNvPr id="26" name="Rectangle: Rounded Corners 22">
              <a:extLst>
                <a:ext uri="{FF2B5EF4-FFF2-40B4-BE49-F238E27FC236}">
                  <a16:creationId xmlns:a16="http://schemas.microsoft.com/office/drawing/2014/main" id="{BCC39921-BE0C-84CE-2256-76D4D8172B55}"/>
                </a:ext>
              </a:extLst>
            </p:cNvPr>
            <p:cNvSpPr/>
            <p:nvPr/>
          </p:nvSpPr>
          <p:spPr>
            <a:xfrm>
              <a:off x="4087263" y="2790119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EC5667-E3E1-74E3-203C-61D716D9BD85}"/>
              </a:ext>
            </a:extLst>
          </p:cNvPr>
          <p:cNvGrpSpPr/>
          <p:nvPr/>
        </p:nvGrpSpPr>
        <p:grpSpPr>
          <a:xfrm>
            <a:off x="6040291" y="2781154"/>
            <a:ext cx="5833317" cy="544752"/>
            <a:chOff x="5950644" y="2790119"/>
            <a:chExt cx="5833317" cy="544752"/>
          </a:xfrm>
        </p:grpSpPr>
        <p:sp>
          <p:nvSpPr>
            <p:cNvPr id="28" name="Rectangle: Rounded Corners 22">
              <a:extLst>
                <a:ext uri="{FF2B5EF4-FFF2-40B4-BE49-F238E27FC236}">
                  <a16:creationId xmlns:a16="http://schemas.microsoft.com/office/drawing/2014/main" id="{6F8390D0-ADD6-2CA2-63A6-9CAB2723335F}"/>
                </a:ext>
              </a:extLst>
            </p:cNvPr>
            <p:cNvSpPr/>
            <p:nvPr/>
          </p:nvSpPr>
          <p:spPr>
            <a:xfrm>
              <a:off x="6428315" y="2790119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</a:t>
              </a:r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agma liquide </a:t>
              </a:r>
            </a:p>
          </p:txBody>
        </p:sp>
        <p:sp>
          <p:nvSpPr>
            <p:cNvPr id="29" name="Rectangle: Rounded Corners 22">
              <a:extLst>
                <a:ext uri="{FF2B5EF4-FFF2-40B4-BE49-F238E27FC236}">
                  <a16:creationId xmlns:a16="http://schemas.microsoft.com/office/drawing/2014/main" id="{19658ACC-9FE6-8E71-9BD6-ED1C79BFCB59}"/>
                </a:ext>
              </a:extLst>
            </p:cNvPr>
            <p:cNvSpPr/>
            <p:nvPr/>
          </p:nvSpPr>
          <p:spPr>
            <a:xfrm>
              <a:off x="5950644" y="2790119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30" name="Google Shape;15880;p58">
            <a:extLst>
              <a:ext uri="{FF2B5EF4-FFF2-40B4-BE49-F238E27FC236}">
                <a16:creationId xmlns:a16="http://schemas.microsoft.com/office/drawing/2014/main" id="{3E2EAFC3-FA66-B745-6E47-EBB84349E1A6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E9896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Roche</a:t>
            </a:r>
          </a:p>
        </p:txBody>
      </p:sp>
      <p:sp>
        <p:nvSpPr>
          <p:cNvPr id="31" name="Google Shape;15880;p58">
            <a:extLst>
              <a:ext uri="{FF2B5EF4-FFF2-40B4-BE49-F238E27FC236}">
                <a16:creationId xmlns:a16="http://schemas.microsoft.com/office/drawing/2014/main" id="{8C40E9A1-34F7-F3E4-65BD-82FC08914D37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E9896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Origine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7D05B6F0-B68D-757E-B4AF-84D6940547C3}"/>
              </a:ext>
            </a:extLst>
          </p:cNvPr>
          <p:cNvGrpSpPr/>
          <p:nvPr/>
        </p:nvGrpSpPr>
        <p:grpSpPr>
          <a:xfrm>
            <a:off x="592106" y="3991390"/>
            <a:ext cx="4008985" cy="535787"/>
            <a:chOff x="520388" y="4000355"/>
            <a:chExt cx="4008985" cy="535787"/>
          </a:xfrm>
        </p:grpSpPr>
        <p:sp>
          <p:nvSpPr>
            <p:cNvPr id="33" name="Rectangle: Rounded Corners 22">
              <a:extLst>
                <a:ext uri="{FF2B5EF4-FFF2-40B4-BE49-F238E27FC236}">
                  <a16:creationId xmlns:a16="http://schemas.microsoft.com/office/drawing/2014/main" id="{F21A804A-3B05-FAA8-B29F-A2ACFE2006C6}"/>
                </a:ext>
              </a:extLst>
            </p:cNvPr>
            <p:cNvSpPr/>
            <p:nvPr/>
          </p:nvSpPr>
          <p:spPr>
            <a:xfrm>
              <a:off x="520388" y="4000355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Métamorphique</a:t>
              </a:r>
            </a:p>
          </p:txBody>
        </p:sp>
        <p:sp>
          <p:nvSpPr>
            <p:cNvPr id="34" name="Rectangle: Rounded Corners 22">
              <a:extLst>
                <a:ext uri="{FF2B5EF4-FFF2-40B4-BE49-F238E27FC236}">
                  <a16:creationId xmlns:a16="http://schemas.microsoft.com/office/drawing/2014/main" id="{A5B2A0DA-235B-A55F-837D-371F68123FAA}"/>
                </a:ext>
              </a:extLst>
            </p:cNvPr>
            <p:cNvSpPr/>
            <p:nvPr/>
          </p:nvSpPr>
          <p:spPr>
            <a:xfrm>
              <a:off x="4069334" y="4000355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E326C5DE-66E8-57A7-468A-116328F1AA61}"/>
              </a:ext>
            </a:extLst>
          </p:cNvPr>
          <p:cNvGrpSpPr/>
          <p:nvPr/>
        </p:nvGrpSpPr>
        <p:grpSpPr>
          <a:xfrm>
            <a:off x="6040291" y="3977434"/>
            <a:ext cx="5833317" cy="544752"/>
            <a:chOff x="5932715" y="4000355"/>
            <a:chExt cx="5833317" cy="544752"/>
          </a:xfrm>
        </p:grpSpPr>
        <p:sp>
          <p:nvSpPr>
            <p:cNvPr id="36" name="Rectangle: Rounded Corners 22">
              <a:extLst>
                <a:ext uri="{FF2B5EF4-FFF2-40B4-BE49-F238E27FC236}">
                  <a16:creationId xmlns:a16="http://schemas.microsoft.com/office/drawing/2014/main" id="{932B7022-F9E3-007D-E6BE-A360785E8A12}"/>
                </a:ext>
              </a:extLst>
            </p:cNvPr>
            <p:cNvSpPr/>
            <p:nvPr/>
          </p:nvSpPr>
          <p:spPr>
            <a:xfrm>
              <a:off x="6410386" y="4000355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Roches préexistantes </a:t>
              </a:r>
            </a:p>
          </p:txBody>
        </p:sp>
        <p:sp>
          <p:nvSpPr>
            <p:cNvPr id="37" name="Rectangle: Rounded Corners 22">
              <a:extLst>
                <a:ext uri="{FF2B5EF4-FFF2-40B4-BE49-F238E27FC236}">
                  <a16:creationId xmlns:a16="http://schemas.microsoft.com/office/drawing/2014/main" id="{2A4E5423-3FEF-C9D7-D480-F7F4DF459E00}"/>
                </a:ext>
              </a:extLst>
            </p:cNvPr>
            <p:cNvSpPr/>
            <p:nvPr/>
          </p:nvSpPr>
          <p:spPr>
            <a:xfrm>
              <a:off x="5932715" y="4000355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E0FFCD6B-BB35-335D-B80E-AE8EAC196229}"/>
              </a:ext>
            </a:extLst>
          </p:cNvPr>
          <p:cNvGrpSpPr/>
          <p:nvPr/>
        </p:nvGrpSpPr>
        <p:grpSpPr>
          <a:xfrm>
            <a:off x="592106" y="5182680"/>
            <a:ext cx="4008985" cy="535787"/>
            <a:chOff x="601070" y="5183696"/>
            <a:chExt cx="4008985" cy="535787"/>
          </a:xfrm>
        </p:grpSpPr>
        <p:sp>
          <p:nvSpPr>
            <p:cNvPr id="39" name="Rectangle: Rounded Corners 22">
              <a:extLst>
                <a:ext uri="{FF2B5EF4-FFF2-40B4-BE49-F238E27FC236}">
                  <a16:creationId xmlns:a16="http://schemas.microsoft.com/office/drawing/2014/main" id="{C66B9252-8AAC-39A1-0D97-DB671876B40B}"/>
                </a:ext>
              </a:extLst>
            </p:cNvPr>
            <p:cNvSpPr/>
            <p:nvPr/>
          </p:nvSpPr>
          <p:spPr>
            <a:xfrm>
              <a:off x="601070" y="5183696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Magmatique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Rectangle: Rounded Corners 22">
              <a:extLst>
                <a:ext uri="{FF2B5EF4-FFF2-40B4-BE49-F238E27FC236}">
                  <a16:creationId xmlns:a16="http://schemas.microsoft.com/office/drawing/2014/main" id="{8047DA86-5352-DD24-3245-A8344ED3DABF}"/>
                </a:ext>
              </a:extLst>
            </p:cNvPr>
            <p:cNvSpPr/>
            <p:nvPr/>
          </p:nvSpPr>
          <p:spPr>
            <a:xfrm>
              <a:off x="4150016" y="5183696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138DD42A-FAFB-4336-614D-4B72F60FED05}"/>
              </a:ext>
            </a:extLst>
          </p:cNvPr>
          <p:cNvGrpSpPr/>
          <p:nvPr/>
        </p:nvGrpSpPr>
        <p:grpSpPr>
          <a:xfrm>
            <a:off x="6079569" y="5173715"/>
            <a:ext cx="5833317" cy="544752"/>
            <a:chOff x="5932715" y="4000355"/>
            <a:chExt cx="5833317" cy="544752"/>
          </a:xfrm>
        </p:grpSpPr>
        <p:sp>
          <p:nvSpPr>
            <p:cNvPr id="42" name="Rectangle: Rounded Corners 22">
              <a:extLst>
                <a:ext uri="{FF2B5EF4-FFF2-40B4-BE49-F238E27FC236}">
                  <a16:creationId xmlns:a16="http://schemas.microsoft.com/office/drawing/2014/main" id="{7C0C520E-4035-B57F-7B06-7D528048316E}"/>
                </a:ext>
              </a:extLst>
            </p:cNvPr>
            <p:cNvSpPr/>
            <p:nvPr/>
          </p:nvSpPr>
          <p:spPr>
            <a:xfrm>
              <a:off x="6410386" y="4000355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Sédiments</a:t>
              </a:r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43" name="Rectangle: Rounded Corners 22">
              <a:extLst>
                <a:ext uri="{FF2B5EF4-FFF2-40B4-BE49-F238E27FC236}">
                  <a16:creationId xmlns:a16="http://schemas.microsoft.com/office/drawing/2014/main" id="{E23D2BBB-1FE1-09CF-96E4-B620D66D40F6}"/>
                </a:ext>
              </a:extLst>
            </p:cNvPr>
            <p:cNvSpPr/>
            <p:nvPr/>
          </p:nvSpPr>
          <p:spPr>
            <a:xfrm>
              <a:off x="5932715" y="4000355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8B4A4B45-6AA5-107A-A4D3-F0BDFA38022E}"/>
              </a:ext>
            </a:extLst>
          </p:cNvPr>
          <p:cNvCxnSpPr>
            <a:cxnSpLocks/>
            <a:stCxn id="34" idx="3"/>
            <a:endCxn id="37" idx="1"/>
          </p:cNvCxnSpPr>
          <p:nvPr/>
        </p:nvCxnSpPr>
        <p:spPr>
          <a:xfrm flipV="1">
            <a:off x="4601091" y="4249810"/>
            <a:ext cx="1439200" cy="94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A20703D-D6BE-C6A4-211E-7CA3FE67DE66}"/>
              </a:ext>
            </a:extLst>
          </p:cNvPr>
          <p:cNvCxnSpPr>
            <a:cxnSpLocks/>
            <a:stCxn id="26" idx="3"/>
            <a:endCxn id="43" idx="1"/>
          </p:cNvCxnSpPr>
          <p:nvPr/>
        </p:nvCxnSpPr>
        <p:spPr>
          <a:xfrm>
            <a:off x="4601091" y="3049048"/>
            <a:ext cx="1478478" cy="239704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F1BAF31-F9F1-19A4-1B4D-7D3E224E10C0}"/>
              </a:ext>
            </a:extLst>
          </p:cNvPr>
          <p:cNvCxnSpPr>
            <a:cxnSpLocks/>
            <a:stCxn id="40" idx="3"/>
            <a:endCxn id="29" idx="1"/>
          </p:cNvCxnSpPr>
          <p:nvPr/>
        </p:nvCxnSpPr>
        <p:spPr>
          <a:xfrm flipV="1">
            <a:off x="4601091" y="3053530"/>
            <a:ext cx="1439200" cy="23970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Image 8">
            <a:extLst>
              <a:ext uri="{FF2B5EF4-FFF2-40B4-BE49-F238E27FC236}">
                <a16:creationId xmlns:a16="http://schemas.microsoft.com/office/drawing/2014/main" id="{55A18458-8851-D74C-A1AD-7ABD6388A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521" y="433634"/>
            <a:ext cx="531460" cy="53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221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8B09-8CDD-0F42-4E42-1FEC9CDB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E3CD-C3FA-9A61-24BF-655F5E65E7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1465" y="332116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Poursuivons avec la question suivante.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06D60F-4C72-1B2C-4844-693C488AF7F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0" name="Espace réservé du contenu 3">
            <a:extLst>
              <a:ext uri="{FF2B5EF4-FFF2-40B4-BE49-F238E27FC236}">
                <a16:creationId xmlns:a16="http://schemas.microsoft.com/office/drawing/2014/main" id="{4778284F-8B40-C8B7-9286-9237358D1AFF}"/>
              </a:ext>
            </a:extLst>
          </p:cNvPr>
          <p:cNvSpPr txBox="1">
            <a:spLocks/>
          </p:cNvSpPr>
          <p:nvPr/>
        </p:nvSpPr>
        <p:spPr>
          <a:xfrm>
            <a:off x="801528" y="672145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2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B8E3F969-F961-E080-7F4C-BDBC70CAB3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A710FCB-015F-2AB8-BF6D-97AA41463930}"/>
              </a:ext>
            </a:extLst>
          </p:cNvPr>
          <p:cNvSpPr txBox="1"/>
          <p:nvPr/>
        </p:nvSpPr>
        <p:spPr>
          <a:xfrm>
            <a:off x="1010452" y="1097482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3.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Citez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14" name="Google Shape;891;p40">
            <a:extLst>
              <a:ext uri="{FF2B5EF4-FFF2-40B4-BE49-F238E27FC236}">
                <a16:creationId xmlns:a16="http://schemas.microsoft.com/office/drawing/2014/main" id="{01D8431C-1C70-26D4-100D-A4A7E2B5C67D}"/>
              </a:ext>
            </a:extLst>
          </p:cNvPr>
          <p:cNvSpPr/>
          <p:nvPr/>
        </p:nvSpPr>
        <p:spPr>
          <a:xfrm>
            <a:off x="1064685" y="2010944"/>
            <a:ext cx="10062630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Deux caractéristiques des roches qui permettent de reconnaître son type : </a:t>
            </a:r>
            <a:endParaRPr sz="2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5" name="Google Shape;891;p40">
            <a:extLst>
              <a:ext uri="{FF2B5EF4-FFF2-40B4-BE49-F238E27FC236}">
                <a16:creationId xmlns:a16="http://schemas.microsoft.com/office/drawing/2014/main" id="{5E8A6ED9-0B00-D7B6-49BA-14E00096D42B}"/>
              </a:ext>
            </a:extLst>
          </p:cNvPr>
          <p:cNvSpPr/>
          <p:nvPr/>
        </p:nvSpPr>
        <p:spPr>
          <a:xfrm>
            <a:off x="452487" y="3248205"/>
            <a:ext cx="11434713" cy="214522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Caractéristique 1 :</a:t>
            </a:r>
            <a:r>
              <a:rPr lang="fr-FR" sz="24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………………………………………………………………………………………………………</a:t>
            </a:r>
          </a:p>
          <a:p>
            <a:pPr marL="342900" lvl="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Caractéristique 2 :</a:t>
            </a:r>
            <a:r>
              <a:rPr lang="fr-FR" sz="24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………………………………………………………………………………………………………</a:t>
            </a:r>
            <a:endParaRPr sz="24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528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81188-85DC-7E1F-9F85-FBD05D46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891;p40">
            <a:extLst>
              <a:ext uri="{FF2B5EF4-FFF2-40B4-BE49-F238E27FC236}">
                <a16:creationId xmlns:a16="http://schemas.microsoft.com/office/drawing/2014/main" id="{18888C3F-3842-541D-BBBD-3BCD8009D221}"/>
              </a:ext>
            </a:extLst>
          </p:cNvPr>
          <p:cNvSpPr/>
          <p:nvPr/>
        </p:nvSpPr>
        <p:spPr>
          <a:xfrm>
            <a:off x="348794" y="2946547"/>
            <a:ext cx="11434713" cy="214522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Caractéristique 1 </a:t>
            </a:r>
            <a:r>
              <a:rPr lang="fr-FR" sz="24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:………………………………………………………………………………………………………</a:t>
            </a:r>
          </a:p>
          <a:p>
            <a:pPr marL="342900" lvl="0" indent="-3429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Caractéristique 2:</a:t>
            </a:r>
            <a:r>
              <a:rPr lang="fr-FR" sz="24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………………………………………………………………………………………………………</a:t>
            </a:r>
            <a:endParaRPr sz="24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34EC49-19DA-8F9E-12C4-B7453D9746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78026" y="341543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 plus de ces deux caractéristiques, on peut citer la dureté de la roche.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E5BCBC2-1CAC-359C-891C-808DE0543A4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0" name="Espace réservé du contenu 3">
            <a:extLst>
              <a:ext uri="{FF2B5EF4-FFF2-40B4-BE49-F238E27FC236}">
                <a16:creationId xmlns:a16="http://schemas.microsoft.com/office/drawing/2014/main" id="{5D5C46AB-5F42-18FF-A8F4-5759E50CA524}"/>
              </a:ext>
            </a:extLst>
          </p:cNvPr>
          <p:cNvSpPr txBox="1">
            <a:spLocks/>
          </p:cNvSpPr>
          <p:nvPr/>
        </p:nvSpPr>
        <p:spPr>
          <a:xfrm>
            <a:off x="1008917" y="681571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Faire un rappel si nécessaire.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14" name="Google Shape;891;p40">
            <a:extLst>
              <a:ext uri="{FF2B5EF4-FFF2-40B4-BE49-F238E27FC236}">
                <a16:creationId xmlns:a16="http://schemas.microsoft.com/office/drawing/2014/main" id="{7E549E44-D009-A4C3-C42F-BE198B2FB43D}"/>
              </a:ext>
            </a:extLst>
          </p:cNvPr>
          <p:cNvSpPr/>
          <p:nvPr/>
        </p:nvSpPr>
        <p:spPr>
          <a:xfrm>
            <a:off x="1064685" y="2010944"/>
            <a:ext cx="10062630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Deux caractéristiques des roches qui permettent de reconnaître son type : </a:t>
            </a:r>
            <a:endParaRPr sz="2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67E2672-D828-7852-2450-99C93C9C0631}"/>
              </a:ext>
            </a:extLst>
          </p:cNvPr>
          <p:cNvSpPr txBox="1"/>
          <p:nvPr/>
        </p:nvSpPr>
        <p:spPr>
          <a:xfrm>
            <a:off x="2442008" y="3277184"/>
            <a:ext cx="554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présence de fossiles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5013E2-0C11-27FF-2D6F-03A91473C1FA}"/>
              </a:ext>
            </a:extLst>
          </p:cNvPr>
          <p:cNvSpPr txBox="1"/>
          <p:nvPr/>
        </p:nvSpPr>
        <p:spPr>
          <a:xfrm>
            <a:off x="2442008" y="4196994"/>
            <a:ext cx="554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présence d’une foliation </a:t>
            </a:r>
          </a:p>
        </p:txBody>
      </p:sp>
      <p:pic>
        <p:nvPicPr>
          <p:cNvPr id="6" name="Image 8">
            <a:extLst>
              <a:ext uri="{FF2B5EF4-FFF2-40B4-BE49-F238E27FC236}">
                <a16:creationId xmlns:a16="http://schemas.microsoft.com/office/drawing/2014/main" id="{210C0A3F-7654-B8F8-7E09-C60BFB671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911" y="501024"/>
            <a:ext cx="464069" cy="46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40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E9881-9430-BCF8-70EC-B57B155C2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A41B0-7744-E797-5B05-E33341B8E293}"/>
              </a:ext>
            </a:extLst>
          </p:cNvPr>
          <p:cNvSpPr txBox="1">
            <a:spLocks/>
          </p:cNvSpPr>
          <p:nvPr/>
        </p:nvSpPr>
        <p:spPr>
          <a:xfrm>
            <a:off x="896007" y="305810"/>
            <a:ext cx="10529279" cy="267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Répondez à cette question.</a:t>
            </a:r>
          </a:p>
        </p:txBody>
      </p: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6A3B2DA5-B759-FB54-236C-AAE34D89AA71}"/>
              </a:ext>
            </a:extLst>
          </p:cNvPr>
          <p:cNvSpPr txBox="1">
            <a:spLocks/>
          </p:cNvSpPr>
          <p:nvPr/>
        </p:nvSpPr>
        <p:spPr>
          <a:xfrm>
            <a:off x="735307" y="627467"/>
            <a:ext cx="10529705" cy="2682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répondre en levant la main.</a:t>
            </a:r>
          </a:p>
          <a:p>
            <a:endParaRPr lang="fr-FR" sz="1200" i="1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Google Shape;15880;p58">
            <a:extLst>
              <a:ext uri="{FF2B5EF4-FFF2-40B4-BE49-F238E27FC236}">
                <a16:creationId xmlns:a16="http://schemas.microsoft.com/office/drawing/2014/main" id="{A3759423-2ED5-B57E-7267-41C38F016A1D}"/>
              </a:ext>
            </a:extLst>
          </p:cNvPr>
          <p:cNvSpPr txBox="1">
            <a:spLocks/>
          </p:cNvSpPr>
          <p:nvPr/>
        </p:nvSpPr>
        <p:spPr>
          <a:xfrm>
            <a:off x="575035" y="2314829"/>
            <a:ext cx="10850251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noProof="0" dirty="0"/>
              <a:t>Certaines roches sédimentaires sont caractérisées par la présence de fossiles :</a:t>
            </a:r>
          </a:p>
        </p:txBody>
      </p:sp>
      <p:sp>
        <p:nvSpPr>
          <p:cNvPr id="5" name="Rectangle : coins arrondis 6">
            <a:extLst>
              <a:ext uri="{FF2B5EF4-FFF2-40B4-BE49-F238E27FC236}">
                <a16:creationId xmlns:a16="http://schemas.microsoft.com/office/drawing/2014/main" id="{987D9462-44BE-A5CE-1D4D-A760B7428981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noProof="0" dirty="0">
                <a:latin typeface="+mj-lt"/>
                <a:cs typeface="Calibri" panose="020F0502020204030204" pitchFamily="34" charset="0"/>
                <a:sym typeface="Calibri"/>
              </a:rPr>
              <a:t>Vrai</a:t>
            </a:r>
            <a:endParaRPr lang="fr-FR" sz="2400" b="1" noProof="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Rectangle : coins arrondis 13">
            <a:extLst>
              <a:ext uri="{FF2B5EF4-FFF2-40B4-BE49-F238E27FC236}">
                <a16:creationId xmlns:a16="http://schemas.microsoft.com/office/drawing/2014/main" id="{917A99C1-D77C-2DA1-DCAA-78B2073430B6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DDD99BB8-6C13-3F5C-F3A5-DEEE5B7943F2}"/>
              </a:ext>
            </a:extLst>
          </p:cNvPr>
          <p:cNvSpPr txBox="1">
            <a:spLocks/>
          </p:cNvSpPr>
          <p:nvPr/>
        </p:nvSpPr>
        <p:spPr>
          <a:xfrm>
            <a:off x="887813" y="1312541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Répondez par « vrai » ou « faux »: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88B37273-0DA0-5FF4-0DDC-6AF811851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3816" y="359918"/>
            <a:ext cx="500984" cy="50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7A587257-DB4E-D7AB-8C04-AEDB955CF2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012628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ADD17-D9AD-BEDC-7FF6-70C00012D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31525D1E-AA20-1D88-87CB-7F235B3DA5A6}"/>
              </a:ext>
            </a:extLst>
          </p:cNvPr>
          <p:cNvSpPr txBox="1">
            <a:spLocks/>
          </p:cNvSpPr>
          <p:nvPr/>
        </p:nvSpPr>
        <p:spPr>
          <a:xfrm>
            <a:off x="910033" y="308867"/>
            <a:ext cx="10529279" cy="267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C’est correct </a:t>
            </a:r>
          </a:p>
        </p:txBody>
      </p:sp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B07AB7EF-FDE9-C8AA-8546-55EB6815EBE6}"/>
              </a:ext>
            </a:extLst>
          </p:cNvPr>
          <p:cNvSpPr txBox="1">
            <a:spLocks/>
          </p:cNvSpPr>
          <p:nvPr/>
        </p:nvSpPr>
        <p:spPr>
          <a:xfrm>
            <a:off x="815765" y="612860"/>
            <a:ext cx="10529705" cy="2682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Montrer un exemple de roche contenant des fossiles, si disponible au laboratoire.</a:t>
            </a:r>
          </a:p>
        </p:txBody>
      </p:sp>
      <p:pic>
        <p:nvPicPr>
          <p:cNvPr id="12" name="Image 8">
            <a:extLst>
              <a:ext uri="{FF2B5EF4-FFF2-40B4-BE49-F238E27FC236}">
                <a16:creationId xmlns:a16="http://schemas.microsoft.com/office/drawing/2014/main" id="{F492E23C-242C-3A38-DF6E-0BF4408AF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7510" y="367200"/>
            <a:ext cx="464069" cy="464069"/>
          </a:xfrm>
          <a:prstGeom prst="rect">
            <a:avLst/>
          </a:prstGeom>
        </p:spPr>
      </p:pic>
      <p:sp>
        <p:nvSpPr>
          <p:cNvPr id="13" name="Rectangle : coins arrondis 6">
            <a:extLst>
              <a:ext uri="{FF2B5EF4-FFF2-40B4-BE49-F238E27FC236}">
                <a16:creationId xmlns:a16="http://schemas.microsoft.com/office/drawing/2014/main" id="{3C427DC6-7432-BE98-8138-19D04327B7B9}"/>
              </a:ext>
            </a:extLst>
          </p:cNvPr>
          <p:cNvSpPr/>
          <p:nvPr/>
        </p:nvSpPr>
        <p:spPr>
          <a:xfrm>
            <a:off x="831848" y="2828724"/>
            <a:ext cx="4428466" cy="980625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  <a:sym typeface="Calibri"/>
              </a:rPr>
              <a:t>Vrai</a:t>
            </a:r>
            <a:endParaRPr lang="fr-FR" sz="2400" b="1" noProof="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111A2A9-7520-F969-5B6C-52100BA2A90B}"/>
              </a:ext>
            </a:extLst>
          </p:cNvPr>
          <p:cNvSpPr/>
          <p:nvPr/>
        </p:nvSpPr>
        <p:spPr>
          <a:xfrm>
            <a:off x="831848" y="4720277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14C5EAA4-286B-1D24-1CB4-72DC5F727B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97389" y="233530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noProof="0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3BB73AC-AC5E-759A-1F8C-9AA62605589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348" y="2495045"/>
            <a:ext cx="5007682" cy="3618886"/>
          </a:xfrm>
          <a:prstGeom prst="rect">
            <a:avLst/>
          </a:prstGeom>
        </p:spPr>
      </p:pic>
      <p:sp>
        <p:nvSpPr>
          <p:cNvPr id="19" name="Google Shape;15880;p58">
            <a:extLst>
              <a:ext uri="{FF2B5EF4-FFF2-40B4-BE49-F238E27FC236}">
                <a16:creationId xmlns:a16="http://schemas.microsoft.com/office/drawing/2014/main" id="{2F24130A-C864-89AE-596A-F483503B3C07}"/>
              </a:ext>
            </a:extLst>
          </p:cNvPr>
          <p:cNvSpPr txBox="1">
            <a:spLocks/>
          </p:cNvSpPr>
          <p:nvPr/>
        </p:nvSpPr>
        <p:spPr>
          <a:xfrm>
            <a:off x="1718333" y="1315737"/>
            <a:ext cx="8862911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noProof="0" dirty="0"/>
              <a:t>Certaines roches sédimentaires sont caractérisées par la présence de fossiles :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5102E9A-B7FD-5F8C-42B2-662010B0D52A}"/>
              </a:ext>
            </a:extLst>
          </p:cNvPr>
          <p:cNvSpPr/>
          <p:nvPr/>
        </p:nvSpPr>
        <p:spPr>
          <a:xfrm>
            <a:off x="7405635" y="4230356"/>
            <a:ext cx="924449" cy="65314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1701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624E5-DB02-99AF-90B0-DB58D548D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20963652-D1D6-6EC6-950B-51440BA338C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BE9674F2-0774-169A-CF3F-1790F4E45E0E}"/>
              </a:ext>
            </a:extLst>
          </p:cNvPr>
          <p:cNvSpPr txBox="1">
            <a:spLocks/>
          </p:cNvSpPr>
          <p:nvPr/>
        </p:nvSpPr>
        <p:spPr>
          <a:xfrm>
            <a:off x="834619" y="290012"/>
            <a:ext cx="10529279" cy="267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question</a:t>
            </a:r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16" name="Google Shape;15880;p58">
            <a:extLst>
              <a:ext uri="{FF2B5EF4-FFF2-40B4-BE49-F238E27FC236}">
                <a16:creationId xmlns:a16="http://schemas.microsoft.com/office/drawing/2014/main" id="{95E5534B-7C0E-CF44-57D1-763DE785BE7E}"/>
              </a:ext>
            </a:extLst>
          </p:cNvPr>
          <p:cNvSpPr txBox="1">
            <a:spLocks/>
          </p:cNvSpPr>
          <p:nvPr/>
        </p:nvSpPr>
        <p:spPr>
          <a:xfrm>
            <a:off x="481781" y="2118995"/>
            <a:ext cx="11218605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Certaines roches métamorphiques se caractérisent par la présence d’une foliation :</a:t>
            </a:r>
            <a:endParaRPr lang="fr-FR" noProof="0" dirty="0"/>
          </a:p>
        </p:txBody>
      </p:sp>
      <p:sp>
        <p:nvSpPr>
          <p:cNvPr id="17" name="Rectangle : coins arrondis 6">
            <a:extLst>
              <a:ext uri="{FF2B5EF4-FFF2-40B4-BE49-F238E27FC236}">
                <a16:creationId xmlns:a16="http://schemas.microsoft.com/office/drawing/2014/main" id="{A94B56F4-4E85-D310-B5F1-D1DBE23409E8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noProof="0" dirty="0">
                <a:latin typeface="+mj-lt"/>
                <a:cs typeface="Calibri" panose="020F0502020204030204" pitchFamily="34" charset="0"/>
                <a:sym typeface="Calibri"/>
              </a:rPr>
              <a:t>Vrai</a:t>
            </a:r>
            <a:endParaRPr lang="fr-FR" sz="2400" b="1" noProof="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8" name="Rectangle : coins arrondis 13">
            <a:extLst>
              <a:ext uri="{FF2B5EF4-FFF2-40B4-BE49-F238E27FC236}">
                <a16:creationId xmlns:a16="http://schemas.microsoft.com/office/drawing/2014/main" id="{168A3BE1-C1EF-2114-7EB9-F680D6EB559C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19" name="Google Shape;15880;p58">
            <a:extLst>
              <a:ext uri="{FF2B5EF4-FFF2-40B4-BE49-F238E27FC236}">
                <a16:creationId xmlns:a16="http://schemas.microsoft.com/office/drawing/2014/main" id="{8DB0D3EB-47EE-7B32-502B-D6D1DA4A4A47}"/>
              </a:ext>
            </a:extLst>
          </p:cNvPr>
          <p:cNvSpPr txBox="1">
            <a:spLocks/>
          </p:cNvSpPr>
          <p:nvPr/>
        </p:nvSpPr>
        <p:spPr>
          <a:xfrm>
            <a:off x="1104629" y="1180566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Répondez par « Vrai » ou « Faux »: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AutoShape 2">
            <a:extLst>
              <a:ext uri="{FF2B5EF4-FFF2-40B4-BE49-F238E27FC236}">
                <a16:creationId xmlns:a16="http://schemas.microsoft.com/office/drawing/2014/main" id="{7D30BEA2-DADC-A734-3395-F4CE5ABBFB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noProof="0" dirty="0"/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2EFD6AF4-14CF-56DB-CBE5-8A94E3588BDF}"/>
              </a:ext>
            </a:extLst>
          </p:cNvPr>
          <p:cNvSpPr txBox="1">
            <a:spLocks/>
          </p:cNvSpPr>
          <p:nvPr/>
        </p:nvSpPr>
        <p:spPr>
          <a:xfrm>
            <a:off x="787485" y="631714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noter la lettre de la bonne réponse sur leurs ardoises.</a:t>
            </a:r>
          </a:p>
          <a:p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5108ECE8-BB0E-79DE-8B76-9E7784ECBBF3}"/>
              </a:ext>
            </a:extLst>
          </p:cNvPr>
          <p:cNvGrpSpPr/>
          <p:nvPr/>
        </p:nvGrpSpPr>
        <p:grpSpPr>
          <a:xfrm>
            <a:off x="10477799" y="333229"/>
            <a:ext cx="692154" cy="610914"/>
            <a:chOff x="779844" y="4335989"/>
            <a:chExt cx="563238" cy="575842"/>
          </a:xfrm>
        </p:grpSpPr>
        <p:pic>
          <p:nvPicPr>
            <p:cNvPr id="2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0F39B11-E67C-963D-4901-9014967EC88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22890F7-C47E-2D93-4721-F17986422A5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2469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14A61-5EE0-A22F-4E53-481E02637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327A97-A581-1EB0-E7EA-1C6044177859}"/>
              </a:ext>
            </a:extLst>
          </p:cNvPr>
          <p:cNvSpPr txBox="1">
            <a:spLocks/>
          </p:cNvSpPr>
          <p:nvPr/>
        </p:nvSpPr>
        <p:spPr>
          <a:xfrm>
            <a:off x="778058" y="318293"/>
            <a:ext cx="10529279" cy="267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C’est correct, la foliation est l’aspect en couches ou en feuillets observé dans la roche</a:t>
            </a:r>
          </a:p>
        </p:txBody>
      </p: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9568AC1B-5E3D-57B2-C2DE-014DE4F888F9}"/>
              </a:ext>
            </a:extLst>
          </p:cNvPr>
          <p:cNvSpPr txBox="1">
            <a:spLocks/>
          </p:cNvSpPr>
          <p:nvPr/>
        </p:nvSpPr>
        <p:spPr>
          <a:xfrm>
            <a:off x="778059" y="622287"/>
            <a:ext cx="10529705" cy="2682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Se baser sur l’image de la roche pour montrer la foliation.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8A9DFD14-9F0F-A5E3-BA6E-B69DC968E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7510" y="367200"/>
            <a:ext cx="464069" cy="464069"/>
          </a:xfrm>
          <a:prstGeom prst="rect">
            <a:avLst/>
          </a:prstGeom>
        </p:spPr>
      </p:pic>
      <p:sp>
        <p:nvSpPr>
          <p:cNvPr id="5" name="Rectangle : coins arrondis 6">
            <a:extLst>
              <a:ext uri="{FF2B5EF4-FFF2-40B4-BE49-F238E27FC236}">
                <a16:creationId xmlns:a16="http://schemas.microsoft.com/office/drawing/2014/main" id="{F6B4397D-A669-8208-C8A1-85469C16FF46}"/>
              </a:ext>
            </a:extLst>
          </p:cNvPr>
          <p:cNvSpPr/>
          <p:nvPr/>
        </p:nvSpPr>
        <p:spPr>
          <a:xfrm>
            <a:off x="831848" y="2828724"/>
            <a:ext cx="4428466" cy="980625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a. </a:t>
            </a: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  <a:sym typeface="Calibri"/>
              </a:rPr>
              <a:t>Vrai</a:t>
            </a:r>
            <a:endParaRPr lang="fr-FR" sz="2400" b="1" noProof="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Rectangle : coins arrondis 13">
            <a:extLst>
              <a:ext uri="{FF2B5EF4-FFF2-40B4-BE49-F238E27FC236}">
                <a16:creationId xmlns:a16="http://schemas.microsoft.com/office/drawing/2014/main" id="{3E580DAD-6FE1-D1A8-D6EE-0593B3C889A2}"/>
              </a:ext>
            </a:extLst>
          </p:cNvPr>
          <p:cNvSpPr/>
          <p:nvPr/>
        </p:nvSpPr>
        <p:spPr>
          <a:xfrm>
            <a:off x="831848" y="4720277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A71F6B5-732A-819E-0F22-6378A0245C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335" y="2150314"/>
            <a:ext cx="6467170" cy="4311446"/>
          </a:xfrm>
          <a:prstGeom prst="rect">
            <a:avLst/>
          </a:prstGeom>
        </p:spPr>
      </p:pic>
      <p:sp>
        <p:nvSpPr>
          <p:cNvPr id="9" name="AutoShape 2">
            <a:extLst>
              <a:ext uri="{FF2B5EF4-FFF2-40B4-BE49-F238E27FC236}">
                <a16:creationId xmlns:a16="http://schemas.microsoft.com/office/drawing/2014/main" id="{3F3198AF-2F7D-33C7-7E40-3D15A25D1B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97389" y="233530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noProof="0" dirty="0"/>
          </a:p>
        </p:txBody>
      </p:sp>
      <p:sp>
        <p:nvSpPr>
          <p:cNvPr id="10" name="Google Shape;15880;p58">
            <a:extLst>
              <a:ext uri="{FF2B5EF4-FFF2-40B4-BE49-F238E27FC236}">
                <a16:creationId xmlns:a16="http://schemas.microsoft.com/office/drawing/2014/main" id="{3A2DAFBD-8C34-C52A-8693-17EF76B0F1C8}"/>
              </a:ext>
            </a:extLst>
          </p:cNvPr>
          <p:cNvSpPr txBox="1">
            <a:spLocks/>
          </p:cNvSpPr>
          <p:nvPr/>
        </p:nvSpPr>
        <p:spPr>
          <a:xfrm>
            <a:off x="499134" y="1482886"/>
            <a:ext cx="10385176" cy="542560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Certaines roches métamorphiques se caractérisent par la présence d’une foliation :</a:t>
            </a: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C968BB17-5B56-3CD7-DD5C-B05EBDC56CBB}"/>
              </a:ext>
            </a:extLst>
          </p:cNvPr>
          <p:cNvSpPr/>
          <p:nvPr/>
        </p:nvSpPr>
        <p:spPr>
          <a:xfrm>
            <a:off x="6422315" y="3668358"/>
            <a:ext cx="4421393" cy="139849"/>
          </a:xfrm>
          <a:custGeom>
            <a:avLst/>
            <a:gdLst>
              <a:gd name="connsiteX0" fmla="*/ 0 w 4421393"/>
              <a:gd name="connsiteY0" fmla="*/ 0 h 139849"/>
              <a:gd name="connsiteX1" fmla="*/ 946673 w 4421393"/>
              <a:gd name="connsiteY1" fmla="*/ 107576 h 139849"/>
              <a:gd name="connsiteX2" fmla="*/ 3302598 w 4421393"/>
              <a:gd name="connsiteY2" fmla="*/ 32273 h 139849"/>
              <a:gd name="connsiteX3" fmla="*/ 4421393 w 4421393"/>
              <a:gd name="connsiteY3" fmla="*/ 139849 h 139849"/>
              <a:gd name="connsiteX4" fmla="*/ 4421393 w 4421393"/>
              <a:gd name="connsiteY4" fmla="*/ 139849 h 139849"/>
              <a:gd name="connsiteX5" fmla="*/ 4421393 w 4421393"/>
              <a:gd name="connsiteY5" fmla="*/ 139849 h 139849"/>
              <a:gd name="connsiteX6" fmla="*/ 4421393 w 4421393"/>
              <a:gd name="connsiteY6" fmla="*/ 139849 h 13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93" h="139849">
                <a:moveTo>
                  <a:pt x="0" y="0"/>
                </a:moveTo>
                <a:cubicBezTo>
                  <a:pt x="198120" y="51098"/>
                  <a:pt x="396240" y="102197"/>
                  <a:pt x="946673" y="107576"/>
                </a:cubicBezTo>
                <a:cubicBezTo>
                  <a:pt x="1497106" y="112955"/>
                  <a:pt x="2723478" y="26894"/>
                  <a:pt x="3302598" y="32273"/>
                </a:cubicBezTo>
                <a:cubicBezTo>
                  <a:pt x="3881718" y="37652"/>
                  <a:pt x="4421393" y="139849"/>
                  <a:pt x="4421393" y="139849"/>
                </a:cubicBezTo>
                <a:lnTo>
                  <a:pt x="4421393" y="139849"/>
                </a:lnTo>
                <a:lnTo>
                  <a:pt x="4421393" y="139849"/>
                </a:lnTo>
                <a:lnTo>
                  <a:pt x="4421393" y="139849"/>
                </a:lnTo>
              </a:path>
            </a:pathLst>
          </a:cu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42D61032-4E64-2407-9998-02CD88672A5D}"/>
              </a:ext>
            </a:extLst>
          </p:cNvPr>
          <p:cNvSpPr/>
          <p:nvPr/>
        </p:nvSpPr>
        <p:spPr>
          <a:xfrm>
            <a:off x="6424107" y="4315612"/>
            <a:ext cx="4421393" cy="139849"/>
          </a:xfrm>
          <a:custGeom>
            <a:avLst/>
            <a:gdLst>
              <a:gd name="connsiteX0" fmla="*/ 0 w 4421393"/>
              <a:gd name="connsiteY0" fmla="*/ 0 h 139849"/>
              <a:gd name="connsiteX1" fmla="*/ 946673 w 4421393"/>
              <a:gd name="connsiteY1" fmla="*/ 107576 h 139849"/>
              <a:gd name="connsiteX2" fmla="*/ 3302598 w 4421393"/>
              <a:gd name="connsiteY2" fmla="*/ 32273 h 139849"/>
              <a:gd name="connsiteX3" fmla="*/ 4421393 w 4421393"/>
              <a:gd name="connsiteY3" fmla="*/ 139849 h 139849"/>
              <a:gd name="connsiteX4" fmla="*/ 4421393 w 4421393"/>
              <a:gd name="connsiteY4" fmla="*/ 139849 h 139849"/>
              <a:gd name="connsiteX5" fmla="*/ 4421393 w 4421393"/>
              <a:gd name="connsiteY5" fmla="*/ 139849 h 139849"/>
              <a:gd name="connsiteX6" fmla="*/ 4421393 w 4421393"/>
              <a:gd name="connsiteY6" fmla="*/ 139849 h 13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93" h="139849">
                <a:moveTo>
                  <a:pt x="0" y="0"/>
                </a:moveTo>
                <a:cubicBezTo>
                  <a:pt x="198120" y="51098"/>
                  <a:pt x="396240" y="102197"/>
                  <a:pt x="946673" y="107576"/>
                </a:cubicBezTo>
                <a:cubicBezTo>
                  <a:pt x="1497106" y="112955"/>
                  <a:pt x="2723478" y="26894"/>
                  <a:pt x="3302598" y="32273"/>
                </a:cubicBezTo>
                <a:cubicBezTo>
                  <a:pt x="3881718" y="37652"/>
                  <a:pt x="4421393" y="139849"/>
                  <a:pt x="4421393" y="139849"/>
                </a:cubicBezTo>
                <a:lnTo>
                  <a:pt x="4421393" y="139849"/>
                </a:lnTo>
                <a:lnTo>
                  <a:pt x="4421393" y="139849"/>
                </a:lnTo>
                <a:lnTo>
                  <a:pt x="4421393" y="139849"/>
                </a:lnTo>
              </a:path>
            </a:pathLst>
          </a:cu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F577E23-F5AA-F300-36BF-1DFD7353D17C}"/>
              </a:ext>
            </a:extLst>
          </p:cNvPr>
          <p:cNvSpPr txBox="1"/>
          <p:nvPr/>
        </p:nvSpPr>
        <p:spPr>
          <a:xfrm>
            <a:off x="8169237" y="3915939"/>
            <a:ext cx="2934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Calibri" panose="020F0502020204030204"/>
              </a:rPr>
              <a:t>Feuillet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674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74486-726C-91F6-8A87-85E36A665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contenu 3">
            <a:extLst>
              <a:ext uri="{FF2B5EF4-FFF2-40B4-BE49-F238E27FC236}">
                <a16:creationId xmlns:a16="http://schemas.microsoft.com/office/drawing/2014/main" id="{F12A1163-C24B-E54A-B4A2-2A950DEC3037}"/>
              </a:ext>
            </a:extLst>
          </p:cNvPr>
          <p:cNvSpPr txBox="1">
            <a:spLocks/>
          </p:cNvSpPr>
          <p:nvPr/>
        </p:nvSpPr>
        <p:spPr>
          <a:xfrm>
            <a:off x="778058" y="703567"/>
            <a:ext cx="10529705" cy="2682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42900">
              <a:spcAft>
                <a:spcPts val="300"/>
              </a:spcAft>
              <a:buNone/>
              <a:defRPr/>
            </a:pPr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3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2FD42178-8097-3937-B39B-82BD066EF410}"/>
              </a:ext>
            </a:extLst>
          </p:cNvPr>
          <p:cNvSpPr txBox="1"/>
          <p:nvPr/>
        </p:nvSpPr>
        <p:spPr>
          <a:xfrm>
            <a:off x="594576" y="1045614"/>
            <a:ext cx="10960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Reliez chaque type de roche à la caractéristique correspondante: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6D1231BB-0CEB-5AFF-E910-8FBFE6905634}"/>
              </a:ext>
            </a:extLst>
          </p:cNvPr>
          <p:cNvGrpSpPr/>
          <p:nvPr/>
        </p:nvGrpSpPr>
        <p:grpSpPr>
          <a:xfrm>
            <a:off x="592106" y="2781154"/>
            <a:ext cx="4008985" cy="535787"/>
            <a:chOff x="538317" y="2790119"/>
            <a:chExt cx="4008985" cy="535787"/>
          </a:xfrm>
        </p:grpSpPr>
        <p:sp>
          <p:nvSpPr>
            <p:cNvPr id="25" name="Rectangle: Rounded Corners 22">
              <a:extLst>
                <a:ext uri="{FF2B5EF4-FFF2-40B4-BE49-F238E27FC236}">
                  <a16:creationId xmlns:a16="http://schemas.microsoft.com/office/drawing/2014/main" id="{D294F413-A6FF-F523-DF83-87C2A10917A6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Sédimentaires</a:t>
              </a:r>
            </a:p>
          </p:txBody>
        </p:sp>
        <p:sp>
          <p:nvSpPr>
            <p:cNvPr id="38" name="Rectangle: Rounded Corners 22">
              <a:extLst>
                <a:ext uri="{FF2B5EF4-FFF2-40B4-BE49-F238E27FC236}">
                  <a16:creationId xmlns:a16="http://schemas.microsoft.com/office/drawing/2014/main" id="{C3448C34-0797-E073-5625-C4BEBB8454E5}"/>
                </a:ext>
              </a:extLst>
            </p:cNvPr>
            <p:cNvSpPr/>
            <p:nvPr/>
          </p:nvSpPr>
          <p:spPr>
            <a:xfrm>
              <a:off x="4087263" y="2790119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8BA851B8-EFBC-EEC2-D939-A13595EE3016}"/>
              </a:ext>
            </a:extLst>
          </p:cNvPr>
          <p:cNvGrpSpPr/>
          <p:nvPr/>
        </p:nvGrpSpPr>
        <p:grpSpPr>
          <a:xfrm>
            <a:off x="6040291" y="3283178"/>
            <a:ext cx="5833317" cy="544752"/>
            <a:chOff x="5950644" y="2790119"/>
            <a:chExt cx="5833317" cy="544752"/>
          </a:xfrm>
        </p:grpSpPr>
        <p:sp>
          <p:nvSpPr>
            <p:cNvPr id="29" name="Rectangle: Rounded Corners 22">
              <a:extLst>
                <a:ext uri="{FF2B5EF4-FFF2-40B4-BE49-F238E27FC236}">
                  <a16:creationId xmlns:a16="http://schemas.microsoft.com/office/drawing/2014/main" id="{082519AF-5C44-8DDC-2BAD-39214D915A45}"/>
                </a:ext>
              </a:extLst>
            </p:cNvPr>
            <p:cNvSpPr/>
            <p:nvPr/>
          </p:nvSpPr>
          <p:spPr>
            <a:xfrm>
              <a:off x="6428315" y="2790119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Grande dureté</a:t>
              </a:r>
            </a:p>
          </p:txBody>
        </p:sp>
        <p:sp>
          <p:nvSpPr>
            <p:cNvPr id="40" name="Rectangle: Rounded Corners 22">
              <a:extLst>
                <a:ext uri="{FF2B5EF4-FFF2-40B4-BE49-F238E27FC236}">
                  <a16:creationId xmlns:a16="http://schemas.microsoft.com/office/drawing/2014/main" id="{5A69D1D2-58F9-8BAD-206B-471DAEF53DFD}"/>
                </a:ext>
              </a:extLst>
            </p:cNvPr>
            <p:cNvSpPr/>
            <p:nvPr/>
          </p:nvSpPr>
          <p:spPr>
            <a:xfrm>
              <a:off x="5950644" y="2790119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31" name="Google Shape;15880;p58">
            <a:extLst>
              <a:ext uri="{FF2B5EF4-FFF2-40B4-BE49-F238E27FC236}">
                <a16:creationId xmlns:a16="http://schemas.microsoft.com/office/drawing/2014/main" id="{DC6C46AC-2EDB-30BC-187F-24BC4313EA44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E9896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Roches</a:t>
            </a:r>
          </a:p>
        </p:txBody>
      </p:sp>
      <p:sp>
        <p:nvSpPr>
          <p:cNvPr id="32" name="Google Shape;15880;p58">
            <a:extLst>
              <a:ext uri="{FF2B5EF4-FFF2-40B4-BE49-F238E27FC236}">
                <a16:creationId xmlns:a16="http://schemas.microsoft.com/office/drawing/2014/main" id="{97439F7B-C69C-2C70-8EE4-934C89F28652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E9896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Caractéristique</a:t>
            </a:r>
          </a:p>
        </p:txBody>
      </p:sp>
      <p:pic>
        <p:nvPicPr>
          <p:cNvPr id="33" name="Picture 1">
            <a:extLst>
              <a:ext uri="{FF2B5EF4-FFF2-40B4-BE49-F238E27FC236}">
                <a16:creationId xmlns:a16="http://schemas.microsoft.com/office/drawing/2014/main" id="{D42F3A8D-9050-3A09-0AB2-411A261000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34" name="Titre 1">
            <a:extLst>
              <a:ext uri="{FF2B5EF4-FFF2-40B4-BE49-F238E27FC236}">
                <a16:creationId xmlns:a16="http://schemas.microsoft.com/office/drawing/2014/main" id="{181C6B27-1306-70A4-6A65-1699B6A3C612}"/>
              </a:ext>
            </a:extLst>
          </p:cNvPr>
          <p:cNvSpPr txBox="1">
            <a:spLocks/>
          </p:cNvSpPr>
          <p:nvPr/>
        </p:nvSpPr>
        <p:spPr>
          <a:xfrm>
            <a:off x="756458" y="339668"/>
            <a:ext cx="10529279" cy="4351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defTabSz="342900">
              <a:spcAft>
                <a:spcPts val="300"/>
              </a:spcAft>
              <a:defRPr/>
            </a:pP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On termine avec une dernière question d’appariement.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9582829E-3AA4-76BA-E63C-94EFD356198E}"/>
              </a:ext>
            </a:extLst>
          </p:cNvPr>
          <p:cNvGrpSpPr/>
          <p:nvPr/>
        </p:nvGrpSpPr>
        <p:grpSpPr>
          <a:xfrm>
            <a:off x="592106" y="3991390"/>
            <a:ext cx="4008985" cy="535787"/>
            <a:chOff x="520388" y="4000355"/>
            <a:chExt cx="4008985" cy="535787"/>
          </a:xfrm>
        </p:grpSpPr>
        <p:sp>
          <p:nvSpPr>
            <p:cNvPr id="36" name="Rectangle: Rounded Corners 22">
              <a:extLst>
                <a:ext uri="{FF2B5EF4-FFF2-40B4-BE49-F238E27FC236}">
                  <a16:creationId xmlns:a16="http://schemas.microsoft.com/office/drawing/2014/main" id="{62FDDF95-BCEF-AF55-226D-E4860293A55D}"/>
                </a:ext>
              </a:extLst>
            </p:cNvPr>
            <p:cNvSpPr/>
            <p:nvPr/>
          </p:nvSpPr>
          <p:spPr>
            <a:xfrm>
              <a:off x="520388" y="4000355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Métamorphiques</a:t>
              </a:r>
              <a:endParaRPr lang="fr-FR" sz="24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Rectangle: Rounded Corners 22">
              <a:extLst>
                <a:ext uri="{FF2B5EF4-FFF2-40B4-BE49-F238E27FC236}">
                  <a16:creationId xmlns:a16="http://schemas.microsoft.com/office/drawing/2014/main" id="{F052DE9F-6AD2-8AC1-72D9-43B531FC3DC3}"/>
                </a:ext>
              </a:extLst>
            </p:cNvPr>
            <p:cNvSpPr/>
            <p:nvPr/>
          </p:nvSpPr>
          <p:spPr>
            <a:xfrm>
              <a:off x="4069334" y="4000355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F19513A7-612F-A484-9A70-9EAE11464626}"/>
              </a:ext>
            </a:extLst>
          </p:cNvPr>
          <p:cNvGrpSpPr/>
          <p:nvPr/>
        </p:nvGrpSpPr>
        <p:grpSpPr>
          <a:xfrm>
            <a:off x="6040291" y="4493414"/>
            <a:ext cx="5833317" cy="544752"/>
            <a:chOff x="5932715" y="4000355"/>
            <a:chExt cx="5833317" cy="544752"/>
          </a:xfrm>
        </p:grpSpPr>
        <p:sp>
          <p:nvSpPr>
            <p:cNvPr id="41" name="Rectangle: Rounded Corners 22">
              <a:extLst>
                <a:ext uri="{FF2B5EF4-FFF2-40B4-BE49-F238E27FC236}">
                  <a16:creationId xmlns:a16="http://schemas.microsoft.com/office/drawing/2014/main" id="{F2E19D47-0244-8821-5467-4AD285D17717}"/>
                </a:ext>
              </a:extLst>
            </p:cNvPr>
            <p:cNvSpPr/>
            <p:nvPr/>
          </p:nvSpPr>
          <p:spPr>
            <a:xfrm>
              <a:off x="6410386" y="4000355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Faible dureté</a:t>
              </a:r>
            </a:p>
          </p:txBody>
        </p:sp>
        <p:sp>
          <p:nvSpPr>
            <p:cNvPr id="42" name="Rectangle: Rounded Corners 22">
              <a:extLst>
                <a:ext uri="{FF2B5EF4-FFF2-40B4-BE49-F238E27FC236}">
                  <a16:creationId xmlns:a16="http://schemas.microsoft.com/office/drawing/2014/main" id="{5AE20743-E4FD-3D11-ECAE-6D7E7E7D347F}"/>
                </a:ext>
              </a:extLst>
            </p:cNvPr>
            <p:cNvSpPr/>
            <p:nvPr/>
          </p:nvSpPr>
          <p:spPr>
            <a:xfrm>
              <a:off x="5932715" y="4000355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92895958-B28C-4B75-0436-0454CA08DFE5}"/>
              </a:ext>
            </a:extLst>
          </p:cNvPr>
          <p:cNvGrpSpPr/>
          <p:nvPr/>
        </p:nvGrpSpPr>
        <p:grpSpPr>
          <a:xfrm>
            <a:off x="592106" y="5174731"/>
            <a:ext cx="4008985" cy="535787"/>
            <a:chOff x="601070" y="5183696"/>
            <a:chExt cx="4008985" cy="535787"/>
          </a:xfrm>
        </p:grpSpPr>
        <p:sp>
          <p:nvSpPr>
            <p:cNvPr id="44" name="Rectangle: Rounded Corners 22">
              <a:extLst>
                <a:ext uri="{FF2B5EF4-FFF2-40B4-BE49-F238E27FC236}">
                  <a16:creationId xmlns:a16="http://schemas.microsoft.com/office/drawing/2014/main" id="{C6B4FE9A-0B22-0BC8-4E45-DC13C65C6B29}"/>
                </a:ext>
              </a:extLst>
            </p:cNvPr>
            <p:cNvSpPr/>
            <p:nvPr/>
          </p:nvSpPr>
          <p:spPr>
            <a:xfrm>
              <a:off x="601070" y="5183696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Magmatiques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Rectangle: Rounded Corners 22">
              <a:extLst>
                <a:ext uri="{FF2B5EF4-FFF2-40B4-BE49-F238E27FC236}">
                  <a16:creationId xmlns:a16="http://schemas.microsoft.com/office/drawing/2014/main" id="{4EEB4E96-BA46-5FE0-FED3-ACFA717298C5}"/>
                </a:ext>
              </a:extLst>
            </p:cNvPr>
            <p:cNvSpPr/>
            <p:nvPr/>
          </p:nvSpPr>
          <p:spPr>
            <a:xfrm>
              <a:off x="4150016" y="5183696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106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8D18E-B1C3-2579-1AC5-09EDE174E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6FF648-2154-471F-385A-C61C00E3E39D}"/>
              </a:ext>
            </a:extLst>
          </p:cNvPr>
          <p:cNvSpPr txBox="1">
            <a:spLocks/>
          </p:cNvSpPr>
          <p:nvPr/>
        </p:nvSpPr>
        <p:spPr>
          <a:xfrm>
            <a:off x="858269" y="312110"/>
            <a:ext cx="10164773" cy="5060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42900">
              <a:spcAft>
                <a:spcPts val="300"/>
              </a:spcAft>
              <a:defRPr/>
            </a:pP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Les roches métamorphiques et magmatiques ont une grande dureté, c’est-à-dire qu’elles sont difficiles à casser, contrairement aux roches sédimentaires.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982BBA81-40C3-B44C-EF3A-70AB141C0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510" y="331200"/>
            <a:ext cx="500069" cy="500069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AF1DEE5E-1E5C-F9F5-1004-D08F112FDD02}"/>
              </a:ext>
            </a:extLst>
          </p:cNvPr>
          <p:cNvCxnSpPr>
            <a:cxnSpLocks/>
            <a:endCxn id="58" idx="1"/>
          </p:cNvCxnSpPr>
          <p:nvPr/>
        </p:nvCxnSpPr>
        <p:spPr>
          <a:xfrm>
            <a:off x="4627986" y="3058012"/>
            <a:ext cx="1412305" cy="17077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e 4">
            <a:extLst>
              <a:ext uri="{FF2B5EF4-FFF2-40B4-BE49-F238E27FC236}">
                <a16:creationId xmlns:a16="http://schemas.microsoft.com/office/drawing/2014/main" id="{5F729609-1D98-5B07-B9C3-6BB697CBDECF}"/>
              </a:ext>
            </a:extLst>
          </p:cNvPr>
          <p:cNvGrpSpPr/>
          <p:nvPr/>
        </p:nvGrpSpPr>
        <p:grpSpPr>
          <a:xfrm>
            <a:off x="592106" y="2781154"/>
            <a:ext cx="4008985" cy="535787"/>
            <a:chOff x="538317" y="2790119"/>
            <a:chExt cx="4008985" cy="535787"/>
          </a:xfrm>
        </p:grpSpPr>
        <p:sp>
          <p:nvSpPr>
            <p:cNvPr id="46" name="Rectangle: Rounded Corners 22">
              <a:extLst>
                <a:ext uri="{FF2B5EF4-FFF2-40B4-BE49-F238E27FC236}">
                  <a16:creationId xmlns:a16="http://schemas.microsoft.com/office/drawing/2014/main" id="{BE86B174-953A-D6F1-0876-7FD0A1178B7A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Sédimentaires</a:t>
              </a:r>
            </a:p>
          </p:txBody>
        </p:sp>
        <p:sp>
          <p:nvSpPr>
            <p:cNvPr id="47" name="Rectangle: Rounded Corners 22">
              <a:extLst>
                <a:ext uri="{FF2B5EF4-FFF2-40B4-BE49-F238E27FC236}">
                  <a16:creationId xmlns:a16="http://schemas.microsoft.com/office/drawing/2014/main" id="{A22B1E74-5918-21B1-4102-B23CF1E525D4}"/>
                </a:ext>
              </a:extLst>
            </p:cNvPr>
            <p:cNvSpPr/>
            <p:nvPr/>
          </p:nvSpPr>
          <p:spPr>
            <a:xfrm>
              <a:off x="4087263" y="2790119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AC9380AE-D13F-582F-7D02-144497291293}"/>
              </a:ext>
            </a:extLst>
          </p:cNvPr>
          <p:cNvGrpSpPr/>
          <p:nvPr/>
        </p:nvGrpSpPr>
        <p:grpSpPr>
          <a:xfrm>
            <a:off x="6040291" y="3283178"/>
            <a:ext cx="5833317" cy="544752"/>
            <a:chOff x="5950644" y="2790119"/>
            <a:chExt cx="5833317" cy="544752"/>
          </a:xfrm>
        </p:grpSpPr>
        <p:sp>
          <p:nvSpPr>
            <p:cNvPr id="49" name="Rectangle: Rounded Corners 22">
              <a:extLst>
                <a:ext uri="{FF2B5EF4-FFF2-40B4-BE49-F238E27FC236}">
                  <a16:creationId xmlns:a16="http://schemas.microsoft.com/office/drawing/2014/main" id="{3DCEE54D-2950-0381-AE39-4E13D460C5FE}"/>
                </a:ext>
              </a:extLst>
            </p:cNvPr>
            <p:cNvSpPr/>
            <p:nvPr/>
          </p:nvSpPr>
          <p:spPr>
            <a:xfrm>
              <a:off x="6428315" y="2790119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Grande dureté</a:t>
              </a:r>
            </a:p>
          </p:txBody>
        </p:sp>
        <p:sp>
          <p:nvSpPr>
            <p:cNvPr id="50" name="Rectangle: Rounded Corners 22">
              <a:extLst>
                <a:ext uri="{FF2B5EF4-FFF2-40B4-BE49-F238E27FC236}">
                  <a16:creationId xmlns:a16="http://schemas.microsoft.com/office/drawing/2014/main" id="{6A0F8968-5025-839F-E946-B02CBF5F3246}"/>
                </a:ext>
              </a:extLst>
            </p:cNvPr>
            <p:cNvSpPr/>
            <p:nvPr/>
          </p:nvSpPr>
          <p:spPr>
            <a:xfrm>
              <a:off x="5950644" y="2790119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51" name="Google Shape;15880;p58">
            <a:extLst>
              <a:ext uri="{FF2B5EF4-FFF2-40B4-BE49-F238E27FC236}">
                <a16:creationId xmlns:a16="http://schemas.microsoft.com/office/drawing/2014/main" id="{20967897-749F-62DD-5E21-3B34EAB0F051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E9896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Roches</a:t>
            </a:r>
          </a:p>
        </p:txBody>
      </p:sp>
      <p:sp>
        <p:nvSpPr>
          <p:cNvPr id="52" name="Google Shape;15880;p58">
            <a:extLst>
              <a:ext uri="{FF2B5EF4-FFF2-40B4-BE49-F238E27FC236}">
                <a16:creationId xmlns:a16="http://schemas.microsoft.com/office/drawing/2014/main" id="{D73AC0BF-F408-5DF2-95F5-A26CE97A1429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E9896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Caractéristique</a:t>
            </a:r>
          </a:p>
        </p:txBody>
      </p: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11B5362E-737E-9647-3D2D-833C451445C4}"/>
              </a:ext>
            </a:extLst>
          </p:cNvPr>
          <p:cNvGrpSpPr/>
          <p:nvPr/>
        </p:nvGrpSpPr>
        <p:grpSpPr>
          <a:xfrm>
            <a:off x="592106" y="3991390"/>
            <a:ext cx="4008985" cy="535787"/>
            <a:chOff x="520388" y="4000355"/>
            <a:chExt cx="4008985" cy="535787"/>
          </a:xfrm>
        </p:grpSpPr>
        <p:sp>
          <p:nvSpPr>
            <p:cNvPr id="54" name="Rectangle: Rounded Corners 22">
              <a:extLst>
                <a:ext uri="{FF2B5EF4-FFF2-40B4-BE49-F238E27FC236}">
                  <a16:creationId xmlns:a16="http://schemas.microsoft.com/office/drawing/2014/main" id="{9A2E8F90-D6B1-FDA5-98F4-9CCDE7F05038}"/>
                </a:ext>
              </a:extLst>
            </p:cNvPr>
            <p:cNvSpPr/>
            <p:nvPr/>
          </p:nvSpPr>
          <p:spPr>
            <a:xfrm>
              <a:off x="520388" y="4000355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Métamorphiques</a:t>
              </a:r>
            </a:p>
          </p:txBody>
        </p:sp>
        <p:sp>
          <p:nvSpPr>
            <p:cNvPr id="55" name="Rectangle: Rounded Corners 22">
              <a:extLst>
                <a:ext uri="{FF2B5EF4-FFF2-40B4-BE49-F238E27FC236}">
                  <a16:creationId xmlns:a16="http://schemas.microsoft.com/office/drawing/2014/main" id="{46D8828C-AE90-15F5-EED9-EB7E6C6B960F}"/>
                </a:ext>
              </a:extLst>
            </p:cNvPr>
            <p:cNvSpPr/>
            <p:nvPr/>
          </p:nvSpPr>
          <p:spPr>
            <a:xfrm>
              <a:off x="4069334" y="4000355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C3873516-A12F-6E33-E2EB-756F2D499F16}"/>
              </a:ext>
            </a:extLst>
          </p:cNvPr>
          <p:cNvGrpSpPr/>
          <p:nvPr/>
        </p:nvGrpSpPr>
        <p:grpSpPr>
          <a:xfrm>
            <a:off x="6040291" y="4493414"/>
            <a:ext cx="5833317" cy="544752"/>
            <a:chOff x="5932715" y="4000355"/>
            <a:chExt cx="5833317" cy="544752"/>
          </a:xfrm>
        </p:grpSpPr>
        <p:sp>
          <p:nvSpPr>
            <p:cNvPr id="57" name="Rectangle: Rounded Corners 22">
              <a:extLst>
                <a:ext uri="{FF2B5EF4-FFF2-40B4-BE49-F238E27FC236}">
                  <a16:creationId xmlns:a16="http://schemas.microsoft.com/office/drawing/2014/main" id="{F0C91031-20E2-743F-85DA-8E85993ECD5A}"/>
                </a:ext>
              </a:extLst>
            </p:cNvPr>
            <p:cNvSpPr/>
            <p:nvPr/>
          </p:nvSpPr>
          <p:spPr>
            <a:xfrm>
              <a:off x="6410386" y="4000355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Faible dureté</a:t>
              </a:r>
            </a:p>
          </p:txBody>
        </p:sp>
        <p:sp>
          <p:nvSpPr>
            <p:cNvPr id="58" name="Rectangle: Rounded Corners 22">
              <a:extLst>
                <a:ext uri="{FF2B5EF4-FFF2-40B4-BE49-F238E27FC236}">
                  <a16:creationId xmlns:a16="http://schemas.microsoft.com/office/drawing/2014/main" id="{54A95E08-D841-CFC4-3954-75178723EBF7}"/>
                </a:ext>
              </a:extLst>
            </p:cNvPr>
            <p:cNvSpPr/>
            <p:nvPr/>
          </p:nvSpPr>
          <p:spPr>
            <a:xfrm>
              <a:off x="5932715" y="4000355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5532F56C-1100-D705-DDEF-611E55C4BE34}"/>
              </a:ext>
            </a:extLst>
          </p:cNvPr>
          <p:cNvGrpSpPr/>
          <p:nvPr/>
        </p:nvGrpSpPr>
        <p:grpSpPr>
          <a:xfrm>
            <a:off x="592106" y="5174731"/>
            <a:ext cx="4008985" cy="535787"/>
            <a:chOff x="601070" y="5183696"/>
            <a:chExt cx="4008985" cy="535787"/>
          </a:xfrm>
        </p:grpSpPr>
        <p:sp>
          <p:nvSpPr>
            <p:cNvPr id="60" name="Rectangle: Rounded Corners 22">
              <a:extLst>
                <a:ext uri="{FF2B5EF4-FFF2-40B4-BE49-F238E27FC236}">
                  <a16:creationId xmlns:a16="http://schemas.microsoft.com/office/drawing/2014/main" id="{7D8C84E8-7BD1-3FA6-F146-FFF647E7B281}"/>
                </a:ext>
              </a:extLst>
            </p:cNvPr>
            <p:cNvSpPr/>
            <p:nvPr/>
          </p:nvSpPr>
          <p:spPr>
            <a:xfrm>
              <a:off x="601070" y="5183696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Magmatiques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" name="Rectangle: Rounded Corners 22">
              <a:extLst>
                <a:ext uri="{FF2B5EF4-FFF2-40B4-BE49-F238E27FC236}">
                  <a16:creationId xmlns:a16="http://schemas.microsoft.com/office/drawing/2014/main" id="{0C54B2D3-5489-B6EF-9FC0-B9806FEB2CBC}"/>
                </a:ext>
              </a:extLst>
            </p:cNvPr>
            <p:cNvSpPr/>
            <p:nvPr/>
          </p:nvSpPr>
          <p:spPr>
            <a:xfrm>
              <a:off x="4150016" y="5183696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3DB392D6-AE8A-49C9-A62B-647696ACD36E}"/>
              </a:ext>
            </a:extLst>
          </p:cNvPr>
          <p:cNvCxnSpPr>
            <a:cxnSpLocks/>
            <a:endCxn id="50" idx="1"/>
          </p:cNvCxnSpPr>
          <p:nvPr/>
        </p:nvCxnSpPr>
        <p:spPr>
          <a:xfrm flipV="1">
            <a:off x="4619021" y="3555554"/>
            <a:ext cx="1421270" cy="6857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C4CACE25-613C-24CC-48A7-71326C3DD92A}"/>
              </a:ext>
            </a:extLst>
          </p:cNvPr>
          <p:cNvCxnSpPr>
            <a:cxnSpLocks/>
            <a:stCxn id="61" idx="3"/>
            <a:endCxn id="50" idx="1"/>
          </p:cNvCxnSpPr>
          <p:nvPr/>
        </p:nvCxnSpPr>
        <p:spPr>
          <a:xfrm flipV="1">
            <a:off x="4601091" y="3555554"/>
            <a:ext cx="1439200" cy="18870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694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 prenez l’activité 6 de la page 101 du livret.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6A79D66-2C59-990E-5A8B-7EE83EB1E789}"/>
              </a:ext>
            </a:extLst>
          </p:cNvPr>
          <p:cNvSpPr txBox="1"/>
          <p:nvPr/>
        </p:nvSpPr>
        <p:spPr>
          <a:xfrm>
            <a:off x="5306603" y="6254988"/>
            <a:ext cx="1043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Page 101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0528B8-D0F2-2CD9-C49C-29A3C67B27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7325" y="958934"/>
            <a:ext cx="5496950" cy="34058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1FBC5F9-2516-E62B-EF5C-11C0F82FA4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17326" y="4521215"/>
            <a:ext cx="5496949" cy="182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AE9686-46D9-6A1E-9A4D-2E1E1D4F8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729" t="7457" r="3475" b="1686"/>
          <a:stretch>
            <a:fillRect/>
          </a:stretch>
        </p:blipFill>
        <p:spPr>
          <a:xfrm>
            <a:off x="1979955" y="973608"/>
            <a:ext cx="8208128" cy="514583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A2A13F9-EC39-6F7B-FF20-409E44AA4E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86407"/>
          <a:stretch>
            <a:fillRect/>
          </a:stretch>
        </p:blipFill>
        <p:spPr>
          <a:xfrm>
            <a:off x="222980" y="6144731"/>
            <a:ext cx="11746040" cy="52912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B8CEB40-41FD-58DF-0948-F4D92ABA53DB}"/>
              </a:ext>
            </a:extLst>
          </p:cNvPr>
          <p:cNvSpPr txBox="1"/>
          <p:nvPr/>
        </p:nvSpPr>
        <p:spPr>
          <a:xfrm>
            <a:off x="6195386" y="2959485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EB6E139-DCE4-E98C-DE71-C0ED00301AB2}"/>
              </a:ext>
            </a:extLst>
          </p:cNvPr>
          <p:cNvSpPr txBox="1"/>
          <p:nvPr/>
        </p:nvSpPr>
        <p:spPr>
          <a:xfrm>
            <a:off x="4272656" y="3072797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CBB27A-DFC0-AFCF-8F9F-808ED84A564F}"/>
              </a:ext>
            </a:extLst>
          </p:cNvPr>
          <p:cNvSpPr txBox="1"/>
          <p:nvPr/>
        </p:nvSpPr>
        <p:spPr>
          <a:xfrm>
            <a:off x="8355370" y="2971126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32A8B8F-6E12-0BE3-EB2B-A8F0F9133276}"/>
              </a:ext>
            </a:extLst>
          </p:cNvPr>
          <p:cNvSpPr txBox="1"/>
          <p:nvPr/>
        </p:nvSpPr>
        <p:spPr>
          <a:xfrm>
            <a:off x="4229955" y="3731985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D3B056-1ED3-F90B-6EDA-18DA0850D4E7}"/>
              </a:ext>
            </a:extLst>
          </p:cNvPr>
          <p:cNvSpPr txBox="1"/>
          <p:nvPr/>
        </p:nvSpPr>
        <p:spPr>
          <a:xfrm>
            <a:off x="6195386" y="3731985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4D6D2E4-697D-B1A1-3F80-099628FAD1F0}"/>
              </a:ext>
            </a:extLst>
          </p:cNvPr>
          <p:cNvSpPr txBox="1"/>
          <p:nvPr/>
        </p:nvSpPr>
        <p:spPr>
          <a:xfrm>
            <a:off x="8222652" y="3762209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</a:t>
            </a:r>
          </a:p>
        </p:txBody>
      </p:sp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0B13-98D1-9704-B5EC-C54355F9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DB6A2841-E0C6-132D-4D09-8A1223CE8FB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7F5B04-8DAC-467E-2854-6E1381E167F5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86AAA8C-965B-9DC2-C277-08EBB4C5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D717A1D9-D254-9FE4-5278-7E00FD2A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658586B-4A46-73B0-5413-F59508324CB5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2A5A47-2948-F1FE-A721-DCF1C7359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729" t="7457" r="3475" b="1686"/>
          <a:stretch>
            <a:fillRect/>
          </a:stretch>
        </p:blipFill>
        <p:spPr>
          <a:xfrm>
            <a:off x="1979955" y="973608"/>
            <a:ext cx="8208128" cy="514583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F05E287-F41D-CD87-9376-A90A188298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5029" b="31083"/>
          <a:stretch>
            <a:fillRect/>
          </a:stretch>
        </p:blipFill>
        <p:spPr>
          <a:xfrm>
            <a:off x="222980" y="6126510"/>
            <a:ext cx="11746040" cy="54057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234D8F5-EA74-7B7C-52D2-807A6C85BFB4}"/>
              </a:ext>
            </a:extLst>
          </p:cNvPr>
          <p:cNvSpPr txBox="1"/>
          <p:nvPr/>
        </p:nvSpPr>
        <p:spPr>
          <a:xfrm>
            <a:off x="6037625" y="5370858"/>
            <a:ext cx="2573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magmatique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BF513C-2CB0-B5B5-703C-26FB51279E06}"/>
              </a:ext>
            </a:extLst>
          </p:cNvPr>
          <p:cNvSpPr txBox="1"/>
          <p:nvPr/>
        </p:nvSpPr>
        <p:spPr>
          <a:xfrm>
            <a:off x="3446842" y="5382499"/>
            <a:ext cx="2744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sédimentaire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C315A74-9C23-57B1-4268-2A9D9B4253A5}"/>
              </a:ext>
            </a:extLst>
          </p:cNvPr>
          <p:cNvSpPr txBox="1"/>
          <p:nvPr/>
        </p:nvSpPr>
        <p:spPr>
          <a:xfrm>
            <a:off x="7985183" y="5396144"/>
            <a:ext cx="2530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métamorphique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6FB2321-6678-BE5B-B053-24FAE748AD83}"/>
              </a:ext>
            </a:extLst>
          </p:cNvPr>
          <p:cNvSpPr txBox="1"/>
          <p:nvPr/>
        </p:nvSpPr>
        <p:spPr>
          <a:xfrm>
            <a:off x="6195386" y="2959485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8FC35A-8E5A-F198-C03A-8FA02E66170E}"/>
              </a:ext>
            </a:extLst>
          </p:cNvPr>
          <p:cNvSpPr txBox="1"/>
          <p:nvPr/>
        </p:nvSpPr>
        <p:spPr>
          <a:xfrm>
            <a:off x="4272656" y="3072797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A8EDE23-CAE6-E76B-58FE-85AA5D610F91}"/>
              </a:ext>
            </a:extLst>
          </p:cNvPr>
          <p:cNvSpPr txBox="1"/>
          <p:nvPr/>
        </p:nvSpPr>
        <p:spPr>
          <a:xfrm>
            <a:off x="8355370" y="2971126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67D43C3-2FE8-24CE-E021-8F3779964D02}"/>
              </a:ext>
            </a:extLst>
          </p:cNvPr>
          <p:cNvSpPr txBox="1"/>
          <p:nvPr/>
        </p:nvSpPr>
        <p:spPr>
          <a:xfrm>
            <a:off x="4229955" y="3731985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48785C-8670-6F9C-820E-D119D1AC4E06}"/>
              </a:ext>
            </a:extLst>
          </p:cNvPr>
          <p:cNvSpPr txBox="1"/>
          <p:nvPr/>
        </p:nvSpPr>
        <p:spPr>
          <a:xfrm>
            <a:off x="6195386" y="3731985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AEA2E50-57F6-3E8D-FCB1-150DA2945428}"/>
              </a:ext>
            </a:extLst>
          </p:cNvPr>
          <p:cNvSpPr txBox="1"/>
          <p:nvPr/>
        </p:nvSpPr>
        <p:spPr>
          <a:xfrm>
            <a:off x="8222652" y="3762209"/>
            <a:ext cx="215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</a:t>
            </a:r>
          </a:p>
        </p:txBody>
      </p:sp>
    </p:spTree>
    <p:extLst>
      <p:ext uri="{BB962C8B-B14F-4D97-AF65-F5344CB8AC3E}">
        <p14:creationId xmlns:p14="http://schemas.microsoft.com/office/powerpoint/2010/main" val="418888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50" y="250603"/>
            <a:ext cx="10350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6D785B-2214-38C6-86E6-C39A4E0AB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112" y="2642783"/>
            <a:ext cx="11402291" cy="157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b="3376"/>
          <a:stretch/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2E62F99-1669-BA55-809C-8938A106C4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5721" y="2617894"/>
            <a:ext cx="2427529" cy="13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093699" y="1960165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706890" y="2092513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59" y="1676888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1643978" y="1889045"/>
            <a:ext cx="89040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/>
                <a:sym typeface="Calibri"/>
              </a:rPr>
              <a:t>Déterminer le type d’une roche en se basant sur ses caractéristiques</a:t>
            </a:r>
          </a:p>
        </p:txBody>
      </p:sp>
      <p:pic>
        <p:nvPicPr>
          <p:cNvPr id="3" name="Picture 3" descr="Fossile roche sédimentaire et coquillage | Selency">
            <a:extLst>
              <a:ext uri="{FF2B5EF4-FFF2-40B4-BE49-F238E27FC236}">
                <a16:creationId xmlns:a16="http://schemas.microsoft.com/office/drawing/2014/main" id="{74555563-70F8-B773-C206-2C3DC7CB9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244" y="3126429"/>
            <a:ext cx="2299801" cy="229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granite | GDT">
            <a:extLst>
              <a:ext uri="{FF2B5EF4-FFF2-40B4-BE49-F238E27FC236}">
                <a16:creationId xmlns:a16="http://schemas.microsoft.com/office/drawing/2014/main" id="{24ACED19-B645-DBF2-8EE8-44D2E02E1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005" y="3242486"/>
            <a:ext cx="3302730" cy="22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2914CA-5EB8-72AE-34E2-7062C2764F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380" y="3278996"/>
            <a:ext cx="3220853" cy="214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08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3F65D-17BA-D3A2-881D-19C171B81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80D642-0116-A36B-4BBE-478B1ACF6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40319" y="369823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CAEA1CD-1039-031B-D096-72295BE6B90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C74A13-1A59-AD06-CA00-E4AAFDC9F736}"/>
              </a:ext>
            </a:extLst>
          </p:cNvPr>
          <p:cNvSpPr txBox="1"/>
          <p:nvPr/>
        </p:nvSpPr>
        <p:spPr>
          <a:xfrm>
            <a:off x="532963" y="1418956"/>
            <a:ext cx="63124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Choisissez la bonne réponse :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989BDA49-1910-0699-D165-7896E1F2D833}"/>
              </a:ext>
            </a:extLst>
          </p:cNvPr>
          <p:cNvSpPr/>
          <p:nvPr/>
        </p:nvSpPr>
        <p:spPr>
          <a:xfrm>
            <a:off x="3751993" y="3005940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seul type de roches.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B4E259AA-3702-872B-D2A0-9317497B0C5E}"/>
              </a:ext>
            </a:extLst>
          </p:cNvPr>
          <p:cNvSpPr/>
          <p:nvPr/>
        </p:nvSpPr>
        <p:spPr>
          <a:xfrm>
            <a:off x="3751993" y="4157731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 types de roches.</a:t>
            </a: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824196CC-D512-3FBD-5B01-82A227725881}"/>
              </a:ext>
            </a:extLst>
          </p:cNvPr>
          <p:cNvSpPr/>
          <p:nvPr/>
        </p:nvSpPr>
        <p:spPr>
          <a:xfrm>
            <a:off x="3748709" y="5309522"/>
            <a:ext cx="528082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 types de roches.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22">
            <a:extLst>
              <a:ext uri="{FF2B5EF4-FFF2-40B4-BE49-F238E27FC236}">
                <a16:creationId xmlns:a16="http://schemas.microsoft.com/office/drawing/2014/main" id="{9E9A0667-1C7D-16F4-A256-62C3DAABF887}"/>
              </a:ext>
            </a:extLst>
          </p:cNvPr>
          <p:cNvSpPr/>
          <p:nvPr/>
        </p:nvSpPr>
        <p:spPr>
          <a:xfrm>
            <a:off x="2898522" y="3005940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3">
            <a:extLst>
              <a:ext uri="{FF2B5EF4-FFF2-40B4-BE49-F238E27FC236}">
                <a16:creationId xmlns:a16="http://schemas.microsoft.com/office/drawing/2014/main" id="{594F3B3F-7D06-2F2E-63A5-607CF85F7566}"/>
              </a:ext>
            </a:extLst>
          </p:cNvPr>
          <p:cNvSpPr/>
          <p:nvPr/>
        </p:nvSpPr>
        <p:spPr>
          <a:xfrm>
            <a:off x="2898522" y="4157731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1" name="Rectangle: Rounded Corners 4">
            <a:extLst>
              <a:ext uri="{FF2B5EF4-FFF2-40B4-BE49-F238E27FC236}">
                <a16:creationId xmlns:a16="http://schemas.microsoft.com/office/drawing/2014/main" id="{8664ECBB-B0B4-AD74-33A7-AB8280612475}"/>
              </a:ext>
            </a:extLst>
          </p:cNvPr>
          <p:cNvSpPr/>
          <p:nvPr/>
        </p:nvSpPr>
        <p:spPr>
          <a:xfrm>
            <a:off x="2898522" y="5309522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1C694E9-B85A-EF36-7DC7-09A2CA88E210}"/>
              </a:ext>
            </a:extLst>
          </p:cNvPr>
          <p:cNvSpPr txBox="1"/>
          <p:nvPr/>
        </p:nvSpPr>
        <p:spPr>
          <a:xfrm>
            <a:off x="3063186" y="2036089"/>
            <a:ext cx="5232462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trouve dans la nature :</a:t>
            </a:r>
          </a:p>
        </p:txBody>
      </p: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810C4FB9-A53B-5BD3-1B61-937515407DB2}"/>
              </a:ext>
            </a:extLst>
          </p:cNvPr>
          <p:cNvSpPr txBox="1">
            <a:spLocks/>
          </p:cNvSpPr>
          <p:nvPr/>
        </p:nvSpPr>
        <p:spPr>
          <a:xfrm>
            <a:off x="787485" y="631714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noter la lettre de la bonne réponse sur leurs ardoises.</a:t>
            </a:r>
          </a:p>
          <a:p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A076AAC-433A-F919-3D0E-4FCBC65FB94D}"/>
              </a:ext>
            </a:extLst>
          </p:cNvPr>
          <p:cNvGrpSpPr/>
          <p:nvPr/>
        </p:nvGrpSpPr>
        <p:grpSpPr>
          <a:xfrm>
            <a:off x="10477799" y="333229"/>
            <a:ext cx="692154" cy="610914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0843F56-F016-4C19-1187-75F391FEE51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418A5E0-8D54-ABD5-AD71-205DDB9C7A5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6594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A2170-2A72-D9C8-98B6-CE29BED22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298539D-2636-68D6-3239-B42C25C817E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AA72322-8726-D396-E068-C17A776B8A78}"/>
              </a:ext>
            </a:extLst>
          </p:cNvPr>
          <p:cNvSpPr txBox="1">
            <a:spLocks/>
          </p:cNvSpPr>
          <p:nvPr/>
        </p:nvSpPr>
        <p:spPr>
          <a:xfrm>
            <a:off x="778058" y="318293"/>
            <a:ext cx="10529279" cy="267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7C79E4A-C397-6AEE-A325-0695A3D13F22}"/>
              </a:ext>
            </a:extLst>
          </p:cNvPr>
          <p:cNvSpPr txBox="1">
            <a:spLocks/>
          </p:cNvSpPr>
          <p:nvPr/>
        </p:nvSpPr>
        <p:spPr>
          <a:xfrm>
            <a:off x="778058" y="584580"/>
            <a:ext cx="10529705" cy="2682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Se limiter à donner seulement les types sans entrer dans les caractéristiques de chaque type.</a:t>
            </a:r>
          </a:p>
          <a:p>
            <a:endParaRPr lang="fr-FR" sz="1200" i="1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Image 8">
            <a:extLst>
              <a:ext uri="{FF2B5EF4-FFF2-40B4-BE49-F238E27FC236}">
                <a16:creationId xmlns:a16="http://schemas.microsoft.com/office/drawing/2014/main" id="{53DB7F85-4E18-97DF-7C03-ACDF81C33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911" y="501024"/>
            <a:ext cx="464069" cy="46406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CF03DD9-C228-FFF8-942A-26D23CD62466}"/>
              </a:ext>
            </a:extLst>
          </p:cNvPr>
          <p:cNvSpPr txBox="1"/>
          <p:nvPr/>
        </p:nvSpPr>
        <p:spPr>
          <a:xfrm>
            <a:off x="2955609" y="1679258"/>
            <a:ext cx="5232462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trouve dans la nature :</a:t>
            </a: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45798578-93AC-9F93-91A0-2C30CF07D5F0}"/>
              </a:ext>
            </a:extLst>
          </p:cNvPr>
          <p:cNvSpPr/>
          <p:nvPr/>
        </p:nvSpPr>
        <p:spPr>
          <a:xfrm>
            <a:off x="3590627" y="2711861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seul type de roches.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3">
            <a:extLst>
              <a:ext uri="{FF2B5EF4-FFF2-40B4-BE49-F238E27FC236}">
                <a16:creationId xmlns:a16="http://schemas.microsoft.com/office/drawing/2014/main" id="{8DAEB3B3-90C4-45D1-DC12-51D4DF2ACDD7}"/>
              </a:ext>
            </a:extLst>
          </p:cNvPr>
          <p:cNvSpPr/>
          <p:nvPr/>
        </p:nvSpPr>
        <p:spPr>
          <a:xfrm>
            <a:off x="3590627" y="3863652"/>
            <a:ext cx="5259606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 types de roches.</a:t>
            </a:r>
          </a:p>
        </p:txBody>
      </p:sp>
      <p:sp>
        <p:nvSpPr>
          <p:cNvPr id="18" name="Rectangle: Rounded Corners 4">
            <a:extLst>
              <a:ext uri="{FF2B5EF4-FFF2-40B4-BE49-F238E27FC236}">
                <a16:creationId xmlns:a16="http://schemas.microsoft.com/office/drawing/2014/main" id="{8AEA0A79-0660-6C00-37E0-80ED728767D6}"/>
              </a:ext>
            </a:extLst>
          </p:cNvPr>
          <p:cNvSpPr/>
          <p:nvPr/>
        </p:nvSpPr>
        <p:spPr>
          <a:xfrm>
            <a:off x="3587343" y="5015443"/>
            <a:ext cx="5280820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 types de roches.</a:t>
            </a:r>
          </a:p>
        </p:txBody>
      </p:sp>
      <p:sp>
        <p:nvSpPr>
          <p:cNvPr id="19" name="Rectangle: Rounded Corners 22">
            <a:extLst>
              <a:ext uri="{FF2B5EF4-FFF2-40B4-BE49-F238E27FC236}">
                <a16:creationId xmlns:a16="http://schemas.microsoft.com/office/drawing/2014/main" id="{A5379135-ED18-C0BF-E238-B272B235F821}"/>
              </a:ext>
            </a:extLst>
          </p:cNvPr>
          <p:cNvSpPr/>
          <p:nvPr/>
        </p:nvSpPr>
        <p:spPr>
          <a:xfrm>
            <a:off x="2737156" y="2711861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3">
            <a:extLst>
              <a:ext uri="{FF2B5EF4-FFF2-40B4-BE49-F238E27FC236}">
                <a16:creationId xmlns:a16="http://schemas.microsoft.com/office/drawing/2014/main" id="{AEAE30D0-3F1A-B90D-4BBB-0E590FC3ED8E}"/>
              </a:ext>
            </a:extLst>
          </p:cNvPr>
          <p:cNvSpPr/>
          <p:nvPr/>
        </p:nvSpPr>
        <p:spPr>
          <a:xfrm>
            <a:off x="2737156" y="3863652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1" name="Rectangle: Rounded Corners 4">
            <a:extLst>
              <a:ext uri="{FF2B5EF4-FFF2-40B4-BE49-F238E27FC236}">
                <a16:creationId xmlns:a16="http://schemas.microsoft.com/office/drawing/2014/main" id="{8457B760-FCDF-7393-B54B-43BC950BF1A1}"/>
              </a:ext>
            </a:extLst>
          </p:cNvPr>
          <p:cNvSpPr/>
          <p:nvPr/>
        </p:nvSpPr>
        <p:spPr>
          <a:xfrm>
            <a:off x="2737156" y="5015443"/>
            <a:ext cx="823997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DC6B5EA-4E9A-F3D5-5D49-B473A590F2CF}"/>
              </a:ext>
            </a:extLst>
          </p:cNvPr>
          <p:cNvSpPr txBox="1"/>
          <p:nvPr/>
        </p:nvSpPr>
        <p:spPr>
          <a:xfrm>
            <a:off x="850769" y="242443"/>
            <a:ext cx="10593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Parfait ! Il y a trois types de roches dans la nature : les roches sédimentaires, métamorphiques et magmatiques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9366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ABDC7-763E-FA42-9E08-E3C150AE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6AEE8E-CEA7-AC14-E62D-5DEF5014959E}"/>
              </a:ext>
            </a:extLst>
          </p:cNvPr>
          <p:cNvSpPr/>
          <p:nvPr/>
        </p:nvSpPr>
        <p:spPr>
          <a:xfrm>
            <a:off x="778058" y="1228743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Reliez par une flèche chaque roche à son origine.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7970BB2E-A563-60D3-53AB-4B074F87FB6A}"/>
              </a:ext>
            </a:extLst>
          </p:cNvPr>
          <p:cNvSpPr txBox="1">
            <a:spLocks/>
          </p:cNvSpPr>
          <p:nvPr/>
        </p:nvSpPr>
        <p:spPr>
          <a:xfrm>
            <a:off x="935304" y="318293"/>
            <a:ext cx="10372033" cy="267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FE7128A9-30EF-8406-021C-9535CF9F9DCD}"/>
              </a:ext>
            </a:extLst>
          </p:cNvPr>
          <p:cNvGrpSpPr/>
          <p:nvPr/>
        </p:nvGrpSpPr>
        <p:grpSpPr>
          <a:xfrm>
            <a:off x="592106" y="2781154"/>
            <a:ext cx="4008985" cy="535787"/>
            <a:chOff x="538317" y="2790119"/>
            <a:chExt cx="4008985" cy="535787"/>
          </a:xfrm>
        </p:grpSpPr>
        <p:sp>
          <p:nvSpPr>
            <p:cNvPr id="25" name="Rectangle: Rounded Corners 22">
              <a:extLst>
                <a:ext uri="{FF2B5EF4-FFF2-40B4-BE49-F238E27FC236}">
                  <a16:creationId xmlns:a16="http://schemas.microsoft.com/office/drawing/2014/main" id="{FB40F0F4-F246-1CD2-A332-9BE1D8E773D9}"/>
                </a:ext>
              </a:extLst>
            </p:cNvPr>
            <p:cNvSpPr/>
            <p:nvPr/>
          </p:nvSpPr>
          <p:spPr>
            <a:xfrm>
              <a:off x="538317" y="2790119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Sédimentaire</a:t>
              </a:r>
            </a:p>
          </p:txBody>
        </p:sp>
        <p:sp>
          <p:nvSpPr>
            <p:cNvPr id="26" name="Rectangle: Rounded Corners 22">
              <a:extLst>
                <a:ext uri="{FF2B5EF4-FFF2-40B4-BE49-F238E27FC236}">
                  <a16:creationId xmlns:a16="http://schemas.microsoft.com/office/drawing/2014/main" id="{581EBEFE-E038-16DF-2E8C-03E19D8B0664}"/>
                </a:ext>
              </a:extLst>
            </p:cNvPr>
            <p:cNvSpPr/>
            <p:nvPr/>
          </p:nvSpPr>
          <p:spPr>
            <a:xfrm>
              <a:off x="4087263" y="2790119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F3EE82-2D8C-A0DE-E765-C27768E52C39}"/>
              </a:ext>
            </a:extLst>
          </p:cNvPr>
          <p:cNvGrpSpPr/>
          <p:nvPr/>
        </p:nvGrpSpPr>
        <p:grpSpPr>
          <a:xfrm>
            <a:off x="6040291" y="2781154"/>
            <a:ext cx="5833317" cy="544752"/>
            <a:chOff x="5950644" y="2790119"/>
            <a:chExt cx="5833317" cy="544752"/>
          </a:xfrm>
        </p:grpSpPr>
        <p:sp>
          <p:nvSpPr>
            <p:cNvPr id="28" name="Rectangle: Rounded Corners 22">
              <a:extLst>
                <a:ext uri="{FF2B5EF4-FFF2-40B4-BE49-F238E27FC236}">
                  <a16:creationId xmlns:a16="http://schemas.microsoft.com/office/drawing/2014/main" id="{6CCFA325-E225-AAB3-3937-FD177900E59C}"/>
                </a:ext>
              </a:extLst>
            </p:cNvPr>
            <p:cNvSpPr/>
            <p:nvPr/>
          </p:nvSpPr>
          <p:spPr>
            <a:xfrm>
              <a:off x="6428315" y="2790119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</a:t>
              </a:r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agma liquide </a:t>
              </a:r>
            </a:p>
          </p:txBody>
        </p:sp>
        <p:sp>
          <p:nvSpPr>
            <p:cNvPr id="29" name="Rectangle: Rounded Corners 22">
              <a:extLst>
                <a:ext uri="{FF2B5EF4-FFF2-40B4-BE49-F238E27FC236}">
                  <a16:creationId xmlns:a16="http://schemas.microsoft.com/office/drawing/2014/main" id="{6F066692-755D-04C5-73CA-7A69F8A33F88}"/>
                </a:ext>
              </a:extLst>
            </p:cNvPr>
            <p:cNvSpPr/>
            <p:nvPr/>
          </p:nvSpPr>
          <p:spPr>
            <a:xfrm>
              <a:off x="5950644" y="2790119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30" name="Google Shape;15880;p58">
            <a:extLst>
              <a:ext uri="{FF2B5EF4-FFF2-40B4-BE49-F238E27FC236}">
                <a16:creationId xmlns:a16="http://schemas.microsoft.com/office/drawing/2014/main" id="{AD04723A-D925-63B9-9D8E-D5D1BD574F44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E9896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Roche</a:t>
            </a:r>
          </a:p>
        </p:txBody>
      </p:sp>
      <p:sp>
        <p:nvSpPr>
          <p:cNvPr id="31" name="Google Shape;15880;p58">
            <a:extLst>
              <a:ext uri="{FF2B5EF4-FFF2-40B4-BE49-F238E27FC236}">
                <a16:creationId xmlns:a16="http://schemas.microsoft.com/office/drawing/2014/main" id="{55AAFCBA-602E-EAF8-5FF7-FC83F1BBBF9C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E98960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Origine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73D12FA5-C0F9-13D3-0FC0-3890A35961E1}"/>
              </a:ext>
            </a:extLst>
          </p:cNvPr>
          <p:cNvGrpSpPr/>
          <p:nvPr/>
        </p:nvGrpSpPr>
        <p:grpSpPr>
          <a:xfrm>
            <a:off x="592106" y="3991390"/>
            <a:ext cx="4008985" cy="535787"/>
            <a:chOff x="520388" y="4000355"/>
            <a:chExt cx="4008985" cy="535787"/>
          </a:xfrm>
        </p:grpSpPr>
        <p:sp>
          <p:nvSpPr>
            <p:cNvPr id="33" name="Rectangle: Rounded Corners 22">
              <a:extLst>
                <a:ext uri="{FF2B5EF4-FFF2-40B4-BE49-F238E27FC236}">
                  <a16:creationId xmlns:a16="http://schemas.microsoft.com/office/drawing/2014/main" id="{967DCB3D-B897-C43F-8878-9037950DCC5B}"/>
                </a:ext>
              </a:extLst>
            </p:cNvPr>
            <p:cNvSpPr/>
            <p:nvPr/>
          </p:nvSpPr>
          <p:spPr>
            <a:xfrm>
              <a:off x="520388" y="4000355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Métamorphique</a:t>
              </a:r>
            </a:p>
          </p:txBody>
        </p:sp>
        <p:sp>
          <p:nvSpPr>
            <p:cNvPr id="34" name="Rectangle: Rounded Corners 22">
              <a:extLst>
                <a:ext uri="{FF2B5EF4-FFF2-40B4-BE49-F238E27FC236}">
                  <a16:creationId xmlns:a16="http://schemas.microsoft.com/office/drawing/2014/main" id="{AD4E76B7-16D7-3965-E5EE-7C96C756E0B7}"/>
                </a:ext>
              </a:extLst>
            </p:cNvPr>
            <p:cNvSpPr/>
            <p:nvPr/>
          </p:nvSpPr>
          <p:spPr>
            <a:xfrm>
              <a:off x="4069334" y="4000355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E299B545-1CD3-9998-61F8-2487642C3378}"/>
              </a:ext>
            </a:extLst>
          </p:cNvPr>
          <p:cNvGrpSpPr/>
          <p:nvPr/>
        </p:nvGrpSpPr>
        <p:grpSpPr>
          <a:xfrm>
            <a:off x="6040291" y="3977434"/>
            <a:ext cx="5833317" cy="544752"/>
            <a:chOff x="5932715" y="4000355"/>
            <a:chExt cx="5833317" cy="544752"/>
          </a:xfrm>
        </p:grpSpPr>
        <p:sp>
          <p:nvSpPr>
            <p:cNvPr id="36" name="Rectangle: Rounded Corners 22">
              <a:extLst>
                <a:ext uri="{FF2B5EF4-FFF2-40B4-BE49-F238E27FC236}">
                  <a16:creationId xmlns:a16="http://schemas.microsoft.com/office/drawing/2014/main" id="{962ACFF0-27A9-0C90-285C-7DA0854A0555}"/>
                </a:ext>
              </a:extLst>
            </p:cNvPr>
            <p:cNvSpPr/>
            <p:nvPr/>
          </p:nvSpPr>
          <p:spPr>
            <a:xfrm>
              <a:off x="6410386" y="4000355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Roches préexistantes </a:t>
              </a:r>
            </a:p>
          </p:txBody>
        </p:sp>
        <p:sp>
          <p:nvSpPr>
            <p:cNvPr id="37" name="Rectangle: Rounded Corners 22">
              <a:extLst>
                <a:ext uri="{FF2B5EF4-FFF2-40B4-BE49-F238E27FC236}">
                  <a16:creationId xmlns:a16="http://schemas.microsoft.com/office/drawing/2014/main" id="{8D3F92CB-7927-182B-31A0-A5EBC5B1A187}"/>
                </a:ext>
              </a:extLst>
            </p:cNvPr>
            <p:cNvSpPr/>
            <p:nvPr/>
          </p:nvSpPr>
          <p:spPr>
            <a:xfrm>
              <a:off x="5932715" y="4000355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29C59620-8AF6-9DCC-0F29-C77E9047D9E9}"/>
              </a:ext>
            </a:extLst>
          </p:cNvPr>
          <p:cNvGrpSpPr/>
          <p:nvPr/>
        </p:nvGrpSpPr>
        <p:grpSpPr>
          <a:xfrm>
            <a:off x="592106" y="5182680"/>
            <a:ext cx="4008985" cy="535787"/>
            <a:chOff x="601070" y="5183696"/>
            <a:chExt cx="4008985" cy="535787"/>
          </a:xfrm>
        </p:grpSpPr>
        <p:sp>
          <p:nvSpPr>
            <p:cNvPr id="39" name="Rectangle: Rounded Corners 22">
              <a:extLst>
                <a:ext uri="{FF2B5EF4-FFF2-40B4-BE49-F238E27FC236}">
                  <a16:creationId xmlns:a16="http://schemas.microsoft.com/office/drawing/2014/main" id="{F33547EA-5C3E-17CD-9738-FB0DC4DAF301}"/>
                </a:ext>
              </a:extLst>
            </p:cNvPr>
            <p:cNvSpPr/>
            <p:nvPr/>
          </p:nvSpPr>
          <p:spPr>
            <a:xfrm>
              <a:off x="601070" y="5183696"/>
              <a:ext cx="3566580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Magmatique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Rectangle: Rounded Corners 22">
              <a:extLst>
                <a:ext uri="{FF2B5EF4-FFF2-40B4-BE49-F238E27FC236}">
                  <a16:creationId xmlns:a16="http://schemas.microsoft.com/office/drawing/2014/main" id="{8945AB3C-DFC8-4504-8D10-2EEC2FBC970A}"/>
                </a:ext>
              </a:extLst>
            </p:cNvPr>
            <p:cNvSpPr/>
            <p:nvPr/>
          </p:nvSpPr>
          <p:spPr>
            <a:xfrm>
              <a:off x="4150016" y="5183696"/>
              <a:ext cx="460039" cy="535787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95376621-AC10-098F-B18E-588196BE9DFC}"/>
              </a:ext>
            </a:extLst>
          </p:cNvPr>
          <p:cNvGrpSpPr/>
          <p:nvPr/>
        </p:nvGrpSpPr>
        <p:grpSpPr>
          <a:xfrm>
            <a:off x="6079569" y="5173715"/>
            <a:ext cx="5833317" cy="544752"/>
            <a:chOff x="5932715" y="4000355"/>
            <a:chExt cx="5833317" cy="544752"/>
          </a:xfrm>
        </p:grpSpPr>
        <p:sp>
          <p:nvSpPr>
            <p:cNvPr id="42" name="Rectangle: Rounded Corners 22">
              <a:extLst>
                <a:ext uri="{FF2B5EF4-FFF2-40B4-BE49-F238E27FC236}">
                  <a16:creationId xmlns:a16="http://schemas.microsoft.com/office/drawing/2014/main" id="{B24BB923-13F1-762B-9148-99DC659952A3}"/>
                </a:ext>
              </a:extLst>
            </p:cNvPr>
            <p:cNvSpPr/>
            <p:nvPr/>
          </p:nvSpPr>
          <p:spPr>
            <a:xfrm>
              <a:off x="6410386" y="4000355"/>
              <a:ext cx="5355646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Sédiments</a:t>
              </a:r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43" name="Rectangle: Rounded Corners 22">
              <a:extLst>
                <a:ext uri="{FF2B5EF4-FFF2-40B4-BE49-F238E27FC236}">
                  <a16:creationId xmlns:a16="http://schemas.microsoft.com/office/drawing/2014/main" id="{BD1200E0-FBB3-10C1-27CD-47A751F89533}"/>
                </a:ext>
              </a:extLst>
            </p:cNvPr>
            <p:cNvSpPr/>
            <p:nvPr/>
          </p:nvSpPr>
          <p:spPr>
            <a:xfrm>
              <a:off x="5932715" y="4000355"/>
              <a:ext cx="460039" cy="54475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44" name="Espace réservé du contenu 3">
            <a:extLst>
              <a:ext uri="{FF2B5EF4-FFF2-40B4-BE49-F238E27FC236}">
                <a16:creationId xmlns:a16="http://schemas.microsoft.com/office/drawing/2014/main" id="{C311E314-7F06-47C3-5B6E-0D4E432F2401}"/>
              </a:ext>
            </a:extLst>
          </p:cNvPr>
          <p:cNvSpPr txBox="1">
            <a:spLocks/>
          </p:cNvSpPr>
          <p:nvPr/>
        </p:nvSpPr>
        <p:spPr>
          <a:xfrm>
            <a:off x="801528" y="672145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2 élèves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B778E397-81DE-EAAC-7864-8804DCEB73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57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18721</TotalTime>
  <Words>824</Words>
  <Application>Microsoft Office PowerPoint</Application>
  <PresentationFormat>Grand écran</PresentationFormat>
  <Paragraphs>190</Paragraphs>
  <Slides>25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25</vt:i4>
      </vt:variant>
    </vt:vector>
  </HeadingPairs>
  <TitlesOfParts>
    <vt:vector size="35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Répondez à la question suivante. </vt:lpstr>
      <vt:lpstr>Présentation PowerPoint</vt:lpstr>
      <vt:lpstr>Présentation PowerPoint</vt:lpstr>
      <vt:lpstr>Présentation PowerPoint</vt:lpstr>
      <vt:lpstr>Poursuivons avec la question suivante. </vt:lpstr>
      <vt:lpstr>En plus de ces deux caractéristiques, on peut citer la dureté de la roche.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DAHCHOUR YASSINE</dc:creator>
  <cp:lastModifiedBy>MOHAMMED.SENHAJI-KHA</cp:lastModifiedBy>
  <cp:revision>1352</cp:revision>
  <cp:lastPrinted>2024-10-05T19:15:58Z</cp:lastPrinted>
  <dcterms:created xsi:type="dcterms:W3CDTF">2024-05-28T10:13:44Z</dcterms:created>
  <dcterms:modified xsi:type="dcterms:W3CDTF">2026-06-06T17:47:16Z</dcterms:modified>
</cp:coreProperties>
</file>