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8"/>
  </p:notesMasterIdLst>
  <p:handoutMasterIdLst>
    <p:handoutMasterId r:id="rId29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73" r:id="rId10"/>
    <p:sldId id="259" r:id="rId11"/>
    <p:sldId id="258" r:id="rId12"/>
    <p:sldId id="260" r:id="rId13"/>
    <p:sldId id="353" r:id="rId14"/>
    <p:sldId id="262" r:id="rId15"/>
    <p:sldId id="256" r:id="rId16"/>
    <p:sldId id="264" r:id="rId17"/>
    <p:sldId id="2147483629" r:id="rId18"/>
    <p:sldId id="2147483630" r:id="rId19"/>
    <p:sldId id="2147483568" r:id="rId20"/>
    <p:sldId id="2147483623" r:id="rId21"/>
    <p:sldId id="2147483618" r:id="rId22"/>
    <p:sldId id="2147483628" r:id="rId23"/>
    <p:sldId id="263" r:id="rId24"/>
    <p:sldId id="2134806577" r:id="rId25"/>
    <p:sldId id="2134806581" r:id="rId26"/>
    <p:sldId id="213480658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73"/>
            <p14:sldId id="259"/>
            <p14:sldId id="258"/>
            <p14:sldId id="260"/>
            <p14:sldId id="353"/>
            <p14:sldId id="262"/>
            <p14:sldId id="256"/>
            <p14:sldId id="264"/>
            <p14:sldId id="2147483629"/>
            <p14:sldId id="2147483630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8"/>
            <p14:sldId id="263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2E2"/>
    <a:srgbClr val="0769BD"/>
    <a:srgbClr val="970F49"/>
    <a:srgbClr val="37ABE0"/>
    <a:srgbClr val="F15E4D"/>
    <a:srgbClr val="5FADE4"/>
    <a:srgbClr val="A11145"/>
    <a:srgbClr val="BF4598"/>
    <a:srgbClr val="00663F"/>
    <a:srgbClr val="F3DF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9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07/06/2026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635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07/06/2026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microsoft.com/office/2007/relationships/hdphoto" Target="../media/hdphoto6.wdp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microsoft.com/office/2007/relationships/hdphoto" Target="../media/hdphoto6.wdp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microsoft.com/office/2007/relationships/hdphoto" Target="../media/hdphoto6.wdp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microsoft.com/office/2007/relationships/hdphoto" Target="../media/hdphoto6.wdp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f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261257" y="1380988"/>
            <a:ext cx="8790219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Sciences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5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1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203995" y="3990224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00000"/>
              </a:lnSpc>
              <a:defRPr/>
            </a:pPr>
            <a:r>
              <a:rPr lang="fr-FR" sz="2000" dirty="0">
                <a:solidFill>
                  <a:schemeClr val="bg1"/>
                </a:solidFill>
              </a:rPr>
              <a:t> La Terre en tant que système.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3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311864" y="4670538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2000" dirty="0"/>
              <a:t>Décrire les caractéristiques des différentes couches de la Terre.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4C539-4D26-10CC-28C0-570C51185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2C4D6-1AAD-DD03-70CE-A78BD0E15D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Avec la profondeur, la température et la densité augmentent.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F319B6E-2A6C-C207-59BD-0D9236202C5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Rectangle: Rounded Corners 22">
            <a:extLst>
              <a:ext uri="{FF2B5EF4-FFF2-40B4-BE49-F238E27FC236}">
                <a16:creationId xmlns:a16="http://schemas.microsoft.com/office/drawing/2014/main" id="{D7656595-2A80-D8E7-45C7-57907FF4A27A}"/>
              </a:ext>
            </a:extLst>
          </p:cNvPr>
          <p:cNvSpPr/>
          <p:nvPr/>
        </p:nvSpPr>
        <p:spPr>
          <a:xfrm>
            <a:off x="5478195" y="3120189"/>
            <a:ext cx="6057313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La température augmente </a:t>
            </a:r>
          </a:p>
        </p:txBody>
      </p:sp>
      <p:sp>
        <p:nvSpPr>
          <p:cNvPr id="10" name="Google Shape;1376;p31">
            <a:extLst>
              <a:ext uri="{FF2B5EF4-FFF2-40B4-BE49-F238E27FC236}">
                <a16:creationId xmlns:a16="http://schemas.microsoft.com/office/drawing/2014/main" id="{44E23BEC-1D85-2EE7-80D0-9D1FF8252C57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allant vers le centre de la Terre :</a:t>
            </a: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F922A1EA-94C5-02AE-5175-042C90C93D9F}"/>
              </a:ext>
            </a:extLst>
          </p:cNvPr>
          <p:cNvSpPr/>
          <p:nvPr/>
        </p:nvSpPr>
        <p:spPr>
          <a:xfrm>
            <a:off x="5478194" y="4164870"/>
            <a:ext cx="60573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température diminue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3C0F2072-A7F2-C71D-90BD-4AFFB5CB4A48}"/>
              </a:ext>
            </a:extLst>
          </p:cNvPr>
          <p:cNvSpPr/>
          <p:nvPr/>
        </p:nvSpPr>
        <p:spPr>
          <a:xfrm>
            <a:off x="5478194" y="5209552"/>
            <a:ext cx="6057313" cy="8596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La température reste stable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004A670-ABE5-B567-A3CC-0F4846020894}"/>
              </a:ext>
            </a:extLst>
          </p:cNvPr>
          <p:cNvGrpSpPr/>
          <p:nvPr/>
        </p:nvGrpSpPr>
        <p:grpSpPr>
          <a:xfrm>
            <a:off x="996880" y="2724467"/>
            <a:ext cx="3593310" cy="3625834"/>
            <a:chOff x="4390496" y="2609645"/>
            <a:chExt cx="3593310" cy="362583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FE629B0-66BF-654F-3866-1E854AAC6B91}"/>
                </a:ext>
              </a:extLst>
            </p:cNvPr>
            <p:cNvGrpSpPr/>
            <p:nvPr/>
          </p:nvGrpSpPr>
          <p:grpSpPr>
            <a:xfrm>
              <a:off x="4390496" y="2637644"/>
              <a:ext cx="3593310" cy="3597835"/>
              <a:chOff x="2804127" y="2856720"/>
              <a:chExt cx="3593310" cy="3597835"/>
            </a:xfrm>
          </p:grpSpPr>
          <p:pic>
            <p:nvPicPr>
              <p:cNvPr id="18" name="Image 17" descr="Earth PNG pour téléchargement gratuit">
                <a:extLst>
                  <a:ext uri="{FF2B5EF4-FFF2-40B4-BE49-F238E27FC236}">
                    <a16:creationId xmlns:a16="http://schemas.microsoft.com/office/drawing/2014/main" id="{7DEA52B4-DA8B-54EB-6FB7-4924D3F5F1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55195"/>
              <a:stretch>
                <a:fillRect/>
              </a:stretch>
            </p:blipFill>
            <p:spPr>
              <a:xfrm>
                <a:off x="2804127" y="2856720"/>
                <a:ext cx="1619018" cy="3597835"/>
              </a:xfrm>
              <a:custGeom>
                <a:avLst/>
                <a:gdLst>
                  <a:gd name="csX0" fmla="*/ 0 w 1619018"/>
                  <a:gd name="csY0" fmla="*/ 0 h 3613498"/>
                  <a:gd name="csX1" fmla="*/ 1600650 w 1619018"/>
                  <a:gd name="csY1" fmla="*/ 0 h 3613498"/>
                  <a:gd name="csX2" fmla="*/ 1598330 w 1619018"/>
                  <a:gd name="csY2" fmla="*/ 2567 h 3613498"/>
                  <a:gd name="csX3" fmla="*/ 1026505 w 1619018"/>
                  <a:gd name="csY3" fmla="*/ 1796588 h 3613498"/>
                  <a:gd name="csX4" fmla="*/ 1598330 w 1619018"/>
                  <a:gd name="csY4" fmla="*/ 3590609 h 3613498"/>
                  <a:gd name="csX5" fmla="*/ 1619018 w 1619018"/>
                  <a:gd name="csY5" fmla="*/ 3613498 h 3613498"/>
                  <a:gd name="csX6" fmla="*/ 0 w 1619018"/>
                  <a:gd name="csY6" fmla="*/ 3613498 h 3613498"/>
                  <a:gd name="csX7" fmla="*/ 0 w 1619018"/>
                  <a:gd name="csY7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19018" h="3613498">
                    <a:moveTo>
                      <a:pt x="0" y="0"/>
                    </a:moveTo>
                    <a:lnTo>
                      <a:pt x="1600650" y="0"/>
                    </a:lnTo>
                    <a:lnTo>
                      <a:pt x="1598330" y="2567"/>
                    </a:lnTo>
                    <a:cubicBezTo>
                      <a:pt x="1249102" y="428991"/>
                      <a:pt x="1026505" y="1074328"/>
                      <a:pt x="1026505" y="1796588"/>
                    </a:cubicBezTo>
                    <a:cubicBezTo>
                      <a:pt x="1026505" y="2518848"/>
                      <a:pt x="1249102" y="3164185"/>
                      <a:pt x="1598330" y="3590609"/>
                    </a:cubicBezTo>
                    <a:lnTo>
                      <a:pt x="1619018" y="3613498"/>
                    </a:lnTo>
                    <a:lnTo>
                      <a:pt x="0" y="3613498"/>
                    </a:lnTo>
                    <a:lnTo>
                      <a:pt x="0" y="0"/>
                    </a:lnTo>
                    <a:close/>
                  </a:path>
                </a:pathLst>
              </a:cu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1" name="Image 20" descr="Earth PNG pour téléchargement gratuit">
                <a:extLst>
                  <a:ext uri="{FF2B5EF4-FFF2-40B4-BE49-F238E27FC236}">
                    <a16:creationId xmlns:a16="http://schemas.microsoft.com/office/drawing/2014/main" id="{9C7DF952-698E-A214-26C0-D996B7DCCB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28408"/>
              <a:stretch>
                <a:fillRect/>
              </a:stretch>
            </p:blipFill>
            <p:spPr>
              <a:xfrm>
                <a:off x="3810444" y="2858609"/>
                <a:ext cx="2586993" cy="3595946"/>
              </a:xfrm>
              <a:custGeom>
                <a:avLst/>
                <a:gdLst>
                  <a:gd name="csX0" fmla="*/ 574145 w 2586993"/>
                  <a:gd name="csY0" fmla="*/ 0 h 3613498"/>
                  <a:gd name="csX1" fmla="*/ 2568551 w 2586993"/>
                  <a:gd name="csY1" fmla="*/ 0 h 3613498"/>
                  <a:gd name="csX2" fmla="*/ 2570871 w 2586993"/>
                  <a:gd name="csY2" fmla="*/ 2567 h 3613498"/>
                  <a:gd name="csX3" fmla="*/ 2586993 w 2586993"/>
                  <a:gd name="csY3" fmla="*/ 24247 h 3613498"/>
                  <a:gd name="csX4" fmla="*/ 2586993 w 2586993"/>
                  <a:gd name="csY4" fmla="*/ 3568930 h 3613498"/>
                  <a:gd name="csX5" fmla="*/ 2570871 w 2586993"/>
                  <a:gd name="csY5" fmla="*/ 3590609 h 3613498"/>
                  <a:gd name="csX6" fmla="*/ 2550183 w 2586993"/>
                  <a:gd name="csY6" fmla="*/ 3613498 h 3613498"/>
                  <a:gd name="csX7" fmla="*/ 592513 w 2586993"/>
                  <a:gd name="csY7" fmla="*/ 3613498 h 3613498"/>
                  <a:gd name="csX8" fmla="*/ 571825 w 2586993"/>
                  <a:gd name="csY8" fmla="*/ 3590609 h 3613498"/>
                  <a:gd name="csX9" fmla="*/ 0 w 2586993"/>
                  <a:gd name="csY9" fmla="*/ 1796588 h 3613498"/>
                  <a:gd name="csX10" fmla="*/ 571825 w 2586993"/>
                  <a:gd name="csY10" fmla="*/ 2567 h 3613498"/>
                  <a:gd name="csX11" fmla="*/ 574145 w 2586993"/>
                  <a:gd name="csY11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2586993" h="3613498">
                    <a:moveTo>
                      <a:pt x="574145" y="0"/>
                    </a:moveTo>
                    <a:lnTo>
                      <a:pt x="2568551" y="0"/>
                    </a:lnTo>
                    <a:lnTo>
                      <a:pt x="2570871" y="2567"/>
                    </a:lnTo>
                    <a:lnTo>
                      <a:pt x="2586993" y="24247"/>
                    </a:lnTo>
                    <a:lnTo>
                      <a:pt x="2586993" y="3568930"/>
                    </a:lnTo>
                    <a:lnTo>
                      <a:pt x="2570871" y="3590609"/>
                    </a:lnTo>
                    <a:lnTo>
                      <a:pt x="2550183" y="3613498"/>
                    </a:lnTo>
                    <a:lnTo>
                      <a:pt x="592513" y="3613498"/>
                    </a:lnTo>
                    <a:lnTo>
                      <a:pt x="571825" y="3590609"/>
                    </a:lnTo>
                    <a:cubicBezTo>
                      <a:pt x="222597" y="3164185"/>
                      <a:pt x="0" y="2518848"/>
                      <a:pt x="0" y="1796588"/>
                    </a:cubicBezTo>
                    <a:cubicBezTo>
                      <a:pt x="0" y="1074328"/>
                      <a:pt x="222597" y="428991"/>
                      <a:pt x="571825" y="2567"/>
                    </a:cubicBezTo>
                    <a:lnTo>
                      <a:pt x="574145" y="0"/>
                    </a:lnTo>
                    <a:close/>
                  </a:path>
                </a:pathLst>
              </a:custGeom>
              <a:effectLst/>
            </p:spPr>
          </p:pic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FD6A151E-97D4-123E-7987-15DDC50DD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4668" t="5205" r="27881" b="6987"/>
            <a:stretch>
              <a:fillRect/>
            </a:stretch>
          </p:blipFill>
          <p:spPr>
            <a:xfrm rot="16200000">
              <a:off x="4374233" y="2625909"/>
              <a:ext cx="3625833" cy="3593306"/>
            </a:xfrm>
            <a:prstGeom prst="flowChartConnector">
              <a:avLst/>
            </a:prstGeom>
          </p:spPr>
        </p:pic>
      </p:grp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73BB8442-BBC0-03A9-6040-C6ECF4A3DC90}"/>
              </a:ext>
            </a:extLst>
          </p:cNvPr>
          <p:cNvCxnSpPr>
            <a:cxnSpLocks/>
          </p:cNvCxnSpPr>
          <p:nvPr/>
        </p:nvCxnSpPr>
        <p:spPr>
          <a:xfrm rot="16200000" flipH="1">
            <a:off x="1990011" y="3658326"/>
            <a:ext cx="1623493" cy="0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27AAD704-E5F6-9EB3-D1C2-0EB02F3678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D758E0E5-F663-D333-057D-3CCDAD7A1583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</p:spTree>
    <p:extLst>
      <p:ext uri="{BB962C8B-B14F-4D97-AF65-F5344CB8AC3E}">
        <p14:creationId xmlns:p14="http://schemas.microsoft.com/office/powerpoint/2010/main" val="885702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</a:t>
            </a:r>
            <a:r>
              <a:rPr lang="fr-FR" sz="1600" b="1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une autre </a:t>
            </a: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question :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CB8714AE-CA52-7EE9-F4E8-97A71412F68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69B2555-D23B-0998-B3D4-4B1E2576F527}"/>
              </a:ext>
            </a:extLst>
          </p:cNvPr>
          <p:cNvSpPr txBox="1"/>
          <p:nvPr/>
        </p:nvSpPr>
        <p:spPr>
          <a:xfrm>
            <a:off x="585595" y="1190987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Choisissez la bonne réponse.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1376;p31">
            <a:extLst>
              <a:ext uri="{FF2B5EF4-FFF2-40B4-BE49-F238E27FC236}">
                <a16:creationId xmlns:a16="http://schemas.microsoft.com/office/drawing/2014/main" id="{137D8EE5-94F4-1F3E-3BAD-21849E54563F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couche la plus externe de la Terre est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8BE386E9-C156-76DD-C528-2E6BDC7468DF}"/>
              </a:ext>
            </a:extLst>
          </p:cNvPr>
          <p:cNvSpPr/>
          <p:nvPr/>
        </p:nvSpPr>
        <p:spPr>
          <a:xfrm>
            <a:off x="915030" y="5844341"/>
            <a:ext cx="2525001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Le noyau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2F030D42-3BCE-A98D-83FB-296CE9045D9D}"/>
              </a:ext>
            </a:extLst>
          </p:cNvPr>
          <p:cNvSpPr/>
          <p:nvPr/>
        </p:nvSpPr>
        <p:spPr>
          <a:xfrm>
            <a:off x="4760274" y="5844341"/>
            <a:ext cx="2597079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La croûte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13084206-05C9-D379-2816-EFFC11EFAB8A}"/>
              </a:ext>
            </a:extLst>
          </p:cNvPr>
          <p:cNvSpPr/>
          <p:nvPr/>
        </p:nvSpPr>
        <p:spPr>
          <a:xfrm>
            <a:off x="8662076" y="5844341"/>
            <a:ext cx="2669157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manteau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143A2CE6-7340-AEFC-388B-2F90A491CC23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2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F761FFD-45E7-16BC-30CA-372BB6F8DF4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20B1F64-5944-5629-C41B-9A42EBF041C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3484AC1B-5246-07E3-A029-355D030A8463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pic>
        <p:nvPicPr>
          <p:cNvPr id="15" name="Image 14" descr="Composition et structure interne de la Terre- 1ère partie: De quoi est  composée la Terre ?">
            <a:extLst>
              <a:ext uri="{FF2B5EF4-FFF2-40B4-BE49-F238E27FC236}">
                <a16:creationId xmlns:a16="http://schemas.microsoft.com/office/drawing/2014/main" id="{0245CE01-238B-9A45-0ABA-EB632DF28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379" t="15737" r="56874" b="16104"/>
          <a:stretch>
            <a:fillRect/>
          </a:stretch>
        </p:blipFill>
        <p:spPr>
          <a:xfrm>
            <a:off x="4006382" y="2307543"/>
            <a:ext cx="3350971" cy="323343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C0BC4-9EA8-F6BF-18C7-76F0CD54E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016E6F-0D2E-1C6D-A54D-2A02E68D61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5447" y="309437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 La croûte terrestre est la couche la plus externe de la Terre. On distingue deux types de croûte : la croûte océanique et la croûte continentale.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68314C0E-00AA-3768-7BB3-01CF249272D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Google Shape;1376;p31">
            <a:extLst>
              <a:ext uri="{FF2B5EF4-FFF2-40B4-BE49-F238E27FC236}">
                <a16:creationId xmlns:a16="http://schemas.microsoft.com/office/drawing/2014/main" id="{25F0756B-83DD-1083-3D86-1331DBC892D8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couche la plus externe de la Terre est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1109B826-E9F6-721D-8B00-7AEE2376FB8F}"/>
              </a:ext>
            </a:extLst>
          </p:cNvPr>
          <p:cNvSpPr/>
          <p:nvPr/>
        </p:nvSpPr>
        <p:spPr>
          <a:xfrm>
            <a:off x="915030" y="5844341"/>
            <a:ext cx="2525001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Le noyau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0AA6BDA8-92CB-B606-C365-ECCC523434E4}"/>
              </a:ext>
            </a:extLst>
          </p:cNvPr>
          <p:cNvSpPr/>
          <p:nvPr/>
        </p:nvSpPr>
        <p:spPr>
          <a:xfrm>
            <a:off x="4760274" y="5844341"/>
            <a:ext cx="2597079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La croûte </a:t>
            </a: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B3FAE879-3927-2BC1-39DC-639FD8DC6947}"/>
              </a:ext>
            </a:extLst>
          </p:cNvPr>
          <p:cNvSpPr/>
          <p:nvPr/>
        </p:nvSpPr>
        <p:spPr>
          <a:xfrm>
            <a:off x="8662076" y="5844341"/>
            <a:ext cx="2669157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manteau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 14" descr="Composition et structure interne de la Terre- 1ère partie: De quoi est  composée la Terre ?">
            <a:extLst>
              <a:ext uri="{FF2B5EF4-FFF2-40B4-BE49-F238E27FC236}">
                <a16:creationId xmlns:a16="http://schemas.microsoft.com/office/drawing/2014/main" id="{875E3FEA-480C-3BC2-416A-EA2F5C415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379" t="15737" r="56874" b="16104"/>
          <a:stretch>
            <a:fillRect/>
          </a:stretch>
        </p:blipFill>
        <p:spPr>
          <a:xfrm>
            <a:off x="4006382" y="2307543"/>
            <a:ext cx="3350971" cy="3233432"/>
          </a:xfrm>
          <a:prstGeom prst="flowChartConnector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C1005A-067C-3016-CD72-0999C47B3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EA88DD9A-7FF7-7A03-2367-86C33F40EFF8}"/>
              </a:ext>
            </a:extLst>
          </p:cNvPr>
          <p:cNvSpPr txBox="1">
            <a:spLocks/>
          </p:cNvSpPr>
          <p:nvPr/>
        </p:nvSpPr>
        <p:spPr>
          <a:xfrm>
            <a:off x="909983" y="711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</p:spTree>
    <p:extLst>
      <p:ext uri="{BB962C8B-B14F-4D97-AF65-F5344CB8AC3E}">
        <p14:creationId xmlns:p14="http://schemas.microsoft.com/office/powerpoint/2010/main" val="3881961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2140-7B54-06DD-BA13-935EA9741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C7BD6C-C8E5-9DE3-3525-BB0A5F8767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</a:t>
            </a:r>
            <a:r>
              <a:rPr lang="fr-FR" sz="1600" b="1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une autre </a:t>
            </a: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question :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2D5201F0-D0ED-829D-CF51-54A43E434CC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5E8A72-7366-74EC-4FE5-9BB5D0BD4022}"/>
              </a:ext>
            </a:extLst>
          </p:cNvPr>
          <p:cNvSpPr txBox="1"/>
          <p:nvPr/>
        </p:nvSpPr>
        <p:spPr>
          <a:xfrm>
            <a:off x="585595" y="1190987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Choisissez la bonne réponse.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1376;p31">
            <a:extLst>
              <a:ext uri="{FF2B5EF4-FFF2-40B4-BE49-F238E27FC236}">
                <a16:creationId xmlns:a16="http://schemas.microsoft.com/office/drawing/2014/main" id="{8CE0E804-8AA1-97B4-4972-DABF29761FF4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couche la plus dense de la Terre est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CA487CC5-352D-F8FF-0C38-B4F136968ADB}"/>
              </a:ext>
            </a:extLst>
          </p:cNvPr>
          <p:cNvSpPr/>
          <p:nvPr/>
        </p:nvSpPr>
        <p:spPr>
          <a:xfrm>
            <a:off x="915030" y="5844341"/>
            <a:ext cx="2525001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Le noyau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0B33FF3E-295D-D8FE-8232-09DF0334D72A}"/>
              </a:ext>
            </a:extLst>
          </p:cNvPr>
          <p:cNvSpPr/>
          <p:nvPr/>
        </p:nvSpPr>
        <p:spPr>
          <a:xfrm>
            <a:off x="4760274" y="5844341"/>
            <a:ext cx="2597079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La croûte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16429BB1-5137-1BEE-F939-7BB295F2A31B}"/>
              </a:ext>
            </a:extLst>
          </p:cNvPr>
          <p:cNvSpPr/>
          <p:nvPr/>
        </p:nvSpPr>
        <p:spPr>
          <a:xfrm>
            <a:off x="8662076" y="5844341"/>
            <a:ext cx="2669157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manteau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2689CF03-EA58-C7C6-B24D-AB57B7C95AE6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2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B17EB10-DB0A-3FC6-C21F-E829837A15C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9785F74-A0A1-F522-AC66-5B6767C18C0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FEDCF99B-FEAA-B0C7-FB0B-645213B6568D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pic>
        <p:nvPicPr>
          <p:cNvPr id="15" name="Image 14" descr="Composition et structure interne de la Terre- 1ère partie: De quoi est  composée la Terre ?">
            <a:extLst>
              <a:ext uri="{FF2B5EF4-FFF2-40B4-BE49-F238E27FC236}">
                <a16:creationId xmlns:a16="http://schemas.microsoft.com/office/drawing/2014/main" id="{FC70A25D-C736-B978-AC94-A3BD36489F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379" t="15737" r="56874" b="16104"/>
          <a:stretch>
            <a:fillRect/>
          </a:stretch>
        </p:blipFill>
        <p:spPr>
          <a:xfrm>
            <a:off x="4006382" y="2307543"/>
            <a:ext cx="3350971" cy="323343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769534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16FD6-6D82-00F3-BECD-23FAFD85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223C3C-5A5F-BEFC-C260-EEA04F3A54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Le noyau est la couche la plus dense de la Terre ; sa densité peut atteindre environ 12 (g/cm³).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F1B25C8D-BD54-FC2E-A9CD-1840F46AEFE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Google Shape;1376;p31">
            <a:extLst>
              <a:ext uri="{FF2B5EF4-FFF2-40B4-BE49-F238E27FC236}">
                <a16:creationId xmlns:a16="http://schemas.microsoft.com/office/drawing/2014/main" id="{9AFF03B6-3B38-502F-AB6D-5A2E190B21C8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couche la plus dense de la Terre est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B1E5774C-45B7-C588-451D-C7D3E4659300}"/>
              </a:ext>
            </a:extLst>
          </p:cNvPr>
          <p:cNvSpPr/>
          <p:nvPr/>
        </p:nvSpPr>
        <p:spPr>
          <a:xfrm>
            <a:off x="915030" y="5844341"/>
            <a:ext cx="2525001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Le noyau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A4B1D05A-3EF5-FD5D-F0F7-29834F0BA86E}"/>
              </a:ext>
            </a:extLst>
          </p:cNvPr>
          <p:cNvSpPr/>
          <p:nvPr/>
        </p:nvSpPr>
        <p:spPr>
          <a:xfrm>
            <a:off x="4760274" y="5844341"/>
            <a:ext cx="2597079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b. La croûte </a:t>
            </a: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9D64F6CB-5818-8C07-97BA-D3FDB1AEC3BA}"/>
              </a:ext>
            </a:extLst>
          </p:cNvPr>
          <p:cNvSpPr/>
          <p:nvPr/>
        </p:nvSpPr>
        <p:spPr>
          <a:xfrm>
            <a:off x="8662076" y="5844341"/>
            <a:ext cx="2669157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manteau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 14" descr="Composition et structure interne de la Terre- 1ère partie: De quoi est  composée la Terre ?">
            <a:extLst>
              <a:ext uri="{FF2B5EF4-FFF2-40B4-BE49-F238E27FC236}">
                <a16:creationId xmlns:a16="http://schemas.microsoft.com/office/drawing/2014/main" id="{272E802B-D31A-2E02-AAD4-9F7B03F8F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379" t="15737" r="56874" b="16104"/>
          <a:stretch>
            <a:fillRect/>
          </a:stretch>
        </p:blipFill>
        <p:spPr>
          <a:xfrm>
            <a:off x="4006382" y="2307543"/>
            <a:ext cx="3350971" cy="3233432"/>
          </a:xfrm>
          <a:prstGeom prst="flowChartConnector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7055D7-3500-2A08-CA41-244277297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2A76A04C-8569-DDB9-59FE-2F1702CB785B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</p:spTree>
    <p:extLst>
      <p:ext uri="{BB962C8B-B14F-4D97-AF65-F5344CB8AC3E}">
        <p14:creationId xmlns:p14="http://schemas.microsoft.com/office/powerpoint/2010/main" val="668405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C0035-E511-375C-9A57-14B68D60F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9561B1-9D42-377B-AD62-DDD1C74530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dernière question :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49A2DB0F-7D5E-AFA0-1BE8-BF71A9E9FD6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8FED869-0AF7-9DCC-8ED2-F9BB16ADBB7D}"/>
              </a:ext>
            </a:extLst>
          </p:cNvPr>
          <p:cNvSpPr txBox="1"/>
          <p:nvPr/>
        </p:nvSpPr>
        <p:spPr>
          <a:xfrm>
            <a:off x="585595" y="1190987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</a:t>
            </a:r>
            <a:r>
              <a:rPr lang="fr-FR" sz="24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Choisissez la bonne réponse.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1376;p31">
            <a:extLst>
              <a:ext uri="{FF2B5EF4-FFF2-40B4-BE49-F238E27FC236}">
                <a16:creationId xmlns:a16="http://schemas.microsoft.com/office/drawing/2014/main" id="{2A862105-13C1-5582-B392-E1BB2768067C}"/>
              </a:ext>
            </a:extLst>
          </p:cNvPr>
          <p:cNvSpPr/>
          <p:nvPr/>
        </p:nvSpPr>
        <p:spPr>
          <a:xfrm>
            <a:off x="737994" y="1732420"/>
            <a:ext cx="4386665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profondeur du mateau est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A69D4B32-1F87-8AC9-4D60-42249C1DB8E5}"/>
              </a:ext>
            </a:extLst>
          </p:cNvPr>
          <p:cNvSpPr/>
          <p:nvPr/>
        </p:nvSpPr>
        <p:spPr>
          <a:xfrm>
            <a:off x="1130585" y="2840828"/>
            <a:ext cx="3204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30 km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E3552631-1EE8-AA54-28CD-31A8A2319CD5}"/>
              </a:ext>
            </a:extLst>
          </p:cNvPr>
          <p:cNvSpPr/>
          <p:nvPr/>
        </p:nvSpPr>
        <p:spPr>
          <a:xfrm>
            <a:off x="1130585" y="3968534"/>
            <a:ext cx="3204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2900 km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0C1A9DF5-88D8-78D6-ED15-66D87F35C0A9}"/>
              </a:ext>
            </a:extLst>
          </p:cNvPr>
          <p:cNvSpPr/>
          <p:nvPr/>
        </p:nvSpPr>
        <p:spPr>
          <a:xfrm>
            <a:off x="1130585" y="5096240"/>
            <a:ext cx="3204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6400 km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AAA9C84-A9A3-7CC5-500E-E633FE401BE7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2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0DFDBF0-59A9-7AE4-70A6-2892A522485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9D78677-A542-5877-B15A-64E1C65BC6F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DEFB365F-9ED8-582B-1A23-77AE526E344C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653BC57-2731-E0C4-4DCC-E1A71FEC5E3E}"/>
              </a:ext>
            </a:extLst>
          </p:cNvPr>
          <p:cNvGrpSpPr/>
          <p:nvPr/>
        </p:nvGrpSpPr>
        <p:grpSpPr>
          <a:xfrm>
            <a:off x="4933742" y="1248108"/>
            <a:ext cx="6672664" cy="4980231"/>
            <a:chOff x="815012" y="2156901"/>
            <a:chExt cx="6488215" cy="4312664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0611231E-6A91-58BB-F459-9EB2B709B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34" b="5365"/>
            <a:stretch>
              <a:fillRect/>
            </a:stretch>
          </p:blipFill>
          <p:spPr>
            <a:xfrm>
              <a:off x="2414373" y="2300465"/>
              <a:ext cx="3183821" cy="4145379"/>
            </a:xfrm>
            <a:prstGeom prst="rect">
              <a:avLst/>
            </a:prstGeom>
            <a:noFill/>
          </p:spPr>
        </p:pic>
        <p:sp>
          <p:nvSpPr>
            <p:cNvPr id="12" name="Rectangle à coins arrondis 18">
              <a:extLst>
                <a:ext uri="{FF2B5EF4-FFF2-40B4-BE49-F238E27FC236}">
                  <a16:creationId xmlns:a16="http://schemas.microsoft.com/office/drawing/2014/main" id="{445ABAAE-BF4A-7276-8040-F82A6CF2EEA1}"/>
                </a:ext>
              </a:extLst>
            </p:cNvPr>
            <p:cNvSpPr/>
            <p:nvPr/>
          </p:nvSpPr>
          <p:spPr>
            <a:xfrm>
              <a:off x="815012" y="2156901"/>
              <a:ext cx="6488215" cy="4312664"/>
            </a:xfrm>
            <a:prstGeom prst="roundRect">
              <a:avLst>
                <a:gd name="adj" fmla="val 3385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5952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71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bject 62">
              <a:extLst>
                <a:ext uri="{FF2B5EF4-FFF2-40B4-BE49-F238E27FC236}">
                  <a16:creationId xmlns:a16="http://schemas.microsoft.com/office/drawing/2014/main" id="{B7FB5CC2-1872-B17F-B76B-A2DB5A466F46}"/>
                </a:ext>
              </a:extLst>
            </p:cNvPr>
            <p:cNvSpPr txBox="1"/>
            <p:nvPr/>
          </p:nvSpPr>
          <p:spPr>
            <a:xfrm>
              <a:off x="3662852" y="4833809"/>
              <a:ext cx="67022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000°C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17" name="object 63">
              <a:extLst>
                <a:ext uri="{FF2B5EF4-FFF2-40B4-BE49-F238E27FC236}">
                  <a16:creationId xmlns:a16="http://schemas.microsoft.com/office/drawing/2014/main" id="{4CE5A9C0-3344-7090-B354-7FD0A540B4C7}"/>
                </a:ext>
              </a:extLst>
            </p:cNvPr>
            <p:cNvSpPr txBox="1"/>
            <p:nvPr/>
          </p:nvSpPr>
          <p:spPr>
            <a:xfrm>
              <a:off x="5449799" y="2882324"/>
              <a:ext cx="568944" cy="2243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6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30</a:t>
              </a:r>
              <a:r>
                <a:rPr sz="16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6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6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18" name="object 64">
              <a:extLst>
                <a:ext uri="{FF2B5EF4-FFF2-40B4-BE49-F238E27FC236}">
                  <a16:creationId xmlns:a16="http://schemas.microsoft.com/office/drawing/2014/main" id="{0BC97876-DFA4-357B-2276-E2A5A9230453}"/>
                </a:ext>
              </a:extLst>
            </p:cNvPr>
            <p:cNvSpPr txBox="1"/>
            <p:nvPr/>
          </p:nvSpPr>
          <p:spPr>
            <a:xfrm>
              <a:off x="2090985" y="2775413"/>
              <a:ext cx="53629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</a:t>
              </a:r>
              <a:r>
                <a:rPr sz="1200" b="1" spc="-3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19" name="object 65">
              <a:extLst>
                <a:ext uri="{FF2B5EF4-FFF2-40B4-BE49-F238E27FC236}">
                  <a16:creationId xmlns:a16="http://schemas.microsoft.com/office/drawing/2014/main" id="{4E913361-1302-E88C-CB2B-6DC2BD1DAE6A}"/>
                </a:ext>
              </a:extLst>
            </p:cNvPr>
            <p:cNvSpPr txBox="1"/>
            <p:nvPr/>
          </p:nvSpPr>
          <p:spPr>
            <a:xfrm>
              <a:off x="3889148" y="6201130"/>
              <a:ext cx="1085122" cy="2243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6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600" b="1" spc="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6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400</a:t>
              </a:r>
              <a:r>
                <a:rPr sz="1600" b="1" spc="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6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6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0" name="object 68">
              <a:extLst>
                <a:ext uri="{FF2B5EF4-FFF2-40B4-BE49-F238E27FC236}">
                  <a16:creationId xmlns:a16="http://schemas.microsoft.com/office/drawing/2014/main" id="{C7BF0E6B-A02C-F904-BB3C-838040D86174}"/>
                </a:ext>
              </a:extLst>
            </p:cNvPr>
            <p:cNvSpPr txBox="1"/>
            <p:nvPr/>
          </p:nvSpPr>
          <p:spPr>
            <a:xfrm>
              <a:off x="3697602" y="5117100"/>
              <a:ext cx="56769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12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1" name="object 69">
              <a:extLst>
                <a:ext uri="{FF2B5EF4-FFF2-40B4-BE49-F238E27FC236}">
                  <a16:creationId xmlns:a16="http://schemas.microsoft.com/office/drawing/2014/main" id="{892A8E02-03AD-E7C7-20D8-62A8B70E9523}"/>
                </a:ext>
              </a:extLst>
            </p:cNvPr>
            <p:cNvSpPr txBox="1"/>
            <p:nvPr/>
          </p:nvSpPr>
          <p:spPr>
            <a:xfrm>
              <a:off x="3638194" y="3348060"/>
              <a:ext cx="682480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1000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74845C2F-78F9-D0E5-8D25-9F71EA7EA98A}"/>
                </a:ext>
              </a:extLst>
            </p:cNvPr>
            <p:cNvSpPr txBox="1"/>
            <p:nvPr/>
          </p:nvSpPr>
          <p:spPr>
            <a:xfrm>
              <a:off x="3511349" y="3609093"/>
              <a:ext cx="957792" cy="309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700" algn="ctr">
                <a:spcBef>
                  <a:spcPts val="395"/>
                </a:spcBef>
                <a:defRPr/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lang="fr-FR"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lang="fr-FR"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5,5</a:t>
              </a:r>
              <a:endParaRPr lang="fr-FR"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0E0E7EA7-684F-5BBE-8CF7-830E3C252817}"/>
                </a:ext>
              </a:extLst>
            </p:cNvPr>
            <p:cNvSpPr txBox="1"/>
            <p:nvPr/>
          </p:nvSpPr>
          <p:spPr>
            <a:xfrm>
              <a:off x="4798528" y="3832068"/>
              <a:ext cx="1302541" cy="2931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b="1" dirty="0">
                  <a:latin typeface="Calibri" panose="020F0502020204030204"/>
                </a:rPr>
                <a:t>2 900 Km</a:t>
              </a:r>
            </a:p>
          </p:txBody>
        </p:sp>
        <p:sp>
          <p:nvSpPr>
            <p:cNvPr id="30" name="object 71">
              <a:extLst>
                <a:ext uri="{FF2B5EF4-FFF2-40B4-BE49-F238E27FC236}">
                  <a16:creationId xmlns:a16="http://schemas.microsoft.com/office/drawing/2014/main" id="{17FB84E1-FB12-BA9F-12BF-7A158828B7A1}"/>
                </a:ext>
              </a:extLst>
            </p:cNvPr>
            <p:cNvSpPr txBox="1"/>
            <p:nvPr/>
          </p:nvSpPr>
          <p:spPr>
            <a:xfrm>
              <a:off x="3712600" y="2554653"/>
              <a:ext cx="719109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3,3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1" name="object 69">
              <a:extLst>
                <a:ext uri="{FF2B5EF4-FFF2-40B4-BE49-F238E27FC236}">
                  <a16:creationId xmlns:a16="http://schemas.microsoft.com/office/drawing/2014/main" id="{3F6BFE79-C31D-DB4D-6D86-28412BCF0B03}"/>
                </a:ext>
              </a:extLst>
            </p:cNvPr>
            <p:cNvSpPr txBox="1"/>
            <p:nvPr/>
          </p:nvSpPr>
          <p:spPr>
            <a:xfrm>
              <a:off x="4331938" y="2633734"/>
              <a:ext cx="502699" cy="18413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1750" algn="ctr"/>
              <a:r>
                <a:rPr lang="fr-FR" sz="1200" b="1" spc="-2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200°C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1479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FF373-F67E-18F3-3A32-EB512A3B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AC6599-894E-DD7A-5358-A3EBB10D38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8508" y="278939"/>
            <a:ext cx="10372725" cy="268287"/>
          </a:xfrm>
        </p:spPr>
        <p:txBody>
          <a:bodyPr>
            <a:no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</a:t>
            </a:r>
            <a:r>
              <a:rPr lang="fr-FR" sz="1600" b="1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une autre </a:t>
            </a: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question :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BD830517-81FA-B03A-31CC-F41D9CE9003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Google Shape;1376;p31">
            <a:extLst>
              <a:ext uri="{FF2B5EF4-FFF2-40B4-BE49-F238E27FC236}">
                <a16:creationId xmlns:a16="http://schemas.microsoft.com/office/drawing/2014/main" id="{7B1BFFC6-D832-6546-BC04-DC39270DB8E4}"/>
              </a:ext>
            </a:extLst>
          </p:cNvPr>
          <p:cNvSpPr/>
          <p:nvPr/>
        </p:nvSpPr>
        <p:spPr>
          <a:xfrm>
            <a:off x="737994" y="1732420"/>
            <a:ext cx="4386665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La profondeur du mateau est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5CDC298E-FF52-1E80-29A7-6AE14B89F890}"/>
              </a:ext>
            </a:extLst>
          </p:cNvPr>
          <p:cNvSpPr/>
          <p:nvPr/>
        </p:nvSpPr>
        <p:spPr>
          <a:xfrm>
            <a:off x="1130585" y="2840828"/>
            <a:ext cx="3204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30 km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A6E850E8-36DA-8E88-BDB4-E9E30A3D0921}"/>
              </a:ext>
            </a:extLst>
          </p:cNvPr>
          <p:cNvSpPr/>
          <p:nvPr/>
        </p:nvSpPr>
        <p:spPr>
          <a:xfrm>
            <a:off x="1130585" y="3968534"/>
            <a:ext cx="3204000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2900 km</a:t>
            </a:r>
          </a:p>
        </p:txBody>
      </p:sp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4E11A939-CD44-7C5D-F147-490961FEBF07}"/>
              </a:ext>
            </a:extLst>
          </p:cNvPr>
          <p:cNvSpPr/>
          <p:nvPr/>
        </p:nvSpPr>
        <p:spPr>
          <a:xfrm>
            <a:off x="1130585" y="5096240"/>
            <a:ext cx="3204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6400 km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791FE9B-E18C-7CE1-5804-5320FF1B43D4}"/>
              </a:ext>
            </a:extLst>
          </p:cNvPr>
          <p:cNvGrpSpPr/>
          <p:nvPr/>
        </p:nvGrpSpPr>
        <p:grpSpPr>
          <a:xfrm>
            <a:off x="4933742" y="1248108"/>
            <a:ext cx="6672664" cy="4980231"/>
            <a:chOff x="815012" y="2156901"/>
            <a:chExt cx="6488215" cy="4312664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DB33788-A06B-FBF8-64B2-3788A7037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34" b="5365"/>
            <a:stretch>
              <a:fillRect/>
            </a:stretch>
          </p:blipFill>
          <p:spPr>
            <a:xfrm>
              <a:off x="2414373" y="2300465"/>
              <a:ext cx="3183821" cy="4145379"/>
            </a:xfrm>
            <a:prstGeom prst="rect">
              <a:avLst/>
            </a:prstGeom>
            <a:noFill/>
          </p:spPr>
        </p:pic>
        <p:sp>
          <p:nvSpPr>
            <p:cNvPr id="12" name="Rectangle à coins arrondis 18">
              <a:extLst>
                <a:ext uri="{FF2B5EF4-FFF2-40B4-BE49-F238E27FC236}">
                  <a16:creationId xmlns:a16="http://schemas.microsoft.com/office/drawing/2014/main" id="{FCE37D6C-A4ED-E3BF-C2EF-9FB3BDE828C4}"/>
                </a:ext>
              </a:extLst>
            </p:cNvPr>
            <p:cNvSpPr/>
            <p:nvPr/>
          </p:nvSpPr>
          <p:spPr>
            <a:xfrm>
              <a:off x="815012" y="2156901"/>
              <a:ext cx="6488215" cy="4312664"/>
            </a:xfrm>
            <a:prstGeom prst="roundRect">
              <a:avLst>
                <a:gd name="adj" fmla="val 3385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5952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71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bject 62">
              <a:extLst>
                <a:ext uri="{FF2B5EF4-FFF2-40B4-BE49-F238E27FC236}">
                  <a16:creationId xmlns:a16="http://schemas.microsoft.com/office/drawing/2014/main" id="{A9B571DE-B81B-551B-2523-68AFF1037ACE}"/>
                </a:ext>
              </a:extLst>
            </p:cNvPr>
            <p:cNvSpPr txBox="1"/>
            <p:nvPr/>
          </p:nvSpPr>
          <p:spPr>
            <a:xfrm>
              <a:off x="3662852" y="4833809"/>
              <a:ext cx="67022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000°C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17" name="object 63">
              <a:extLst>
                <a:ext uri="{FF2B5EF4-FFF2-40B4-BE49-F238E27FC236}">
                  <a16:creationId xmlns:a16="http://schemas.microsoft.com/office/drawing/2014/main" id="{0246149B-2599-CC71-BA51-60C58E937E5D}"/>
                </a:ext>
              </a:extLst>
            </p:cNvPr>
            <p:cNvSpPr txBox="1"/>
            <p:nvPr/>
          </p:nvSpPr>
          <p:spPr>
            <a:xfrm>
              <a:off x="5449799" y="2882324"/>
              <a:ext cx="568944" cy="2243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6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30</a:t>
              </a:r>
              <a:r>
                <a:rPr sz="16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6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6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18" name="object 64">
              <a:extLst>
                <a:ext uri="{FF2B5EF4-FFF2-40B4-BE49-F238E27FC236}">
                  <a16:creationId xmlns:a16="http://schemas.microsoft.com/office/drawing/2014/main" id="{B9F3F373-46D5-3B6C-BDB2-B33B5BBE8115}"/>
                </a:ext>
              </a:extLst>
            </p:cNvPr>
            <p:cNvSpPr txBox="1"/>
            <p:nvPr/>
          </p:nvSpPr>
          <p:spPr>
            <a:xfrm>
              <a:off x="2090985" y="2775413"/>
              <a:ext cx="536296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</a:t>
              </a:r>
              <a:r>
                <a:rPr sz="1200" b="1" spc="-3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19" name="object 65">
              <a:extLst>
                <a:ext uri="{FF2B5EF4-FFF2-40B4-BE49-F238E27FC236}">
                  <a16:creationId xmlns:a16="http://schemas.microsoft.com/office/drawing/2014/main" id="{E172521B-347C-9D38-6195-0B5CB38EC670}"/>
                </a:ext>
              </a:extLst>
            </p:cNvPr>
            <p:cNvSpPr txBox="1"/>
            <p:nvPr/>
          </p:nvSpPr>
          <p:spPr>
            <a:xfrm>
              <a:off x="3889148" y="6201130"/>
              <a:ext cx="1085122" cy="2243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6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6</a:t>
              </a:r>
              <a:r>
                <a:rPr sz="1600" b="1" spc="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6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400</a:t>
              </a:r>
              <a:r>
                <a:rPr sz="1600" b="1" spc="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6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Km</a:t>
              </a:r>
              <a:endParaRPr sz="16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0" name="object 68">
              <a:extLst>
                <a:ext uri="{FF2B5EF4-FFF2-40B4-BE49-F238E27FC236}">
                  <a16:creationId xmlns:a16="http://schemas.microsoft.com/office/drawing/2014/main" id="{B6429B49-77AB-F00C-D58B-E7AC1F32468A}"/>
                </a:ext>
              </a:extLst>
            </p:cNvPr>
            <p:cNvSpPr txBox="1"/>
            <p:nvPr/>
          </p:nvSpPr>
          <p:spPr>
            <a:xfrm>
              <a:off x="3697602" y="5117100"/>
              <a:ext cx="56769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12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1" name="object 69">
              <a:extLst>
                <a:ext uri="{FF2B5EF4-FFF2-40B4-BE49-F238E27FC236}">
                  <a16:creationId xmlns:a16="http://schemas.microsoft.com/office/drawing/2014/main" id="{EBF40CEF-8A87-4F16-B84A-DE52C008840F}"/>
                </a:ext>
              </a:extLst>
            </p:cNvPr>
            <p:cNvSpPr txBox="1"/>
            <p:nvPr/>
          </p:nvSpPr>
          <p:spPr>
            <a:xfrm>
              <a:off x="3638194" y="3348060"/>
              <a:ext cx="682480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1000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°C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5110A3E7-2A85-B642-7B9A-291FA4D30C22}"/>
                </a:ext>
              </a:extLst>
            </p:cNvPr>
            <p:cNvSpPr txBox="1"/>
            <p:nvPr/>
          </p:nvSpPr>
          <p:spPr>
            <a:xfrm>
              <a:off x="3511349" y="3609093"/>
              <a:ext cx="957792" cy="309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700" algn="ctr">
                <a:spcBef>
                  <a:spcPts val="395"/>
                </a:spcBef>
                <a:defRPr/>
              </a:pP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lang="fr-FR"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lang="fr-FR"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5,5</a:t>
              </a:r>
              <a:endParaRPr lang="fr-FR"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C9841BFA-C512-7C44-EB82-34B238B99509}"/>
                </a:ext>
              </a:extLst>
            </p:cNvPr>
            <p:cNvSpPr txBox="1"/>
            <p:nvPr/>
          </p:nvSpPr>
          <p:spPr>
            <a:xfrm>
              <a:off x="4798528" y="3832068"/>
              <a:ext cx="1302541" cy="2931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600" b="1" dirty="0">
                  <a:latin typeface="Calibri" panose="020F0502020204030204"/>
                </a:rPr>
                <a:t>2 900 Km</a:t>
              </a:r>
            </a:p>
          </p:txBody>
        </p:sp>
        <p:sp>
          <p:nvSpPr>
            <p:cNvPr id="30" name="object 71">
              <a:extLst>
                <a:ext uri="{FF2B5EF4-FFF2-40B4-BE49-F238E27FC236}">
                  <a16:creationId xmlns:a16="http://schemas.microsoft.com/office/drawing/2014/main" id="{3F9BDA6F-CA4A-F671-D38B-F3EDBF3588A6}"/>
                </a:ext>
              </a:extLst>
            </p:cNvPr>
            <p:cNvSpPr txBox="1"/>
            <p:nvPr/>
          </p:nvSpPr>
          <p:spPr>
            <a:xfrm>
              <a:off x="3712600" y="2554653"/>
              <a:ext cx="719109" cy="2209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d</a:t>
              </a:r>
              <a:r>
                <a:rPr sz="1200" b="1" spc="-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sz="1200" b="1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=</a:t>
              </a:r>
              <a:r>
                <a:rPr sz="1200" b="1" spc="-1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 </a:t>
              </a:r>
              <a:r>
                <a:rPr lang="fr-FR" sz="1200" b="1" spc="-25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3,3</a:t>
              </a:r>
              <a:endParaRPr sz="1200" b="1" dirty="0">
                <a:latin typeface="Calibri" panose="020F0502020204030204"/>
                <a:cs typeface="Calibri"/>
              </a:endParaRPr>
            </a:p>
          </p:txBody>
        </p:sp>
        <p:sp>
          <p:nvSpPr>
            <p:cNvPr id="31" name="object 69">
              <a:extLst>
                <a:ext uri="{FF2B5EF4-FFF2-40B4-BE49-F238E27FC236}">
                  <a16:creationId xmlns:a16="http://schemas.microsoft.com/office/drawing/2014/main" id="{71176DCE-4239-78EF-5FBC-7708FE9031EC}"/>
                </a:ext>
              </a:extLst>
            </p:cNvPr>
            <p:cNvSpPr txBox="1"/>
            <p:nvPr/>
          </p:nvSpPr>
          <p:spPr>
            <a:xfrm>
              <a:off x="4331938" y="2633734"/>
              <a:ext cx="502699" cy="18413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1750" algn="ctr"/>
              <a:r>
                <a:rPr lang="fr-FR" sz="1200" b="1" spc="-20" dirty="0">
                  <a:solidFill>
                    <a:srgbClr val="231F20"/>
                  </a:solidFill>
                  <a:latin typeface="Calibri" panose="020F0502020204030204"/>
                  <a:cs typeface="Calibri"/>
                </a:rPr>
                <a:t>200°C</a:t>
              </a: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93DC09D-8C7B-3AEF-56B1-615CC5BD1604}"/>
                </a:ext>
              </a:extLst>
            </p:cNvPr>
            <p:cNvSpPr txBox="1"/>
            <p:nvPr/>
          </p:nvSpPr>
          <p:spPr>
            <a:xfrm>
              <a:off x="3069288" y="2921647"/>
              <a:ext cx="1765349" cy="4530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FF0000"/>
                  </a:solidFill>
                  <a:latin typeface="Calibri" panose="020F0502020204030204"/>
                </a:rPr>
                <a:t>Manteau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59AEDD0A-64F1-325F-EDA6-38BC70D8AECB}"/>
              </a:ext>
            </a:extLst>
          </p:cNvPr>
          <p:cNvSpPr/>
          <p:nvPr/>
        </p:nvSpPr>
        <p:spPr>
          <a:xfrm>
            <a:off x="9126573" y="3168765"/>
            <a:ext cx="1158833" cy="360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8C89788-E10A-587E-C000-FFC9EFA5E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14" name="Espace réservé du contenu 3">
            <a:extLst>
              <a:ext uri="{FF2B5EF4-FFF2-40B4-BE49-F238E27FC236}">
                <a16:creationId xmlns:a16="http://schemas.microsoft.com/office/drawing/2014/main" id="{37D6C099-1193-9A66-7194-22246D4F982E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Montrer la démarche pour extraire les informations du document.</a:t>
            </a:r>
          </a:p>
        </p:txBody>
      </p:sp>
    </p:spTree>
    <p:extLst>
      <p:ext uri="{BB962C8B-B14F-4D97-AF65-F5344CB8AC3E}">
        <p14:creationId xmlns:p14="http://schemas.microsoft.com/office/powerpoint/2010/main" val="3164283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5 de la page 100 du livret.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6A79D66-2C59-990E-5A8B-7EE83EB1E789}"/>
              </a:ext>
            </a:extLst>
          </p:cNvPr>
          <p:cNvSpPr txBox="1"/>
          <p:nvPr/>
        </p:nvSpPr>
        <p:spPr>
          <a:xfrm>
            <a:off x="5306603" y="6254988"/>
            <a:ext cx="1043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Page 100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DF1DD11-1013-4AB8-6E7B-5A6190E82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6634" y="1044256"/>
            <a:ext cx="4524828" cy="25311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D109515-41AF-9C51-8D0B-ADD6DE0E3A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6634" y="3588633"/>
            <a:ext cx="4524828" cy="266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FF3C10-6751-20E6-446C-BCB00644C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709" t="20803" r="6635"/>
          <a:stretch>
            <a:fillRect/>
          </a:stretch>
        </p:blipFill>
        <p:spPr>
          <a:xfrm>
            <a:off x="2548758" y="973608"/>
            <a:ext cx="7094483" cy="42099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5E7334-4FE8-39AD-4967-491005242D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78947"/>
          <a:stretch>
            <a:fillRect/>
          </a:stretch>
        </p:blipFill>
        <p:spPr>
          <a:xfrm>
            <a:off x="269680" y="5155179"/>
            <a:ext cx="11652640" cy="1445590"/>
          </a:xfrm>
          <a:prstGeom prst="rect">
            <a:avLst/>
          </a:prstGeom>
        </p:spPr>
      </p:pic>
      <p:sp>
        <p:nvSpPr>
          <p:cNvPr id="2" name="object 65">
            <a:extLst>
              <a:ext uri="{FF2B5EF4-FFF2-40B4-BE49-F238E27FC236}">
                <a16:creationId xmlns:a16="http://schemas.microsoft.com/office/drawing/2014/main" id="{DA8FF797-9669-D5B0-7C56-89E1C1C4847A}"/>
              </a:ext>
            </a:extLst>
          </p:cNvPr>
          <p:cNvSpPr txBox="1"/>
          <p:nvPr/>
        </p:nvSpPr>
        <p:spPr>
          <a:xfrm>
            <a:off x="7768366" y="3878337"/>
            <a:ext cx="117971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noyau 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65">
            <a:extLst>
              <a:ext uri="{FF2B5EF4-FFF2-40B4-BE49-F238E27FC236}">
                <a16:creationId xmlns:a16="http://schemas.microsoft.com/office/drawing/2014/main" id="{9BF35C82-2BB7-DC21-F1DE-AAFFF3B1666A}"/>
              </a:ext>
            </a:extLst>
          </p:cNvPr>
          <p:cNvSpPr txBox="1"/>
          <p:nvPr/>
        </p:nvSpPr>
        <p:spPr>
          <a:xfrm>
            <a:off x="7768366" y="2253068"/>
            <a:ext cx="117971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manteau  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65">
            <a:extLst>
              <a:ext uri="{FF2B5EF4-FFF2-40B4-BE49-F238E27FC236}">
                <a16:creationId xmlns:a16="http://schemas.microsoft.com/office/drawing/2014/main" id="{C6331C1A-2504-AE27-DE34-B00757934C39}"/>
              </a:ext>
            </a:extLst>
          </p:cNvPr>
          <p:cNvSpPr txBox="1"/>
          <p:nvPr/>
        </p:nvSpPr>
        <p:spPr>
          <a:xfrm>
            <a:off x="7492060" y="1390984"/>
            <a:ext cx="173232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croûte continentale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ject 65">
            <a:extLst>
              <a:ext uri="{FF2B5EF4-FFF2-40B4-BE49-F238E27FC236}">
                <a16:creationId xmlns:a16="http://schemas.microsoft.com/office/drawing/2014/main" id="{195AEF90-CB61-2CBC-3694-F5F5B3FC2850}"/>
              </a:ext>
            </a:extLst>
          </p:cNvPr>
          <p:cNvSpPr txBox="1"/>
          <p:nvPr/>
        </p:nvSpPr>
        <p:spPr>
          <a:xfrm>
            <a:off x="4512700" y="5884392"/>
            <a:ext cx="20488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 le schéma</a:t>
            </a:r>
            <a:endParaRPr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0B13-98D1-9704-B5EC-C54355F9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DB6A2841-E0C6-132D-4D09-8A1223CE8FB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7F5B04-8DAC-467E-2854-6E1381E167F5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86AAA8C-965B-9DC2-C277-08EBB4C5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D717A1D9-D254-9FE4-5278-7E00FD2A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658586B-4A46-73B0-5413-F59508324CB5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D8333A-234A-0910-284A-48439472BD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709" t="20803" r="6635"/>
          <a:stretch>
            <a:fillRect/>
          </a:stretch>
        </p:blipFill>
        <p:spPr>
          <a:xfrm>
            <a:off x="2908738" y="973608"/>
            <a:ext cx="6374524" cy="37827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6D84D01-0836-E5CC-CADF-EBCDDBC501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1050" b="50479"/>
          <a:stretch>
            <a:fillRect/>
          </a:stretch>
        </p:blipFill>
        <p:spPr>
          <a:xfrm>
            <a:off x="269680" y="4698123"/>
            <a:ext cx="11652640" cy="195492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D9EB621-7555-FF85-6D8B-C3372FB8B268}"/>
              </a:ext>
            </a:extLst>
          </p:cNvPr>
          <p:cNvSpPr txBox="1"/>
          <p:nvPr/>
        </p:nvSpPr>
        <p:spPr>
          <a:xfrm>
            <a:off x="4059045" y="5357247"/>
            <a:ext cx="7657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croûte océanique + la partie supérieure du manteau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FB0F79-DB6A-347A-946C-63DDB23C3501}"/>
              </a:ext>
            </a:extLst>
          </p:cNvPr>
          <p:cNvSpPr txBox="1"/>
          <p:nvPr/>
        </p:nvSpPr>
        <p:spPr>
          <a:xfrm>
            <a:off x="4059044" y="5913665"/>
            <a:ext cx="76574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croûte continentale + la partie supérieure du manteau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888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3605-4367-49C4-9946-8E0762D19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BC02295F-A8CD-5BDE-E1FA-08A140BD9C9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2572FF7-2BA7-064A-56E0-14BBDA531C7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1825FDB1-3480-EBA9-3BC0-266C835CE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F0756FD0-7167-0981-343D-A6C764A15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E54962FD-BC57-7844-E15A-1F07BF5DBCFC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E3782A5-EABF-95A0-D42E-1684CAD024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709" t="20803" r="6635"/>
          <a:stretch>
            <a:fillRect/>
          </a:stretch>
        </p:blipFill>
        <p:spPr>
          <a:xfrm>
            <a:off x="4084111" y="973608"/>
            <a:ext cx="4023778" cy="23877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2793B3-87E2-C17A-C2E6-9F2F3FF099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47991" b="3487"/>
          <a:stretch>
            <a:fillRect/>
          </a:stretch>
        </p:blipFill>
        <p:spPr>
          <a:xfrm>
            <a:off x="269680" y="3321265"/>
            <a:ext cx="11652640" cy="333178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C21192-B267-2C45-CB53-CB00BC255BF7}"/>
              </a:ext>
            </a:extLst>
          </p:cNvPr>
          <p:cNvSpPr txBox="1"/>
          <p:nvPr/>
        </p:nvSpPr>
        <p:spPr>
          <a:xfrm>
            <a:off x="4958588" y="5619077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2900 km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DAF37B5-8A84-D994-8B0E-06F7C2D0C223}"/>
              </a:ext>
            </a:extLst>
          </p:cNvPr>
          <p:cNvSpPr txBox="1"/>
          <p:nvPr/>
        </p:nvSpPr>
        <p:spPr>
          <a:xfrm>
            <a:off x="4958588" y="6152814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6400 km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D132EE-F633-D3D3-4029-80AFC4A5FBB9}"/>
              </a:ext>
            </a:extLst>
          </p:cNvPr>
          <p:cNvSpPr txBox="1"/>
          <p:nvPr/>
        </p:nvSpPr>
        <p:spPr>
          <a:xfrm>
            <a:off x="4958587" y="5157412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cs typeface="Calibri"/>
              </a:rPr>
              <a:t>≈ </a:t>
            </a: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8 km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8FE2DE-BF63-F177-A8F7-80FDC10FC9BF}"/>
              </a:ext>
            </a:extLst>
          </p:cNvPr>
          <p:cNvSpPr txBox="1"/>
          <p:nvPr/>
        </p:nvSpPr>
        <p:spPr>
          <a:xfrm>
            <a:off x="7179273" y="5157412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200 °C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E681568-8C29-1351-81E8-CC77447EDE49}"/>
              </a:ext>
            </a:extLst>
          </p:cNvPr>
          <p:cNvSpPr txBox="1"/>
          <p:nvPr/>
        </p:nvSpPr>
        <p:spPr>
          <a:xfrm>
            <a:off x="7179272" y="5631733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1000 °C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FC5957-93FA-F6C7-0FC0-01D515563057}"/>
              </a:ext>
            </a:extLst>
          </p:cNvPr>
          <p:cNvSpPr txBox="1"/>
          <p:nvPr/>
        </p:nvSpPr>
        <p:spPr>
          <a:xfrm>
            <a:off x="7179272" y="6106054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6000 °C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957A119-A7F7-C2EE-DFBE-5D23F9C46FED}"/>
              </a:ext>
            </a:extLst>
          </p:cNvPr>
          <p:cNvSpPr txBox="1"/>
          <p:nvPr/>
        </p:nvSpPr>
        <p:spPr>
          <a:xfrm>
            <a:off x="9399956" y="5176772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3,3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53EA0D8-D0D2-7262-E14D-4A57FF101D79}"/>
              </a:ext>
            </a:extLst>
          </p:cNvPr>
          <p:cNvSpPr txBox="1"/>
          <p:nvPr/>
        </p:nvSpPr>
        <p:spPr>
          <a:xfrm>
            <a:off x="9399956" y="5638437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5,5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5F92128-EAF9-8107-226A-50456E3EF79B}"/>
              </a:ext>
            </a:extLst>
          </p:cNvPr>
          <p:cNvSpPr txBox="1"/>
          <p:nvPr/>
        </p:nvSpPr>
        <p:spPr>
          <a:xfrm>
            <a:off x="9449797" y="6092839"/>
            <a:ext cx="169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400" b="1" dirty="0">
                <a:solidFill>
                  <a:srgbClr val="FF0000"/>
                </a:solidFill>
                <a:latin typeface="Calibri"/>
                <a:cs typeface="Calibri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69870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8" grpId="0"/>
      <p:bldP spid="9" grpId="0"/>
      <p:bldP spid="10" grpId="0"/>
      <p:bldP spid="11" grpId="0"/>
      <p:bldP spid="12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50" y="250603"/>
            <a:ext cx="10350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sz="1600" b="1" noProof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  <a:endParaRPr lang="fr-FR" sz="1600" b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BF3D3E-A987-17C5-FCED-437A4C524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506" y="2638163"/>
            <a:ext cx="11430988" cy="180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b="3376"/>
          <a:stretch/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2E62F99-1669-BA55-809C-8938A106C4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5721" y="2617894"/>
            <a:ext cx="2427529" cy="13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134894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1851617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2228370" y="2083198"/>
            <a:ext cx="78347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/>
                <a:sym typeface="Calibri"/>
              </a:rPr>
              <a:t>Décrire les caractéristiques des différentes couches de la Terre.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345D534-C3D4-C3FD-1FF2-E8DEC6CA0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535" y="2940438"/>
            <a:ext cx="6459952" cy="35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08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8B09-8CDD-0F42-4E42-1FEC9CDB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E3CD-C3FA-9A61-24BF-655F5E65E7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question.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06D60F-4C72-1B2C-4844-693C488AF7F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20DDFD-0E33-DDCA-960F-07907E665813}"/>
              </a:ext>
            </a:extLst>
          </p:cNvPr>
          <p:cNvSpPr/>
          <p:nvPr/>
        </p:nvSpPr>
        <p:spPr>
          <a:xfrm>
            <a:off x="778058" y="1228743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Complétez le schéma suivant par ce qui convient.</a:t>
            </a:r>
          </a:p>
        </p:txBody>
      </p:sp>
      <p:sp>
        <p:nvSpPr>
          <p:cNvPr id="6" name="Google Shape;891;p40">
            <a:extLst>
              <a:ext uri="{FF2B5EF4-FFF2-40B4-BE49-F238E27FC236}">
                <a16:creationId xmlns:a16="http://schemas.microsoft.com/office/drawing/2014/main" id="{A24BB1FF-B83E-1134-9A36-48C618124858}"/>
              </a:ext>
            </a:extLst>
          </p:cNvPr>
          <p:cNvSpPr/>
          <p:nvPr/>
        </p:nvSpPr>
        <p:spPr>
          <a:xfrm>
            <a:off x="1924242" y="1880489"/>
            <a:ext cx="9059383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Terre est constituée de trois couches principales qui sont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F087E69-02B2-C467-3413-125889768C90}"/>
              </a:ext>
            </a:extLst>
          </p:cNvPr>
          <p:cNvGrpSpPr/>
          <p:nvPr/>
        </p:nvGrpSpPr>
        <p:grpSpPr>
          <a:xfrm>
            <a:off x="1506619" y="2745818"/>
            <a:ext cx="3593310" cy="3625834"/>
            <a:chOff x="4390496" y="2609645"/>
            <a:chExt cx="3593310" cy="3625834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8F47E10-BED1-BBB2-31B1-95EB5CEC519F}"/>
                </a:ext>
              </a:extLst>
            </p:cNvPr>
            <p:cNvGrpSpPr/>
            <p:nvPr/>
          </p:nvGrpSpPr>
          <p:grpSpPr>
            <a:xfrm>
              <a:off x="4390496" y="2637644"/>
              <a:ext cx="3593310" cy="3597835"/>
              <a:chOff x="2804127" y="2856720"/>
              <a:chExt cx="3593310" cy="3597835"/>
            </a:xfrm>
          </p:grpSpPr>
          <p:pic>
            <p:nvPicPr>
              <p:cNvPr id="13" name="Image 12" descr="Earth PNG pour téléchargement gratuit">
                <a:extLst>
                  <a:ext uri="{FF2B5EF4-FFF2-40B4-BE49-F238E27FC236}">
                    <a16:creationId xmlns:a16="http://schemas.microsoft.com/office/drawing/2014/main" id="{C170A2D1-4F83-D621-66C6-D3C370B7F7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55195"/>
              <a:stretch>
                <a:fillRect/>
              </a:stretch>
            </p:blipFill>
            <p:spPr>
              <a:xfrm>
                <a:off x="2804127" y="2856720"/>
                <a:ext cx="1619018" cy="3597835"/>
              </a:xfrm>
              <a:custGeom>
                <a:avLst/>
                <a:gdLst>
                  <a:gd name="csX0" fmla="*/ 0 w 1619018"/>
                  <a:gd name="csY0" fmla="*/ 0 h 3613498"/>
                  <a:gd name="csX1" fmla="*/ 1600650 w 1619018"/>
                  <a:gd name="csY1" fmla="*/ 0 h 3613498"/>
                  <a:gd name="csX2" fmla="*/ 1598330 w 1619018"/>
                  <a:gd name="csY2" fmla="*/ 2567 h 3613498"/>
                  <a:gd name="csX3" fmla="*/ 1026505 w 1619018"/>
                  <a:gd name="csY3" fmla="*/ 1796588 h 3613498"/>
                  <a:gd name="csX4" fmla="*/ 1598330 w 1619018"/>
                  <a:gd name="csY4" fmla="*/ 3590609 h 3613498"/>
                  <a:gd name="csX5" fmla="*/ 1619018 w 1619018"/>
                  <a:gd name="csY5" fmla="*/ 3613498 h 3613498"/>
                  <a:gd name="csX6" fmla="*/ 0 w 1619018"/>
                  <a:gd name="csY6" fmla="*/ 3613498 h 3613498"/>
                  <a:gd name="csX7" fmla="*/ 0 w 1619018"/>
                  <a:gd name="csY7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19018" h="3613498">
                    <a:moveTo>
                      <a:pt x="0" y="0"/>
                    </a:moveTo>
                    <a:lnTo>
                      <a:pt x="1600650" y="0"/>
                    </a:lnTo>
                    <a:lnTo>
                      <a:pt x="1598330" y="2567"/>
                    </a:lnTo>
                    <a:cubicBezTo>
                      <a:pt x="1249102" y="428991"/>
                      <a:pt x="1026505" y="1074328"/>
                      <a:pt x="1026505" y="1796588"/>
                    </a:cubicBezTo>
                    <a:cubicBezTo>
                      <a:pt x="1026505" y="2518848"/>
                      <a:pt x="1249102" y="3164185"/>
                      <a:pt x="1598330" y="3590609"/>
                    </a:cubicBezTo>
                    <a:lnTo>
                      <a:pt x="1619018" y="3613498"/>
                    </a:lnTo>
                    <a:lnTo>
                      <a:pt x="0" y="3613498"/>
                    </a:lnTo>
                    <a:lnTo>
                      <a:pt x="0" y="0"/>
                    </a:lnTo>
                    <a:close/>
                  </a:path>
                </a:pathLst>
              </a:cu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5" name="Image 14" descr="Earth PNG pour téléchargement gratuit">
                <a:extLst>
                  <a:ext uri="{FF2B5EF4-FFF2-40B4-BE49-F238E27FC236}">
                    <a16:creationId xmlns:a16="http://schemas.microsoft.com/office/drawing/2014/main" id="{39B9E807-6530-7058-68F3-02F803FF5E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28408"/>
              <a:stretch>
                <a:fillRect/>
              </a:stretch>
            </p:blipFill>
            <p:spPr>
              <a:xfrm>
                <a:off x="3810444" y="2858609"/>
                <a:ext cx="2586993" cy="3595946"/>
              </a:xfrm>
              <a:custGeom>
                <a:avLst/>
                <a:gdLst>
                  <a:gd name="csX0" fmla="*/ 574145 w 2586993"/>
                  <a:gd name="csY0" fmla="*/ 0 h 3613498"/>
                  <a:gd name="csX1" fmla="*/ 2568551 w 2586993"/>
                  <a:gd name="csY1" fmla="*/ 0 h 3613498"/>
                  <a:gd name="csX2" fmla="*/ 2570871 w 2586993"/>
                  <a:gd name="csY2" fmla="*/ 2567 h 3613498"/>
                  <a:gd name="csX3" fmla="*/ 2586993 w 2586993"/>
                  <a:gd name="csY3" fmla="*/ 24247 h 3613498"/>
                  <a:gd name="csX4" fmla="*/ 2586993 w 2586993"/>
                  <a:gd name="csY4" fmla="*/ 3568930 h 3613498"/>
                  <a:gd name="csX5" fmla="*/ 2570871 w 2586993"/>
                  <a:gd name="csY5" fmla="*/ 3590609 h 3613498"/>
                  <a:gd name="csX6" fmla="*/ 2550183 w 2586993"/>
                  <a:gd name="csY6" fmla="*/ 3613498 h 3613498"/>
                  <a:gd name="csX7" fmla="*/ 592513 w 2586993"/>
                  <a:gd name="csY7" fmla="*/ 3613498 h 3613498"/>
                  <a:gd name="csX8" fmla="*/ 571825 w 2586993"/>
                  <a:gd name="csY8" fmla="*/ 3590609 h 3613498"/>
                  <a:gd name="csX9" fmla="*/ 0 w 2586993"/>
                  <a:gd name="csY9" fmla="*/ 1796588 h 3613498"/>
                  <a:gd name="csX10" fmla="*/ 571825 w 2586993"/>
                  <a:gd name="csY10" fmla="*/ 2567 h 3613498"/>
                  <a:gd name="csX11" fmla="*/ 574145 w 2586993"/>
                  <a:gd name="csY11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2586993" h="3613498">
                    <a:moveTo>
                      <a:pt x="574145" y="0"/>
                    </a:moveTo>
                    <a:lnTo>
                      <a:pt x="2568551" y="0"/>
                    </a:lnTo>
                    <a:lnTo>
                      <a:pt x="2570871" y="2567"/>
                    </a:lnTo>
                    <a:lnTo>
                      <a:pt x="2586993" y="24247"/>
                    </a:lnTo>
                    <a:lnTo>
                      <a:pt x="2586993" y="3568930"/>
                    </a:lnTo>
                    <a:lnTo>
                      <a:pt x="2570871" y="3590609"/>
                    </a:lnTo>
                    <a:lnTo>
                      <a:pt x="2550183" y="3613498"/>
                    </a:lnTo>
                    <a:lnTo>
                      <a:pt x="592513" y="3613498"/>
                    </a:lnTo>
                    <a:lnTo>
                      <a:pt x="571825" y="3590609"/>
                    </a:lnTo>
                    <a:cubicBezTo>
                      <a:pt x="222597" y="3164185"/>
                      <a:pt x="0" y="2518848"/>
                      <a:pt x="0" y="1796588"/>
                    </a:cubicBezTo>
                    <a:cubicBezTo>
                      <a:pt x="0" y="1074328"/>
                      <a:pt x="222597" y="428991"/>
                      <a:pt x="571825" y="2567"/>
                    </a:cubicBezTo>
                    <a:lnTo>
                      <a:pt x="574145" y="0"/>
                    </a:lnTo>
                    <a:close/>
                  </a:path>
                </a:pathLst>
              </a:custGeom>
              <a:effectLst/>
            </p:spPr>
          </p:pic>
        </p:grp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C2CE4308-7FC8-384A-23F3-17E64B37E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4668" t="5205" r="27881" b="6987"/>
            <a:stretch>
              <a:fillRect/>
            </a:stretch>
          </p:blipFill>
          <p:spPr>
            <a:xfrm rot="16200000">
              <a:off x="4374233" y="2625909"/>
              <a:ext cx="3625833" cy="3593306"/>
            </a:xfrm>
            <a:prstGeom prst="flowChartConnector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F29BE0D4-D037-7EBC-98B8-3E3A050BF53E}"/>
              </a:ext>
            </a:extLst>
          </p:cNvPr>
          <p:cNvGrpSpPr/>
          <p:nvPr/>
        </p:nvGrpSpPr>
        <p:grpSpPr>
          <a:xfrm>
            <a:off x="3919294" y="2629224"/>
            <a:ext cx="6468245" cy="510778"/>
            <a:chOff x="3919294" y="4059450"/>
            <a:chExt cx="6024039" cy="510778"/>
          </a:xfrm>
        </p:grpSpPr>
        <p:cxnSp>
          <p:nvCxnSpPr>
            <p:cNvPr id="46" name="Connecteur droit avec flèche 45">
              <a:extLst>
                <a:ext uri="{FF2B5EF4-FFF2-40B4-BE49-F238E27FC236}">
                  <a16:creationId xmlns:a16="http://schemas.microsoft.com/office/drawing/2014/main" id="{4668F3F9-522B-9FDD-3DF2-01D6EBA887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19294" y="4314839"/>
              <a:ext cx="1512000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47" name="Rectangle : coins arrondis 46">
              <a:extLst>
                <a:ext uri="{FF2B5EF4-FFF2-40B4-BE49-F238E27FC236}">
                  <a16:creationId xmlns:a16="http://schemas.microsoft.com/office/drawing/2014/main" id="{C2431C86-1278-0462-9B03-A048DA142AE6}"/>
                </a:ext>
              </a:extLst>
            </p:cNvPr>
            <p:cNvSpPr/>
            <p:nvPr/>
          </p:nvSpPr>
          <p:spPr>
            <a:xfrm>
              <a:off x="5911590" y="4059450"/>
              <a:ext cx="403174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………………………………………..</a:t>
              </a:r>
            </a:p>
          </p:txBody>
        </p:sp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0D657DC8-356A-1858-22C1-2067522899B1}"/>
                </a:ext>
              </a:extLst>
            </p:cNvPr>
            <p:cNvSpPr/>
            <p:nvPr/>
          </p:nvSpPr>
          <p:spPr>
            <a:xfrm>
              <a:off x="5246047" y="4059450"/>
              <a:ext cx="61530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 </a:t>
              </a: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2B7DDF7F-6084-EC25-28A3-D041EB88C364}"/>
              </a:ext>
            </a:extLst>
          </p:cNvPr>
          <p:cNvGrpSpPr/>
          <p:nvPr/>
        </p:nvGrpSpPr>
        <p:grpSpPr>
          <a:xfrm>
            <a:off x="4183694" y="3249885"/>
            <a:ext cx="6192796" cy="510778"/>
            <a:chOff x="4183694" y="3249885"/>
            <a:chExt cx="6192796" cy="510778"/>
          </a:xfrm>
        </p:grpSpPr>
        <p:cxnSp>
          <p:nvCxnSpPr>
            <p:cNvPr id="49" name="Connecteur droit avec flèche 48">
              <a:extLst>
                <a:ext uri="{FF2B5EF4-FFF2-40B4-BE49-F238E27FC236}">
                  <a16:creationId xmlns:a16="http://schemas.microsoft.com/office/drawing/2014/main" id="{2A34BED3-A092-B44B-C4BC-6C91E2C49C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694" y="3559527"/>
              <a:ext cx="1623493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26EF03DA-4D72-675F-09AB-E44A7AB220BD}"/>
                </a:ext>
              </a:extLst>
            </p:cNvPr>
            <p:cNvGrpSpPr/>
            <p:nvPr/>
          </p:nvGrpSpPr>
          <p:grpSpPr>
            <a:xfrm>
              <a:off x="5332832" y="3249885"/>
              <a:ext cx="5043658" cy="510778"/>
              <a:chOff x="5246047" y="4059450"/>
              <a:chExt cx="4697286" cy="510778"/>
            </a:xfrm>
          </p:grpSpPr>
          <p:sp>
            <p:nvSpPr>
              <p:cNvPr id="25" name="Rectangle : coins arrondis 24">
                <a:extLst>
                  <a:ext uri="{FF2B5EF4-FFF2-40B4-BE49-F238E27FC236}">
                    <a16:creationId xmlns:a16="http://schemas.microsoft.com/office/drawing/2014/main" id="{45AC7091-2984-96A4-C537-B59FCC641F5D}"/>
                  </a:ext>
                </a:extLst>
              </p:cNvPr>
              <p:cNvSpPr/>
              <p:nvPr/>
            </p:nvSpPr>
            <p:spPr>
              <a:xfrm>
                <a:off x="5911590" y="4059450"/>
                <a:ext cx="4031743" cy="51077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r>
                  <a:rPr lang="fr-FR" sz="28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………………………………………..</a:t>
                </a:r>
              </a:p>
            </p:txBody>
          </p:sp>
          <p:sp>
            <p:nvSpPr>
              <p:cNvPr id="26" name="Rectangle : coins arrondis 25">
                <a:extLst>
                  <a:ext uri="{FF2B5EF4-FFF2-40B4-BE49-F238E27FC236}">
                    <a16:creationId xmlns:a16="http://schemas.microsoft.com/office/drawing/2014/main" id="{C42F6105-8F03-FDC6-E544-E2F678F9E100}"/>
                  </a:ext>
                </a:extLst>
              </p:cNvPr>
              <p:cNvSpPr/>
              <p:nvPr/>
            </p:nvSpPr>
            <p:spPr>
              <a:xfrm>
                <a:off x="5246047" y="4059450"/>
                <a:ext cx="615303" cy="51077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  <a:buSzPts val="1400"/>
                </a:pPr>
                <a:r>
                  <a:rPr lang="fr-FR" sz="28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 </a:t>
                </a:r>
              </a:p>
            </p:txBody>
          </p:sp>
        </p:grp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12233245-5966-B343-9345-AA6225AE3AB1}"/>
              </a:ext>
            </a:extLst>
          </p:cNvPr>
          <p:cNvGrpSpPr/>
          <p:nvPr/>
        </p:nvGrpSpPr>
        <p:grpSpPr>
          <a:xfrm>
            <a:off x="3476433" y="4270464"/>
            <a:ext cx="6943708" cy="510778"/>
            <a:chOff x="3476433" y="4270464"/>
            <a:chExt cx="6943708" cy="510778"/>
          </a:xfrm>
        </p:grpSpPr>
        <p:cxnSp>
          <p:nvCxnSpPr>
            <p:cNvPr id="51" name="Connecteur droit avec flèche 50">
              <a:extLst>
                <a:ext uri="{FF2B5EF4-FFF2-40B4-BE49-F238E27FC236}">
                  <a16:creationId xmlns:a16="http://schemas.microsoft.com/office/drawing/2014/main" id="{AA95AD48-1AF1-6F4D-0552-E23BF6AF9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76433" y="4554314"/>
              <a:ext cx="2066354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38D30B02-1995-32E1-C3A0-CD8221B99858}"/>
                </a:ext>
              </a:extLst>
            </p:cNvPr>
            <p:cNvGrpSpPr/>
            <p:nvPr/>
          </p:nvGrpSpPr>
          <p:grpSpPr>
            <a:xfrm>
              <a:off x="5376482" y="4270464"/>
              <a:ext cx="5043659" cy="510778"/>
              <a:chOff x="5246047" y="4059450"/>
              <a:chExt cx="4697286" cy="510778"/>
            </a:xfrm>
          </p:grpSpPr>
          <p:sp>
            <p:nvSpPr>
              <p:cNvPr id="21" name="Rectangle : coins arrondis 20">
                <a:extLst>
                  <a:ext uri="{FF2B5EF4-FFF2-40B4-BE49-F238E27FC236}">
                    <a16:creationId xmlns:a16="http://schemas.microsoft.com/office/drawing/2014/main" id="{9770003E-6A37-8F74-C7C4-1A08F16E05C6}"/>
                  </a:ext>
                </a:extLst>
              </p:cNvPr>
              <p:cNvSpPr/>
              <p:nvPr/>
            </p:nvSpPr>
            <p:spPr>
              <a:xfrm>
                <a:off x="5911590" y="4059450"/>
                <a:ext cx="4031743" cy="51077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r>
                  <a:rPr lang="fr-FR" sz="28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………………………………………..</a:t>
                </a:r>
              </a:p>
            </p:txBody>
          </p:sp>
          <p:sp>
            <p:nvSpPr>
              <p:cNvPr id="22" name="Rectangle : coins arrondis 21">
                <a:extLst>
                  <a:ext uri="{FF2B5EF4-FFF2-40B4-BE49-F238E27FC236}">
                    <a16:creationId xmlns:a16="http://schemas.microsoft.com/office/drawing/2014/main" id="{052FDC5D-5E03-B05F-EFC2-C1CF58E4CE20}"/>
                  </a:ext>
                </a:extLst>
              </p:cNvPr>
              <p:cNvSpPr/>
              <p:nvPr/>
            </p:nvSpPr>
            <p:spPr>
              <a:xfrm>
                <a:off x="5246047" y="4059450"/>
                <a:ext cx="615303" cy="51077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  <a:buSzPts val="1400"/>
                </a:pPr>
                <a:r>
                  <a:rPr lang="fr-FR" sz="28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 </a:t>
                </a:r>
              </a:p>
            </p:txBody>
          </p:sp>
        </p:grpSp>
      </p:grp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6E9637D8-17FA-2357-8435-3990DE17E050}"/>
              </a:ext>
            </a:extLst>
          </p:cNvPr>
          <p:cNvSpPr txBox="1">
            <a:spLocks/>
          </p:cNvSpPr>
          <p:nvPr/>
        </p:nvSpPr>
        <p:spPr>
          <a:xfrm>
            <a:off x="868680" y="640141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3 élèves à passer au tableau.</a:t>
            </a:r>
          </a:p>
        </p:txBody>
      </p:sp>
      <p:pic>
        <p:nvPicPr>
          <p:cNvPr id="5" name="Google Shape;645;p21">
            <a:extLst>
              <a:ext uri="{FF2B5EF4-FFF2-40B4-BE49-F238E27FC236}">
                <a16:creationId xmlns:a16="http://schemas.microsoft.com/office/drawing/2014/main" id="{382A035F-66C8-67C2-0523-2A1E3E5D55E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05631" y="240763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528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6F113-3043-2CF9-5389-D884D7375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24587-F708-47B0-4512-867746CBB5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E446C08-3A96-E9B9-C208-C02F6D9A77C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710B490-D06C-DF3D-BBD8-1EBC37BE1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id="{E4777C80-71C7-6D70-0F0B-074CC6810E15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sp>
        <p:nvSpPr>
          <p:cNvPr id="4" name="Google Shape;891;p40">
            <a:extLst>
              <a:ext uri="{FF2B5EF4-FFF2-40B4-BE49-F238E27FC236}">
                <a16:creationId xmlns:a16="http://schemas.microsoft.com/office/drawing/2014/main" id="{C9F5D417-3E4E-D5D5-FBFC-1F21B77F916E}"/>
              </a:ext>
            </a:extLst>
          </p:cNvPr>
          <p:cNvSpPr/>
          <p:nvPr/>
        </p:nvSpPr>
        <p:spPr>
          <a:xfrm>
            <a:off x="1924242" y="1880489"/>
            <a:ext cx="9059383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Terre est constituée de trois couches principales qui sont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72C0A2-887F-38B7-497E-0A20CF714832}"/>
              </a:ext>
            </a:extLst>
          </p:cNvPr>
          <p:cNvGrpSpPr/>
          <p:nvPr/>
        </p:nvGrpSpPr>
        <p:grpSpPr>
          <a:xfrm>
            <a:off x="1506619" y="2745818"/>
            <a:ext cx="3593310" cy="3625834"/>
            <a:chOff x="4390496" y="2609645"/>
            <a:chExt cx="3593310" cy="3625834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30C9935-5AEF-E27D-2255-74D22E868DEC}"/>
                </a:ext>
              </a:extLst>
            </p:cNvPr>
            <p:cNvGrpSpPr/>
            <p:nvPr/>
          </p:nvGrpSpPr>
          <p:grpSpPr>
            <a:xfrm>
              <a:off x="4390496" y="2637644"/>
              <a:ext cx="3593310" cy="3597835"/>
              <a:chOff x="2804127" y="2856720"/>
              <a:chExt cx="3593310" cy="3597835"/>
            </a:xfrm>
          </p:grpSpPr>
          <p:pic>
            <p:nvPicPr>
              <p:cNvPr id="21" name="Image 20" descr="Earth PNG pour téléchargement gratuit">
                <a:extLst>
                  <a:ext uri="{FF2B5EF4-FFF2-40B4-BE49-F238E27FC236}">
                    <a16:creationId xmlns:a16="http://schemas.microsoft.com/office/drawing/2014/main" id="{008B77A7-70A2-6E1A-265D-F8A011E992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55195"/>
              <a:stretch>
                <a:fillRect/>
              </a:stretch>
            </p:blipFill>
            <p:spPr>
              <a:xfrm>
                <a:off x="2804127" y="2856720"/>
                <a:ext cx="1619018" cy="3597835"/>
              </a:xfrm>
              <a:custGeom>
                <a:avLst/>
                <a:gdLst>
                  <a:gd name="csX0" fmla="*/ 0 w 1619018"/>
                  <a:gd name="csY0" fmla="*/ 0 h 3613498"/>
                  <a:gd name="csX1" fmla="*/ 1600650 w 1619018"/>
                  <a:gd name="csY1" fmla="*/ 0 h 3613498"/>
                  <a:gd name="csX2" fmla="*/ 1598330 w 1619018"/>
                  <a:gd name="csY2" fmla="*/ 2567 h 3613498"/>
                  <a:gd name="csX3" fmla="*/ 1026505 w 1619018"/>
                  <a:gd name="csY3" fmla="*/ 1796588 h 3613498"/>
                  <a:gd name="csX4" fmla="*/ 1598330 w 1619018"/>
                  <a:gd name="csY4" fmla="*/ 3590609 h 3613498"/>
                  <a:gd name="csX5" fmla="*/ 1619018 w 1619018"/>
                  <a:gd name="csY5" fmla="*/ 3613498 h 3613498"/>
                  <a:gd name="csX6" fmla="*/ 0 w 1619018"/>
                  <a:gd name="csY6" fmla="*/ 3613498 h 3613498"/>
                  <a:gd name="csX7" fmla="*/ 0 w 1619018"/>
                  <a:gd name="csY7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19018" h="3613498">
                    <a:moveTo>
                      <a:pt x="0" y="0"/>
                    </a:moveTo>
                    <a:lnTo>
                      <a:pt x="1600650" y="0"/>
                    </a:lnTo>
                    <a:lnTo>
                      <a:pt x="1598330" y="2567"/>
                    </a:lnTo>
                    <a:cubicBezTo>
                      <a:pt x="1249102" y="428991"/>
                      <a:pt x="1026505" y="1074328"/>
                      <a:pt x="1026505" y="1796588"/>
                    </a:cubicBezTo>
                    <a:cubicBezTo>
                      <a:pt x="1026505" y="2518848"/>
                      <a:pt x="1249102" y="3164185"/>
                      <a:pt x="1598330" y="3590609"/>
                    </a:cubicBezTo>
                    <a:lnTo>
                      <a:pt x="1619018" y="3613498"/>
                    </a:lnTo>
                    <a:lnTo>
                      <a:pt x="0" y="3613498"/>
                    </a:lnTo>
                    <a:lnTo>
                      <a:pt x="0" y="0"/>
                    </a:lnTo>
                    <a:close/>
                  </a:path>
                </a:pathLst>
              </a:cu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2" name="Image 21" descr="Earth PNG pour téléchargement gratuit">
                <a:extLst>
                  <a:ext uri="{FF2B5EF4-FFF2-40B4-BE49-F238E27FC236}">
                    <a16:creationId xmlns:a16="http://schemas.microsoft.com/office/drawing/2014/main" id="{FFB5E70F-D66C-73C5-0AF3-C8063A7C2E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8408"/>
              <a:stretch>
                <a:fillRect/>
              </a:stretch>
            </p:blipFill>
            <p:spPr>
              <a:xfrm>
                <a:off x="3810444" y="2858609"/>
                <a:ext cx="2586993" cy="3595946"/>
              </a:xfrm>
              <a:custGeom>
                <a:avLst/>
                <a:gdLst>
                  <a:gd name="csX0" fmla="*/ 574145 w 2586993"/>
                  <a:gd name="csY0" fmla="*/ 0 h 3613498"/>
                  <a:gd name="csX1" fmla="*/ 2568551 w 2586993"/>
                  <a:gd name="csY1" fmla="*/ 0 h 3613498"/>
                  <a:gd name="csX2" fmla="*/ 2570871 w 2586993"/>
                  <a:gd name="csY2" fmla="*/ 2567 h 3613498"/>
                  <a:gd name="csX3" fmla="*/ 2586993 w 2586993"/>
                  <a:gd name="csY3" fmla="*/ 24247 h 3613498"/>
                  <a:gd name="csX4" fmla="*/ 2586993 w 2586993"/>
                  <a:gd name="csY4" fmla="*/ 3568930 h 3613498"/>
                  <a:gd name="csX5" fmla="*/ 2570871 w 2586993"/>
                  <a:gd name="csY5" fmla="*/ 3590609 h 3613498"/>
                  <a:gd name="csX6" fmla="*/ 2550183 w 2586993"/>
                  <a:gd name="csY6" fmla="*/ 3613498 h 3613498"/>
                  <a:gd name="csX7" fmla="*/ 592513 w 2586993"/>
                  <a:gd name="csY7" fmla="*/ 3613498 h 3613498"/>
                  <a:gd name="csX8" fmla="*/ 571825 w 2586993"/>
                  <a:gd name="csY8" fmla="*/ 3590609 h 3613498"/>
                  <a:gd name="csX9" fmla="*/ 0 w 2586993"/>
                  <a:gd name="csY9" fmla="*/ 1796588 h 3613498"/>
                  <a:gd name="csX10" fmla="*/ 571825 w 2586993"/>
                  <a:gd name="csY10" fmla="*/ 2567 h 3613498"/>
                  <a:gd name="csX11" fmla="*/ 574145 w 2586993"/>
                  <a:gd name="csY11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2586993" h="3613498">
                    <a:moveTo>
                      <a:pt x="574145" y="0"/>
                    </a:moveTo>
                    <a:lnTo>
                      <a:pt x="2568551" y="0"/>
                    </a:lnTo>
                    <a:lnTo>
                      <a:pt x="2570871" y="2567"/>
                    </a:lnTo>
                    <a:lnTo>
                      <a:pt x="2586993" y="24247"/>
                    </a:lnTo>
                    <a:lnTo>
                      <a:pt x="2586993" y="3568930"/>
                    </a:lnTo>
                    <a:lnTo>
                      <a:pt x="2570871" y="3590609"/>
                    </a:lnTo>
                    <a:lnTo>
                      <a:pt x="2550183" y="3613498"/>
                    </a:lnTo>
                    <a:lnTo>
                      <a:pt x="592513" y="3613498"/>
                    </a:lnTo>
                    <a:lnTo>
                      <a:pt x="571825" y="3590609"/>
                    </a:lnTo>
                    <a:cubicBezTo>
                      <a:pt x="222597" y="3164185"/>
                      <a:pt x="0" y="2518848"/>
                      <a:pt x="0" y="1796588"/>
                    </a:cubicBezTo>
                    <a:cubicBezTo>
                      <a:pt x="0" y="1074328"/>
                      <a:pt x="222597" y="428991"/>
                      <a:pt x="571825" y="2567"/>
                    </a:cubicBezTo>
                    <a:lnTo>
                      <a:pt x="574145" y="0"/>
                    </a:lnTo>
                    <a:close/>
                  </a:path>
                </a:pathLst>
              </a:custGeom>
              <a:effectLst/>
            </p:spPr>
          </p:pic>
        </p:grp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3B124419-9027-164E-A383-77F64061A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4668" t="5205" r="27881" b="6987"/>
            <a:stretch>
              <a:fillRect/>
            </a:stretch>
          </p:blipFill>
          <p:spPr>
            <a:xfrm rot="16200000">
              <a:off x="4374233" y="2625909"/>
              <a:ext cx="3625833" cy="3593306"/>
            </a:xfrm>
            <a:prstGeom prst="flowChartConnector">
              <a:avLst/>
            </a:prstGeom>
          </p:spPr>
        </p:pic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7654BA3-4A89-94B1-9696-E38C9FF11916}"/>
              </a:ext>
            </a:extLst>
          </p:cNvPr>
          <p:cNvGrpSpPr/>
          <p:nvPr/>
        </p:nvGrpSpPr>
        <p:grpSpPr>
          <a:xfrm>
            <a:off x="3919294" y="2629224"/>
            <a:ext cx="6468245" cy="510778"/>
            <a:chOff x="3919294" y="4059450"/>
            <a:chExt cx="6024039" cy="510778"/>
          </a:xfrm>
        </p:grpSpPr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05230B18-E997-4612-781F-2428811709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19294" y="4314839"/>
              <a:ext cx="1512000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4C2A7E1-7693-71ED-F859-9AF9513C97BC}"/>
                </a:ext>
              </a:extLst>
            </p:cNvPr>
            <p:cNvSpPr/>
            <p:nvPr/>
          </p:nvSpPr>
          <p:spPr>
            <a:xfrm>
              <a:off x="5911590" y="4059450"/>
              <a:ext cx="403174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………………………………………..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5D19091F-C775-0EC8-DB36-D9FFCDCD3618}"/>
                </a:ext>
              </a:extLst>
            </p:cNvPr>
            <p:cNvSpPr/>
            <p:nvPr/>
          </p:nvSpPr>
          <p:spPr>
            <a:xfrm>
              <a:off x="5246047" y="4059450"/>
              <a:ext cx="61530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 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E90117F-B9BB-FB51-1013-BE85D0A7B6C3}"/>
              </a:ext>
            </a:extLst>
          </p:cNvPr>
          <p:cNvGrpSpPr/>
          <p:nvPr/>
        </p:nvGrpSpPr>
        <p:grpSpPr>
          <a:xfrm>
            <a:off x="4183694" y="3249885"/>
            <a:ext cx="6192796" cy="510778"/>
            <a:chOff x="4183694" y="3249885"/>
            <a:chExt cx="6192796" cy="510778"/>
          </a:xfrm>
        </p:grpSpPr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C4039E0F-06A6-FA93-A0BB-D668B18512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3694" y="3559527"/>
              <a:ext cx="1623493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5E64C139-CAA0-5B36-DED0-9D5E0C16F970}"/>
                </a:ext>
              </a:extLst>
            </p:cNvPr>
            <p:cNvGrpSpPr/>
            <p:nvPr/>
          </p:nvGrpSpPr>
          <p:grpSpPr>
            <a:xfrm>
              <a:off x="5332832" y="3249885"/>
              <a:ext cx="5043658" cy="510778"/>
              <a:chOff x="5246047" y="4059450"/>
              <a:chExt cx="4697286" cy="510778"/>
            </a:xfrm>
          </p:grpSpPr>
          <p:sp>
            <p:nvSpPr>
              <p:cNvPr id="32" name="Rectangle : coins arrondis 31">
                <a:extLst>
                  <a:ext uri="{FF2B5EF4-FFF2-40B4-BE49-F238E27FC236}">
                    <a16:creationId xmlns:a16="http://schemas.microsoft.com/office/drawing/2014/main" id="{1A62218E-6012-F937-F140-E1C7CB2FF106}"/>
                  </a:ext>
                </a:extLst>
              </p:cNvPr>
              <p:cNvSpPr/>
              <p:nvPr/>
            </p:nvSpPr>
            <p:spPr>
              <a:xfrm>
                <a:off x="5911590" y="4059450"/>
                <a:ext cx="4031743" cy="51077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r>
                  <a:rPr lang="fr-FR" sz="28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………………………………………..</a:t>
                </a:r>
              </a:p>
            </p:txBody>
          </p:sp>
          <p:sp>
            <p:nvSpPr>
              <p:cNvPr id="45" name="Rectangle : coins arrondis 44">
                <a:extLst>
                  <a:ext uri="{FF2B5EF4-FFF2-40B4-BE49-F238E27FC236}">
                    <a16:creationId xmlns:a16="http://schemas.microsoft.com/office/drawing/2014/main" id="{6AF60E0F-791C-4B5D-A1AA-0398BDFC3ABB}"/>
                  </a:ext>
                </a:extLst>
              </p:cNvPr>
              <p:cNvSpPr/>
              <p:nvPr/>
            </p:nvSpPr>
            <p:spPr>
              <a:xfrm>
                <a:off x="5246047" y="4059450"/>
                <a:ext cx="615303" cy="51077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  <a:buSzPts val="1400"/>
                </a:pPr>
                <a:r>
                  <a:rPr lang="fr-FR" sz="28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 </a:t>
                </a:r>
              </a:p>
            </p:txBody>
          </p:sp>
        </p:grp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82321B9D-244B-ABB4-1575-969D4956C3A2}"/>
              </a:ext>
            </a:extLst>
          </p:cNvPr>
          <p:cNvGrpSpPr/>
          <p:nvPr/>
        </p:nvGrpSpPr>
        <p:grpSpPr>
          <a:xfrm>
            <a:off x="3476433" y="4270464"/>
            <a:ext cx="6943708" cy="510778"/>
            <a:chOff x="3476433" y="4270464"/>
            <a:chExt cx="6943708" cy="510778"/>
          </a:xfrm>
        </p:grpSpPr>
        <p:cxnSp>
          <p:nvCxnSpPr>
            <p:cNvPr id="47" name="Connecteur droit avec flèche 46">
              <a:extLst>
                <a:ext uri="{FF2B5EF4-FFF2-40B4-BE49-F238E27FC236}">
                  <a16:creationId xmlns:a16="http://schemas.microsoft.com/office/drawing/2014/main" id="{00EA3938-3460-90EE-8194-7C387CC6BD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76433" y="4554314"/>
              <a:ext cx="2066354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48BC6788-467F-BBAF-6556-C3CB683FC152}"/>
                </a:ext>
              </a:extLst>
            </p:cNvPr>
            <p:cNvGrpSpPr/>
            <p:nvPr/>
          </p:nvGrpSpPr>
          <p:grpSpPr>
            <a:xfrm>
              <a:off x="5376482" y="4270464"/>
              <a:ext cx="5043659" cy="510778"/>
              <a:chOff x="5246047" y="4059450"/>
              <a:chExt cx="4697286" cy="510778"/>
            </a:xfrm>
          </p:grpSpPr>
          <p:sp>
            <p:nvSpPr>
              <p:cNvPr id="49" name="Rectangle : coins arrondis 48">
                <a:extLst>
                  <a:ext uri="{FF2B5EF4-FFF2-40B4-BE49-F238E27FC236}">
                    <a16:creationId xmlns:a16="http://schemas.microsoft.com/office/drawing/2014/main" id="{42D57220-56DE-8E94-2AA2-BA60FF7C881D}"/>
                  </a:ext>
                </a:extLst>
              </p:cNvPr>
              <p:cNvSpPr/>
              <p:nvPr/>
            </p:nvSpPr>
            <p:spPr>
              <a:xfrm>
                <a:off x="5911590" y="4059450"/>
                <a:ext cx="4031743" cy="51077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r>
                  <a:rPr lang="fr-FR" sz="28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………………………………………..</a:t>
                </a:r>
              </a:p>
            </p:txBody>
          </p:sp>
          <p:sp>
            <p:nvSpPr>
              <p:cNvPr id="50" name="Rectangle : coins arrondis 49">
                <a:extLst>
                  <a:ext uri="{FF2B5EF4-FFF2-40B4-BE49-F238E27FC236}">
                    <a16:creationId xmlns:a16="http://schemas.microsoft.com/office/drawing/2014/main" id="{86968F3F-FFFE-F7C9-77D1-C553BF62B8A9}"/>
                  </a:ext>
                </a:extLst>
              </p:cNvPr>
              <p:cNvSpPr/>
              <p:nvPr/>
            </p:nvSpPr>
            <p:spPr>
              <a:xfrm>
                <a:off x="5246047" y="4059450"/>
                <a:ext cx="615303" cy="51077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  <a:buSzPts val="1400"/>
                </a:pPr>
                <a:r>
                  <a:rPr lang="fr-FR" sz="28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 </a:t>
                </a:r>
              </a:p>
            </p:txBody>
          </p:sp>
        </p:grpSp>
      </p:grpSp>
      <p:sp>
        <p:nvSpPr>
          <p:cNvPr id="51" name="ZoneTexte 50">
            <a:extLst>
              <a:ext uri="{FF2B5EF4-FFF2-40B4-BE49-F238E27FC236}">
                <a16:creationId xmlns:a16="http://schemas.microsoft.com/office/drawing/2014/main" id="{EFD52643-A45C-E180-B88A-1F95E5017A32}"/>
              </a:ext>
            </a:extLst>
          </p:cNvPr>
          <p:cNvSpPr txBox="1"/>
          <p:nvPr/>
        </p:nvSpPr>
        <p:spPr>
          <a:xfrm>
            <a:off x="6772437" y="2599080"/>
            <a:ext cx="1948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800" b="1" dirty="0">
                <a:solidFill>
                  <a:srgbClr val="FF0000"/>
                </a:solidFill>
                <a:latin typeface="Calibri"/>
                <a:cs typeface="Calibri"/>
              </a:rPr>
              <a:t>La croûte 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A199E93D-24BC-4370-37D4-D94767F04C45}"/>
              </a:ext>
            </a:extLst>
          </p:cNvPr>
          <p:cNvSpPr txBox="1"/>
          <p:nvPr/>
        </p:nvSpPr>
        <p:spPr>
          <a:xfrm>
            <a:off x="6772437" y="3214905"/>
            <a:ext cx="1948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800" b="1" dirty="0">
                <a:solidFill>
                  <a:srgbClr val="FF0000"/>
                </a:solidFill>
                <a:latin typeface="Calibri"/>
                <a:cs typeface="Calibri"/>
              </a:rPr>
              <a:t>Le manteau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75AE52D9-7A0A-F216-09FB-B38EBA697533}"/>
              </a:ext>
            </a:extLst>
          </p:cNvPr>
          <p:cNvSpPr txBox="1"/>
          <p:nvPr/>
        </p:nvSpPr>
        <p:spPr>
          <a:xfrm>
            <a:off x="6772437" y="4202601"/>
            <a:ext cx="1948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ctr">
              <a:spcBef>
                <a:spcPts val="100"/>
              </a:spcBef>
              <a:buClr>
                <a:srgbClr val="F15E4D"/>
              </a:buClr>
              <a:tabLst>
                <a:tab pos="116205" algn="l"/>
              </a:tabLst>
              <a:defRPr/>
            </a:pPr>
            <a:r>
              <a:rPr lang="fr-FR" sz="2800" b="1" dirty="0">
                <a:solidFill>
                  <a:srgbClr val="FF0000"/>
                </a:solidFill>
                <a:latin typeface="Calibri"/>
                <a:cs typeface="Calibri"/>
              </a:rPr>
              <a:t>Le noyau</a:t>
            </a:r>
          </a:p>
        </p:txBody>
      </p:sp>
    </p:spTree>
    <p:extLst>
      <p:ext uri="{BB962C8B-B14F-4D97-AF65-F5344CB8AC3E}">
        <p14:creationId xmlns:p14="http://schemas.microsoft.com/office/powerpoint/2010/main" val="19068986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04679-1079-6875-F150-4FFD37742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14E4DA-4B4C-A934-AFDB-5E3E65B513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52BBF-2E62-6747-79E6-25FDB2E56BE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8692831-CEC7-A771-8B07-FD7AF092C5A7}"/>
              </a:ext>
            </a:extLst>
          </p:cNvPr>
          <p:cNvSpPr txBox="1"/>
          <p:nvPr/>
        </p:nvSpPr>
        <p:spPr>
          <a:xfrm>
            <a:off x="1000936" y="1074224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: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90A15C4-A332-FB0D-ADC2-CBAE301A891D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3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EDB0831-C58A-825F-67D0-EF021DBF65B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0353F98-D0E1-FC4A-5F3D-02D9589AF57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2" name="Espace réservé du contenu 3">
            <a:extLst>
              <a:ext uri="{FF2B5EF4-FFF2-40B4-BE49-F238E27FC236}">
                <a16:creationId xmlns:a16="http://schemas.microsoft.com/office/drawing/2014/main" id="{A9BA326F-2D08-A148-F805-BAF771782110}"/>
              </a:ext>
            </a:extLst>
          </p:cNvPr>
          <p:cNvSpPr txBox="1">
            <a:spLocks/>
          </p:cNvSpPr>
          <p:nvPr/>
        </p:nvSpPr>
        <p:spPr>
          <a:xfrm>
            <a:off x="996880" y="629016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4A811E9B-95B2-F5CF-C9C5-B0B8D9DA875D}"/>
              </a:ext>
            </a:extLst>
          </p:cNvPr>
          <p:cNvSpPr/>
          <p:nvPr/>
        </p:nvSpPr>
        <p:spPr>
          <a:xfrm>
            <a:off x="5478195" y="3120189"/>
            <a:ext cx="60573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La température augmente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Google Shape;1376;p31">
            <a:extLst>
              <a:ext uri="{FF2B5EF4-FFF2-40B4-BE49-F238E27FC236}">
                <a16:creationId xmlns:a16="http://schemas.microsoft.com/office/drawing/2014/main" id="{F2700B99-3865-5774-3D00-7AAAACEABC31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allant vers le centre de la Terre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58298322-F113-BFED-1ED5-D8DCE6F2172E}"/>
              </a:ext>
            </a:extLst>
          </p:cNvPr>
          <p:cNvSpPr/>
          <p:nvPr/>
        </p:nvSpPr>
        <p:spPr>
          <a:xfrm>
            <a:off x="5478194" y="4164870"/>
            <a:ext cx="60573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température diminue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53C80540-8959-AEDA-C390-80EAB2C8DC4A}"/>
              </a:ext>
            </a:extLst>
          </p:cNvPr>
          <p:cNvSpPr/>
          <p:nvPr/>
        </p:nvSpPr>
        <p:spPr>
          <a:xfrm>
            <a:off x="5478194" y="5209552"/>
            <a:ext cx="6057313" cy="8596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La température reste stable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0B5E222-DB4F-7CE1-0826-108D0493F2EE}"/>
              </a:ext>
            </a:extLst>
          </p:cNvPr>
          <p:cNvGrpSpPr/>
          <p:nvPr/>
        </p:nvGrpSpPr>
        <p:grpSpPr>
          <a:xfrm>
            <a:off x="996880" y="2724467"/>
            <a:ext cx="3593310" cy="3625834"/>
            <a:chOff x="4390496" y="2609645"/>
            <a:chExt cx="3593310" cy="3625834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3730BCB9-2E51-8FB1-9B02-EB7747CAD778}"/>
                </a:ext>
              </a:extLst>
            </p:cNvPr>
            <p:cNvGrpSpPr/>
            <p:nvPr/>
          </p:nvGrpSpPr>
          <p:grpSpPr>
            <a:xfrm>
              <a:off x="4390496" y="2637644"/>
              <a:ext cx="3593310" cy="3597835"/>
              <a:chOff x="2804127" y="2856720"/>
              <a:chExt cx="3593310" cy="3597835"/>
            </a:xfrm>
          </p:grpSpPr>
          <p:pic>
            <p:nvPicPr>
              <p:cNvPr id="19" name="Image 18" descr="Earth PNG pour téléchargement gratuit">
                <a:extLst>
                  <a:ext uri="{FF2B5EF4-FFF2-40B4-BE49-F238E27FC236}">
                    <a16:creationId xmlns:a16="http://schemas.microsoft.com/office/drawing/2014/main" id="{3E691ECC-CCC5-FB17-2DC3-9573645BFF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55195"/>
              <a:stretch>
                <a:fillRect/>
              </a:stretch>
            </p:blipFill>
            <p:spPr>
              <a:xfrm>
                <a:off x="2804127" y="2856720"/>
                <a:ext cx="1619018" cy="3597835"/>
              </a:xfrm>
              <a:custGeom>
                <a:avLst/>
                <a:gdLst>
                  <a:gd name="csX0" fmla="*/ 0 w 1619018"/>
                  <a:gd name="csY0" fmla="*/ 0 h 3613498"/>
                  <a:gd name="csX1" fmla="*/ 1600650 w 1619018"/>
                  <a:gd name="csY1" fmla="*/ 0 h 3613498"/>
                  <a:gd name="csX2" fmla="*/ 1598330 w 1619018"/>
                  <a:gd name="csY2" fmla="*/ 2567 h 3613498"/>
                  <a:gd name="csX3" fmla="*/ 1026505 w 1619018"/>
                  <a:gd name="csY3" fmla="*/ 1796588 h 3613498"/>
                  <a:gd name="csX4" fmla="*/ 1598330 w 1619018"/>
                  <a:gd name="csY4" fmla="*/ 3590609 h 3613498"/>
                  <a:gd name="csX5" fmla="*/ 1619018 w 1619018"/>
                  <a:gd name="csY5" fmla="*/ 3613498 h 3613498"/>
                  <a:gd name="csX6" fmla="*/ 0 w 1619018"/>
                  <a:gd name="csY6" fmla="*/ 3613498 h 3613498"/>
                  <a:gd name="csX7" fmla="*/ 0 w 1619018"/>
                  <a:gd name="csY7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619018" h="3613498">
                    <a:moveTo>
                      <a:pt x="0" y="0"/>
                    </a:moveTo>
                    <a:lnTo>
                      <a:pt x="1600650" y="0"/>
                    </a:lnTo>
                    <a:lnTo>
                      <a:pt x="1598330" y="2567"/>
                    </a:lnTo>
                    <a:cubicBezTo>
                      <a:pt x="1249102" y="428991"/>
                      <a:pt x="1026505" y="1074328"/>
                      <a:pt x="1026505" y="1796588"/>
                    </a:cubicBezTo>
                    <a:cubicBezTo>
                      <a:pt x="1026505" y="2518848"/>
                      <a:pt x="1249102" y="3164185"/>
                      <a:pt x="1598330" y="3590609"/>
                    </a:cubicBezTo>
                    <a:lnTo>
                      <a:pt x="1619018" y="3613498"/>
                    </a:lnTo>
                    <a:lnTo>
                      <a:pt x="0" y="3613498"/>
                    </a:lnTo>
                    <a:lnTo>
                      <a:pt x="0" y="0"/>
                    </a:lnTo>
                    <a:close/>
                  </a:path>
                </a:pathLst>
              </a:cu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0" name="Image 19" descr="Earth PNG pour téléchargement gratuit">
                <a:extLst>
                  <a:ext uri="{FF2B5EF4-FFF2-40B4-BE49-F238E27FC236}">
                    <a16:creationId xmlns:a16="http://schemas.microsoft.com/office/drawing/2014/main" id="{914D8BAF-CA99-628B-4FC7-5F1909EF7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28408"/>
              <a:stretch>
                <a:fillRect/>
              </a:stretch>
            </p:blipFill>
            <p:spPr>
              <a:xfrm>
                <a:off x="3810444" y="2858609"/>
                <a:ext cx="2586993" cy="3595946"/>
              </a:xfrm>
              <a:custGeom>
                <a:avLst/>
                <a:gdLst>
                  <a:gd name="csX0" fmla="*/ 574145 w 2586993"/>
                  <a:gd name="csY0" fmla="*/ 0 h 3613498"/>
                  <a:gd name="csX1" fmla="*/ 2568551 w 2586993"/>
                  <a:gd name="csY1" fmla="*/ 0 h 3613498"/>
                  <a:gd name="csX2" fmla="*/ 2570871 w 2586993"/>
                  <a:gd name="csY2" fmla="*/ 2567 h 3613498"/>
                  <a:gd name="csX3" fmla="*/ 2586993 w 2586993"/>
                  <a:gd name="csY3" fmla="*/ 24247 h 3613498"/>
                  <a:gd name="csX4" fmla="*/ 2586993 w 2586993"/>
                  <a:gd name="csY4" fmla="*/ 3568930 h 3613498"/>
                  <a:gd name="csX5" fmla="*/ 2570871 w 2586993"/>
                  <a:gd name="csY5" fmla="*/ 3590609 h 3613498"/>
                  <a:gd name="csX6" fmla="*/ 2550183 w 2586993"/>
                  <a:gd name="csY6" fmla="*/ 3613498 h 3613498"/>
                  <a:gd name="csX7" fmla="*/ 592513 w 2586993"/>
                  <a:gd name="csY7" fmla="*/ 3613498 h 3613498"/>
                  <a:gd name="csX8" fmla="*/ 571825 w 2586993"/>
                  <a:gd name="csY8" fmla="*/ 3590609 h 3613498"/>
                  <a:gd name="csX9" fmla="*/ 0 w 2586993"/>
                  <a:gd name="csY9" fmla="*/ 1796588 h 3613498"/>
                  <a:gd name="csX10" fmla="*/ 571825 w 2586993"/>
                  <a:gd name="csY10" fmla="*/ 2567 h 3613498"/>
                  <a:gd name="csX11" fmla="*/ 574145 w 2586993"/>
                  <a:gd name="csY11" fmla="*/ 0 h 36134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2586993" h="3613498">
                    <a:moveTo>
                      <a:pt x="574145" y="0"/>
                    </a:moveTo>
                    <a:lnTo>
                      <a:pt x="2568551" y="0"/>
                    </a:lnTo>
                    <a:lnTo>
                      <a:pt x="2570871" y="2567"/>
                    </a:lnTo>
                    <a:lnTo>
                      <a:pt x="2586993" y="24247"/>
                    </a:lnTo>
                    <a:lnTo>
                      <a:pt x="2586993" y="3568930"/>
                    </a:lnTo>
                    <a:lnTo>
                      <a:pt x="2570871" y="3590609"/>
                    </a:lnTo>
                    <a:lnTo>
                      <a:pt x="2550183" y="3613498"/>
                    </a:lnTo>
                    <a:lnTo>
                      <a:pt x="592513" y="3613498"/>
                    </a:lnTo>
                    <a:lnTo>
                      <a:pt x="571825" y="3590609"/>
                    </a:lnTo>
                    <a:cubicBezTo>
                      <a:pt x="222597" y="3164185"/>
                      <a:pt x="0" y="2518848"/>
                      <a:pt x="0" y="1796588"/>
                    </a:cubicBezTo>
                    <a:cubicBezTo>
                      <a:pt x="0" y="1074328"/>
                      <a:pt x="222597" y="428991"/>
                      <a:pt x="571825" y="2567"/>
                    </a:cubicBezTo>
                    <a:lnTo>
                      <a:pt x="574145" y="0"/>
                    </a:lnTo>
                    <a:close/>
                  </a:path>
                </a:pathLst>
              </a:custGeom>
              <a:effectLst/>
            </p:spPr>
          </p:pic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E8925D6D-2487-EA2A-F0EB-69AA72821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4668" t="5205" r="27881" b="6987"/>
            <a:stretch>
              <a:fillRect/>
            </a:stretch>
          </p:blipFill>
          <p:spPr>
            <a:xfrm rot="16200000">
              <a:off x="4374233" y="2625909"/>
              <a:ext cx="3625833" cy="3593306"/>
            </a:xfrm>
            <a:prstGeom prst="flowChartConnector">
              <a:avLst/>
            </a:prstGeom>
          </p:spPr>
        </p:pic>
      </p:grp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574C2B94-C6C4-584B-A205-45C66AD7D9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1990011" y="3658326"/>
            <a:ext cx="1623493" cy="0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10169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18646</TotalTime>
  <Words>831</Words>
  <Application>Microsoft Office PowerPoint</Application>
  <PresentationFormat>Grand écran</PresentationFormat>
  <Paragraphs>176</Paragraphs>
  <Slides>24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24</vt:i4>
      </vt:variant>
    </vt:vector>
  </HeadingPairs>
  <TitlesOfParts>
    <vt:vector size="34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Répondez à cette question. </vt:lpstr>
      <vt:lpstr>Très bien !</vt:lpstr>
      <vt:lpstr>Répondez à la question suivante. </vt:lpstr>
      <vt:lpstr>Parfait ! Avec la profondeur, la température et la densité augmentent.</vt:lpstr>
      <vt:lpstr>Voici une autre question :</vt:lpstr>
      <vt:lpstr>Très bien ! La croûte terrestre est la couche la plus externe de la Terre. On distingue deux types de croûte : la croûte océanique et la croûte continentale.</vt:lpstr>
      <vt:lpstr>Voici une autre question :</vt:lpstr>
      <vt:lpstr>Parfait ! Le noyau est la couche la plus dense de la Terre ; sa densité peut atteindre environ 12 (g/cm³).</vt:lpstr>
      <vt:lpstr>Voici une dernière question :</vt:lpstr>
      <vt:lpstr>Voici une autre question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1322</cp:revision>
  <cp:lastPrinted>2024-10-05T19:15:58Z</cp:lastPrinted>
  <dcterms:created xsi:type="dcterms:W3CDTF">2024-05-28T10:13:44Z</dcterms:created>
  <dcterms:modified xsi:type="dcterms:W3CDTF">2026-06-07T08:42:27Z</dcterms:modified>
</cp:coreProperties>
</file>