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7"/>
  </p:notesMasterIdLst>
  <p:handoutMasterIdLst>
    <p:handoutMasterId r:id="rId28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57" r:id="rId10"/>
    <p:sldId id="2147483633" r:id="rId11"/>
    <p:sldId id="2147483637" r:id="rId12"/>
    <p:sldId id="2147483638" r:id="rId13"/>
    <p:sldId id="2147483634" r:id="rId14"/>
    <p:sldId id="2147483636" r:id="rId15"/>
    <p:sldId id="256" r:id="rId16"/>
    <p:sldId id="2147483632" r:id="rId17"/>
    <p:sldId id="2147483639" r:id="rId18"/>
    <p:sldId id="2147483640" r:id="rId19"/>
    <p:sldId id="2147483568" r:id="rId20"/>
    <p:sldId id="2147483623" r:id="rId21"/>
    <p:sldId id="2147483618" r:id="rId22"/>
    <p:sldId id="2147483628" r:id="rId23"/>
    <p:sldId id="2134806577" r:id="rId24"/>
    <p:sldId id="2134806581" r:id="rId25"/>
    <p:sldId id="21348065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57"/>
            <p14:sldId id="2147483633"/>
            <p14:sldId id="2147483637"/>
            <p14:sldId id="2147483638"/>
            <p14:sldId id="2147483634"/>
            <p14:sldId id="2147483636"/>
            <p14:sldId id="256"/>
            <p14:sldId id="2147483632"/>
            <p14:sldId id="2147483639"/>
            <p14:sldId id="2147483640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3F"/>
    <a:srgbClr val="0769BD"/>
    <a:srgbClr val="970F49"/>
    <a:srgbClr val="37ABE0"/>
    <a:srgbClr val="F15E4D"/>
    <a:srgbClr val="5FADE4"/>
    <a:srgbClr val="A11145"/>
    <a:srgbClr val="FDF2E2"/>
    <a:srgbClr val="BF4598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64" d="100"/>
          <a:sy n="64" d="100"/>
        </p:scale>
        <p:origin x="9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6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microsoft.com/office/2007/relationships/hdphoto" Target="../media/hdphoto5.wdp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5" Type="http://schemas.microsoft.com/office/2007/relationships/hdphoto" Target="../media/hdphoto6.wdp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microsoft.com/office/2007/relationships/hdphoto" Target="../media/hdphoto8.wdp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microsoft.com/office/2007/relationships/hdphoto" Target="../media/hdphoto8.wdp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1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535957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 Terre dans le système solaire et dans l’univers 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5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267839" y="4680422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Comparer les caractéristiques physiques de la Terre avec celles d’autres planètes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D4A63-879C-2F07-4F15-0824CD820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1C957D74-57D3-B49C-3161-D034451EDF8E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EE7C18E1-60D9-FF37-5C1C-CA7B62983404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2374C1EE-7F4F-F901-FA59-D22FD86619D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8CD16A15-A176-59FC-A0C6-52A838087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F83F0C2-9D37-3030-83F8-E4825639A735}"/>
              </a:ext>
            </a:extLst>
          </p:cNvPr>
          <p:cNvGrpSpPr/>
          <p:nvPr/>
        </p:nvGrpSpPr>
        <p:grpSpPr>
          <a:xfrm>
            <a:off x="3432749" y="2827223"/>
            <a:ext cx="5006714" cy="510778"/>
            <a:chOff x="7626080" y="2594893"/>
            <a:chExt cx="8127469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51BCFD-591A-099E-826D-C34D19206521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30°C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F96F8A-2F21-ECCA-CE12-2D988EEC52C3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1" name="Google Shape;891;p40">
            <a:extLst>
              <a:ext uri="{FF2B5EF4-FFF2-40B4-BE49-F238E27FC236}">
                <a16:creationId xmlns:a16="http://schemas.microsoft.com/office/drawing/2014/main" id="{C036105D-FB9A-E57F-E779-0A8246E5AEBC}"/>
              </a:ext>
            </a:extLst>
          </p:cNvPr>
          <p:cNvSpPr/>
          <p:nvPr/>
        </p:nvSpPr>
        <p:spPr>
          <a:xfrm>
            <a:off x="1010452" y="1742836"/>
            <a:ext cx="10964936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Parmi les conditions favorables de la vie sur Terre, une température moyenne de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DB3453-1D89-20A8-0D2C-AA54DD1A34D8}"/>
              </a:ext>
            </a:extLst>
          </p:cNvPr>
          <p:cNvGrpSpPr/>
          <p:nvPr/>
        </p:nvGrpSpPr>
        <p:grpSpPr>
          <a:xfrm>
            <a:off x="3432749" y="4191097"/>
            <a:ext cx="5006714" cy="510778"/>
            <a:chOff x="7626080" y="2594893"/>
            <a:chExt cx="8127469" cy="510778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48AC352-62CA-D582-86C1-9470E18F7175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20°C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145A20A-18CF-5AD3-6646-6E14C846F292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C9E7927-4578-685B-7461-22E8D6A1EB4B}"/>
              </a:ext>
            </a:extLst>
          </p:cNvPr>
          <p:cNvGrpSpPr/>
          <p:nvPr/>
        </p:nvGrpSpPr>
        <p:grpSpPr>
          <a:xfrm>
            <a:off x="3432749" y="5554973"/>
            <a:ext cx="5006714" cy="510778"/>
            <a:chOff x="7626080" y="2594893"/>
            <a:chExt cx="8127469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AB9231D-EA9F-4BF6-51EA-CC0D6179860A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c.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15°C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79521D4-FDED-6460-6D09-338C088046B3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pic>
        <p:nvPicPr>
          <p:cNvPr id="27" name="Picture 2" descr="Ok Logo Images – Browse 86,490 Stock Photos, Vectors, and Video | Adobe  Stock">
            <a:extLst>
              <a:ext uri="{FF2B5EF4-FFF2-40B4-BE49-F238E27FC236}">
                <a16:creationId xmlns:a16="http://schemas.microsoft.com/office/drawing/2014/main" id="{81C515DE-5B44-DC03-5D01-574B53110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t="15243" r="16679" b="7486"/>
          <a:stretch/>
        </p:blipFill>
        <p:spPr bwMode="auto">
          <a:xfrm>
            <a:off x="3350852" y="5409637"/>
            <a:ext cx="869470" cy="68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003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59DC5-0158-A982-5840-A8446917F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C58858A4-E035-B3B3-1034-A29C3B5011DF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autre question.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6BA5FD19-5256-54E4-2439-C43D6B42598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A489891-D4C8-635C-5291-9CF0A6524413}"/>
              </a:ext>
            </a:extLst>
          </p:cNvPr>
          <p:cNvGrpSpPr/>
          <p:nvPr/>
        </p:nvGrpSpPr>
        <p:grpSpPr>
          <a:xfrm>
            <a:off x="824639" y="5075646"/>
            <a:ext cx="9728616" cy="510778"/>
            <a:chOff x="7626080" y="2594893"/>
            <a:chExt cx="9039069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B4598D3-9B60-E21B-5902-B6FB843120E7}"/>
                </a:ext>
              </a:extLst>
            </p:cNvPr>
            <p:cNvSpPr/>
            <p:nvPr/>
          </p:nvSpPr>
          <p:spPr>
            <a:xfrm>
              <a:off x="8369182" y="2594893"/>
              <a:ext cx="82959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a- La Terre est plus éloignée du Soleil que Saturne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9A657F-4086-6DD3-7BB3-9EFDF18BD580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9" name="Google Shape;891;p40">
            <a:extLst>
              <a:ext uri="{FF2B5EF4-FFF2-40B4-BE49-F238E27FC236}">
                <a16:creationId xmlns:a16="http://schemas.microsoft.com/office/drawing/2014/main" id="{C99335DE-E7E2-8D9B-7F37-CD7C581E8B14}"/>
              </a:ext>
            </a:extLst>
          </p:cNvPr>
          <p:cNvSpPr/>
          <p:nvPr/>
        </p:nvSpPr>
        <p:spPr>
          <a:xfrm>
            <a:off x="425532" y="1753926"/>
            <a:ext cx="7269188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À partir du document suivant : 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3AE64ED-4050-EC06-C51A-2ECBB610E455}"/>
              </a:ext>
            </a:extLst>
          </p:cNvPr>
          <p:cNvGrpSpPr/>
          <p:nvPr/>
        </p:nvGrpSpPr>
        <p:grpSpPr>
          <a:xfrm>
            <a:off x="788063" y="5947386"/>
            <a:ext cx="9728616" cy="510778"/>
            <a:chOff x="7626080" y="2594893"/>
            <a:chExt cx="9039069" cy="51077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F752B4F-BE8D-CB94-E2A3-5190BE4FAF93}"/>
                </a:ext>
              </a:extLst>
            </p:cNvPr>
            <p:cNvSpPr/>
            <p:nvPr/>
          </p:nvSpPr>
          <p:spPr>
            <a:xfrm>
              <a:off x="8369182" y="2594893"/>
              <a:ext cx="82959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b- La Terre est plus proche du Soleil que Saturne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44B38F-01B2-254A-5725-B14F892C572F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F1AE791D-99AA-F9B4-05CA-5AC9F211BF61}"/>
              </a:ext>
            </a:extLst>
          </p:cNvPr>
          <p:cNvSpPr txBox="1"/>
          <p:nvPr/>
        </p:nvSpPr>
        <p:spPr>
          <a:xfrm>
            <a:off x="425532" y="119487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ACD0255-C795-699B-EA53-E4FBB4F2178A}"/>
              </a:ext>
            </a:extLst>
          </p:cNvPr>
          <p:cNvGrpSpPr/>
          <p:nvPr/>
        </p:nvGrpSpPr>
        <p:grpSpPr>
          <a:xfrm>
            <a:off x="4779628" y="1327699"/>
            <a:ext cx="6425768" cy="3617202"/>
            <a:chOff x="4734754" y="1097482"/>
            <a:chExt cx="6425768" cy="3617202"/>
          </a:xfrm>
        </p:grpSpPr>
        <p:pic>
          <p:nvPicPr>
            <p:cNvPr id="2050" name="Picture 2" descr="Les planètes classées par rapport au Soleil et par taille | MOMES">
              <a:extLst>
                <a:ext uri="{FF2B5EF4-FFF2-40B4-BE49-F238E27FC236}">
                  <a16:creationId xmlns:a16="http://schemas.microsoft.com/office/drawing/2014/main" id="{CA426BD4-E279-1A45-1F6E-5B4F07391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4754" y="1097482"/>
              <a:ext cx="6425768" cy="3617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2DD98BD-C10A-8425-04A2-34563CCA4832}"/>
                </a:ext>
              </a:extLst>
            </p:cNvPr>
            <p:cNvSpPr txBox="1"/>
            <p:nvPr/>
          </p:nvSpPr>
          <p:spPr>
            <a:xfrm>
              <a:off x="4761891" y="4253019"/>
              <a:ext cx="137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defTabSz="457200">
                <a:spcAft>
                  <a:spcPts val="600"/>
                </a:spcAft>
                <a:buClrTx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Soleil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BFF13A0-B751-44F5-34BC-006469DEC676}"/>
              </a:ext>
            </a:extLst>
          </p:cNvPr>
          <p:cNvSpPr txBox="1">
            <a:spLocks/>
          </p:cNvSpPr>
          <p:nvPr/>
        </p:nvSpPr>
        <p:spPr>
          <a:xfrm>
            <a:off x="909637" y="613756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8F6C68A-724F-BE1C-A10E-892C7A2A478A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1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B8F3E48-6D97-3A83-D05E-0BD7D5A99B3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6775FB4-0B33-01BC-8FC1-426A76D08C3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1584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84F9A-122D-266F-4F19-F455D1F4A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99ABAAD2-921C-44DB-462C-502B8420E630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7D65D0A2-5C93-8FD6-F009-BD58CCB7A6AA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374929A-9C9F-4FBE-59B9-71F897882C8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9C4050AC-E6FD-22DA-8989-B70C6E0DA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762E8B4-96F3-5A26-6CD6-232D329D56C8}"/>
              </a:ext>
            </a:extLst>
          </p:cNvPr>
          <p:cNvGrpSpPr/>
          <p:nvPr/>
        </p:nvGrpSpPr>
        <p:grpSpPr>
          <a:xfrm>
            <a:off x="824639" y="5075646"/>
            <a:ext cx="9728616" cy="510778"/>
            <a:chOff x="7626080" y="2594893"/>
            <a:chExt cx="9039069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A5FA1DA-8B47-C648-113B-BE08B9BDF776}"/>
                </a:ext>
              </a:extLst>
            </p:cNvPr>
            <p:cNvSpPr/>
            <p:nvPr/>
          </p:nvSpPr>
          <p:spPr>
            <a:xfrm>
              <a:off x="8369182" y="2594893"/>
              <a:ext cx="82959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a- La Terre est plus éloignée du Soleil que Saturne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C5B4A91-4546-DBAE-405E-5CCB0F4C0061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9" name="Google Shape;891;p40">
            <a:extLst>
              <a:ext uri="{FF2B5EF4-FFF2-40B4-BE49-F238E27FC236}">
                <a16:creationId xmlns:a16="http://schemas.microsoft.com/office/drawing/2014/main" id="{F3783C7B-02BD-E580-573F-2315A405C22B}"/>
              </a:ext>
            </a:extLst>
          </p:cNvPr>
          <p:cNvSpPr/>
          <p:nvPr/>
        </p:nvSpPr>
        <p:spPr>
          <a:xfrm>
            <a:off x="425532" y="1753926"/>
            <a:ext cx="7269188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À partir du document suivant : 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68CF4EE-F110-EB48-C281-C73FF23AEABD}"/>
              </a:ext>
            </a:extLst>
          </p:cNvPr>
          <p:cNvGrpSpPr/>
          <p:nvPr/>
        </p:nvGrpSpPr>
        <p:grpSpPr>
          <a:xfrm>
            <a:off x="788063" y="5947386"/>
            <a:ext cx="9728616" cy="510778"/>
            <a:chOff x="7626080" y="2594893"/>
            <a:chExt cx="9039069" cy="51077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D82E1FC-B079-ADAB-9349-DBBE1558B367}"/>
                </a:ext>
              </a:extLst>
            </p:cNvPr>
            <p:cNvSpPr/>
            <p:nvPr/>
          </p:nvSpPr>
          <p:spPr>
            <a:xfrm>
              <a:off x="8369182" y="2594893"/>
              <a:ext cx="82959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b- La Terre est plus proche du Soleil que Saturne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D14DAB4-332C-C90C-5155-910B40A5BE0F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07766C0-F129-D1BB-386D-237947F7F3B7}"/>
              </a:ext>
            </a:extLst>
          </p:cNvPr>
          <p:cNvGrpSpPr/>
          <p:nvPr/>
        </p:nvGrpSpPr>
        <p:grpSpPr>
          <a:xfrm>
            <a:off x="4779628" y="1327699"/>
            <a:ext cx="6425768" cy="3617202"/>
            <a:chOff x="4734754" y="1097482"/>
            <a:chExt cx="6425768" cy="3617202"/>
          </a:xfrm>
        </p:grpSpPr>
        <p:pic>
          <p:nvPicPr>
            <p:cNvPr id="2050" name="Picture 2" descr="Les planètes classées par rapport au Soleil et par taille | MOMES">
              <a:extLst>
                <a:ext uri="{FF2B5EF4-FFF2-40B4-BE49-F238E27FC236}">
                  <a16:creationId xmlns:a16="http://schemas.microsoft.com/office/drawing/2014/main" id="{CC50CE81-9EA6-B4F4-1838-44F5872505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4754" y="1097482"/>
              <a:ext cx="6425768" cy="3617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0B6BB0-7EEE-366F-7AEC-74AB5EB675C6}"/>
                </a:ext>
              </a:extLst>
            </p:cNvPr>
            <p:cNvSpPr txBox="1"/>
            <p:nvPr/>
          </p:nvSpPr>
          <p:spPr>
            <a:xfrm>
              <a:off x="4761891" y="4253019"/>
              <a:ext cx="137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defTabSz="457200">
                <a:spcAft>
                  <a:spcPts val="600"/>
                </a:spcAft>
                <a:buClrTx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Soleil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13" name="Picture 2" descr="Ok Logo Images – Browse 86,490 Stock Photos, Vectors, and Video | Adobe  Stock">
            <a:extLst>
              <a:ext uri="{FF2B5EF4-FFF2-40B4-BE49-F238E27FC236}">
                <a16:creationId xmlns:a16="http://schemas.microsoft.com/office/drawing/2014/main" id="{9851C4BC-7995-6FF8-3872-458D350FC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t="15243" r="16679" b="7486"/>
          <a:stretch/>
        </p:blipFill>
        <p:spPr bwMode="auto">
          <a:xfrm>
            <a:off x="824639" y="5772070"/>
            <a:ext cx="869470" cy="68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16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Images de Jupiter planet – Téléchargement gratuit sur Freepik">
            <a:extLst>
              <a:ext uri="{FF2B5EF4-FFF2-40B4-BE49-F238E27FC236}">
                <a16:creationId xmlns:a16="http://schemas.microsoft.com/office/drawing/2014/main" id="{D15F89BB-30F8-90DF-8AD3-94BE8465F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5061"/>
          <a:stretch>
            <a:fillRect/>
          </a:stretch>
        </p:blipFill>
        <p:spPr bwMode="auto">
          <a:xfrm>
            <a:off x="1384594" y="1542373"/>
            <a:ext cx="5402843" cy="358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637" y="2803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Vérifions maintenant si vous avez bien compris comment comparer les caractéristiques des planètes.</a:t>
            </a: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8D403985-CA82-5097-A655-CA313E1FBF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3" name="Image 32" descr="Température - Icônes mode gratuites">
            <a:extLst>
              <a:ext uri="{FF2B5EF4-FFF2-40B4-BE49-F238E27FC236}">
                <a16:creationId xmlns:a16="http://schemas.microsoft.com/office/drawing/2014/main" id="{4AEDF55D-7E83-C530-491E-F6EF079319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94" y="3334038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E65F8C8-D922-B4A1-41B5-91CCC0D94A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904" y="2291683"/>
            <a:ext cx="2337329" cy="2337329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5C8D1F9D-1B1B-9860-14D4-D6115DEE2A4A}"/>
              </a:ext>
            </a:extLst>
          </p:cNvPr>
          <p:cNvSpPr/>
          <p:nvPr/>
        </p:nvSpPr>
        <p:spPr>
          <a:xfrm>
            <a:off x="7451310" y="4961443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7" name="Image 36" descr="Température - Icônes mode gratuites">
            <a:extLst>
              <a:ext uri="{FF2B5EF4-FFF2-40B4-BE49-F238E27FC236}">
                <a16:creationId xmlns:a16="http://schemas.microsoft.com/office/drawing/2014/main" id="{94664A3B-2DE9-05EA-248B-0DD6B6181F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62" y="3030407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AB287250-88E4-77C5-CAAB-732064900B98}"/>
              </a:ext>
            </a:extLst>
          </p:cNvPr>
          <p:cNvSpPr/>
          <p:nvPr/>
        </p:nvSpPr>
        <p:spPr>
          <a:xfrm>
            <a:off x="9566229" y="3217251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6D9D3E10-08B7-DDB6-973A-E45506189E57}"/>
              </a:ext>
            </a:extLst>
          </p:cNvPr>
          <p:cNvSpPr/>
          <p:nvPr/>
        </p:nvSpPr>
        <p:spPr>
          <a:xfrm>
            <a:off x="655479" y="3504541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-140°C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DB5767D-8A8C-7C12-86C5-8EE7B6A8C6A5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Complétez la phrase ci-dessous avec l’expression convenable.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6DEB0FEC-2F31-3617-CAFF-3DA1AE6838E9}"/>
              </a:ext>
            </a:extLst>
          </p:cNvPr>
          <p:cNvSpPr/>
          <p:nvPr/>
        </p:nvSpPr>
        <p:spPr>
          <a:xfrm>
            <a:off x="626527" y="5496214"/>
            <a:ext cx="11224008" cy="8025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La température de la Terre est </a:t>
            </a:r>
            <a:r>
              <a:rPr lang="fr-FR" sz="2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celle de </a:t>
            </a:r>
            <a:r>
              <a:rPr lang="fr-FR" sz="2800" b="1" dirty="0">
                <a:latin typeface="+mj-lt"/>
                <a:cs typeface="Calibri" panose="020F0502020204030204" pitchFamily="34" charset="0"/>
              </a:rPr>
              <a:t>Saturne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BAB92837-5AD5-CBCB-E2AF-E90C6FE869E8}"/>
              </a:ext>
            </a:extLst>
          </p:cNvPr>
          <p:cNvSpPr/>
          <p:nvPr/>
        </p:nvSpPr>
        <p:spPr>
          <a:xfrm>
            <a:off x="3352178" y="4898111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Saturne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8438888F-FBF1-C2C4-23D8-14B86723B3D6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un(e) élève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9E527406-507F-E659-2691-D20201122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56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0760A-27EE-4E86-8AFA-BF809BB6A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Images de Jupiter planet – Téléchargement gratuit sur Freepik">
            <a:extLst>
              <a:ext uri="{FF2B5EF4-FFF2-40B4-BE49-F238E27FC236}">
                <a16:creationId xmlns:a16="http://schemas.microsoft.com/office/drawing/2014/main" id="{5B4179A9-C9CE-E75A-2D8B-2E8CA8D904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5061"/>
          <a:stretch>
            <a:fillRect/>
          </a:stretch>
        </p:blipFill>
        <p:spPr bwMode="auto">
          <a:xfrm>
            <a:off x="1384594" y="1542373"/>
            <a:ext cx="5402843" cy="358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051CF3-2995-D75F-067E-3C60C520EC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637" y="2803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La température de la Terre est 15 °C plus élevée que celle de Saturne -140°C.</a:t>
            </a: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FCD426E2-E043-994E-FE98-1FFB59C117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1C5EAB2-96E6-14C1-E0AB-4686C660AA3F}"/>
              </a:ext>
            </a:extLst>
          </p:cNvPr>
          <p:cNvSpPr/>
          <p:nvPr/>
        </p:nvSpPr>
        <p:spPr>
          <a:xfrm>
            <a:off x="3352178" y="4898111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Saturne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3" name="Image 32" descr="Température - Icônes mode gratuites">
            <a:extLst>
              <a:ext uri="{FF2B5EF4-FFF2-40B4-BE49-F238E27FC236}">
                <a16:creationId xmlns:a16="http://schemas.microsoft.com/office/drawing/2014/main" id="{6BF6592B-53CD-8F95-CD07-8739C08929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94" y="3334038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F401220-EE1D-436C-EA0F-C321C9CB98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904" y="2291683"/>
            <a:ext cx="2337329" cy="2337329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32FD5C0-19F7-FEC8-733E-FAABEA60A995}"/>
              </a:ext>
            </a:extLst>
          </p:cNvPr>
          <p:cNvSpPr/>
          <p:nvPr/>
        </p:nvSpPr>
        <p:spPr>
          <a:xfrm>
            <a:off x="7451310" y="4961443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7" name="Image 36" descr="Température - Icônes mode gratuites">
            <a:extLst>
              <a:ext uri="{FF2B5EF4-FFF2-40B4-BE49-F238E27FC236}">
                <a16:creationId xmlns:a16="http://schemas.microsoft.com/office/drawing/2014/main" id="{EB9E4BA1-15EF-0387-7B34-A66F878A5D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62" y="3030407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B4A1A66-6CDE-C13A-375A-D4A7B1716FE3}"/>
              </a:ext>
            </a:extLst>
          </p:cNvPr>
          <p:cNvSpPr/>
          <p:nvPr/>
        </p:nvSpPr>
        <p:spPr>
          <a:xfrm>
            <a:off x="9566229" y="3217251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86BBBEE1-6593-6F55-3510-03DBD15C6BBB}"/>
              </a:ext>
            </a:extLst>
          </p:cNvPr>
          <p:cNvSpPr/>
          <p:nvPr/>
        </p:nvSpPr>
        <p:spPr>
          <a:xfrm>
            <a:off x="655479" y="3504541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-140°C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ECCBCF05-6A7B-E166-FE70-BE7F6BA3B461}"/>
              </a:ext>
            </a:extLst>
          </p:cNvPr>
          <p:cNvSpPr/>
          <p:nvPr/>
        </p:nvSpPr>
        <p:spPr>
          <a:xfrm>
            <a:off x="626527" y="5496214"/>
            <a:ext cx="11224008" cy="8025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La température de la Terre est </a:t>
            </a:r>
            <a:r>
              <a:rPr lang="fr-FR" sz="2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celle de </a:t>
            </a:r>
            <a:r>
              <a:rPr lang="fr-FR" sz="2800" b="1" dirty="0">
                <a:latin typeface="+mj-lt"/>
                <a:cs typeface="Calibri" panose="020F0502020204030204" pitchFamily="34" charset="0"/>
              </a:rPr>
              <a:t>Saturne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F00F87-4D13-8CED-1C37-ED549270F561}"/>
              </a:ext>
            </a:extLst>
          </p:cNvPr>
          <p:cNvSpPr/>
          <p:nvPr/>
        </p:nvSpPr>
        <p:spPr>
          <a:xfrm>
            <a:off x="5612074" y="5609473"/>
            <a:ext cx="3523752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élevée que</a:t>
            </a:r>
            <a:endParaRPr lang="fr-MA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854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0ADC-4A67-61DF-E449-AF7D75CA0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Images de Jupiter planet – Téléchargement gratuit sur Freepik">
            <a:extLst>
              <a:ext uri="{FF2B5EF4-FFF2-40B4-BE49-F238E27FC236}">
                <a16:creationId xmlns:a16="http://schemas.microsoft.com/office/drawing/2014/main" id="{DDCA6443-8624-3E33-4893-0A77D1775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5061"/>
          <a:stretch>
            <a:fillRect/>
          </a:stretch>
        </p:blipFill>
        <p:spPr bwMode="auto">
          <a:xfrm>
            <a:off x="7783270" y="1860875"/>
            <a:ext cx="2252977" cy="149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3691A1-1249-95C2-03FA-CB2F83A355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637" y="2803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dernière question.</a:t>
            </a: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6FB9741D-8957-633C-ECE1-B69FA1EB442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A9DE4A74-B7B6-E9F1-6DA5-D14291921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028" y="2095141"/>
            <a:ext cx="1074716" cy="1074716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56B53C00-3F18-0553-FD91-86709E41719D}"/>
              </a:ext>
            </a:extLst>
          </p:cNvPr>
          <p:cNvSpPr/>
          <p:nvPr/>
        </p:nvSpPr>
        <p:spPr>
          <a:xfrm>
            <a:off x="5972344" y="3207929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4CB77BF-5E26-FBB6-5630-E26C23D7B6CF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Complétez la phrase ci-dessous avec l’expression convenable.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18E0936C-6299-C1EA-6A8E-DF95AE246509}"/>
              </a:ext>
            </a:extLst>
          </p:cNvPr>
          <p:cNvSpPr/>
          <p:nvPr/>
        </p:nvSpPr>
        <p:spPr>
          <a:xfrm>
            <a:off x="626527" y="5496214"/>
            <a:ext cx="11224008" cy="8025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La Terre a une atmosphère </a:t>
            </a:r>
            <a:r>
              <a:rPr lang="fr-FR" sz="2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en O2 alors que </a:t>
            </a:r>
            <a:r>
              <a:rPr lang="fr-FR" sz="2800" b="1" dirty="0">
                <a:latin typeface="+mj-lt"/>
                <a:cs typeface="Calibri" panose="020F0502020204030204" pitchFamily="34" charset="0"/>
              </a:rPr>
              <a:t>Saturne est </a:t>
            </a:r>
            <a:r>
              <a:rPr lang="fr-FR" sz="2800" dirty="0"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cs typeface="Calibri" panose="020F0502020204030204" pitchFamily="34" charset="0"/>
              </a:rPr>
              <a:t>en O2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50A34839-1FA3-0647-EA4A-E798A74A7254}"/>
              </a:ext>
            </a:extLst>
          </p:cNvPr>
          <p:cNvSpPr/>
          <p:nvPr/>
        </p:nvSpPr>
        <p:spPr>
          <a:xfrm>
            <a:off x="8059386" y="3229852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Saturne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BA4CC7F8-95C2-CCB3-80FA-8FD36EEF24C9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2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D6C67A1-A056-F096-35D8-E53F132EB2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2FEEE5-AD70-1EA1-7CC4-1A671DDB6A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689" t="47285" r="5680" b="28093"/>
          <a:stretch>
            <a:fillRect/>
          </a:stretch>
        </p:blipFill>
        <p:spPr>
          <a:xfrm>
            <a:off x="626527" y="3701188"/>
            <a:ext cx="9409720" cy="11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6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5CD60-3B69-27D6-25DA-B21A557B2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Images de Jupiter planet – Téléchargement gratuit sur Freepik">
            <a:extLst>
              <a:ext uri="{FF2B5EF4-FFF2-40B4-BE49-F238E27FC236}">
                <a16:creationId xmlns:a16="http://schemas.microsoft.com/office/drawing/2014/main" id="{FFECADDE-1EB3-4E1A-1FDF-861192110C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5061"/>
          <a:stretch>
            <a:fillRect/>
          </a:stretch>
        </p:blipFill>
        <p:spPr bwMode="auto">
          <a:xfrm>
            <a:off x="7783270" y="1860875"/>
            <a:ext cx="2252977" cy="149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55494C-9009-F957-67D0-88906EBBE8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9637" y="2803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AA99DB14-B441-5CAD-976F-58916C40150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B69D30A8-8A75-8C16-4CC7-B43C2D4D9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028" y="2095141"/>
            <a:ext cx="1074716" cy="1074716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1D59D99-6498-DB2D-B2E5-7AB82C8CFFA1}"/>
              </a:ext>
            </a:extLst>
          </p:cNvPr>
          <p:cNvSpPr/>
          <p:nvPr/>
        </p:nvSpPr>
        <p:spPr>
          <a:xfrm>
            <a:off x="5972344" y="3207929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5BC26FB3-805B-991E-A530-C3CE0C7B1E35}"/>
              </a:ext>
            </a:extLst>
          </p:cNvPr>
          <p:cNvSpPr/>
          <p:nvPr/>
        </p:nvSpPr>
        <p:spPr>
          <a:xfrm>
            <a:off x="626527" y="5496214"/>
            <a:ext cx="11224008" cy="8025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La Terre a une atmosphère </a:t>
            </a:r>
            <a:r>
              <a:rPr lang="fr-FR" sz="28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en O2 alors que </a:t>
            </a:r>
            <a:r>
              <a:rPr lang="fr-FR" sz="2800" b="1" dirty="0">
                <a:latin typeface="+mj-lt"/>
                <a:cs typeface="Calibri" panose="020F0502020204030204" pitchFamily="34" charset="0"/>
              </a:rPr>
              <a:t>Saturne est </a:t>
            </a:r>
            <a:r>
              <a:rPr lang="fr-FR" sz="2800" dirty="0">
                <a:cs typeface="Calibri" panose="020F0502020204030204" pitchFamily="34" charset="0"/>
              </a:rPr>
              <a:t>…………………………………..</a:t>
            </a:r>
            <a:r>
              <a:rPr lang="fr-FR" sz="2800" b="1" dirty="0">
                <a:cs typeface="Calibri" panose="020F0502020204030204" pitchFamily="34" charset="0"/>
              </a:rPr>
              <a:t>en O2</a:t>
            </a:r>
            <a:r>
              <a: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1D862264-0496-9A03-275E-A8793849BD56}"/>
              </a:ext>
            </a:extLst>
          </p:cNvPr>
          <p:cNvSpPr/>
          <p:nvPr/>
        </p:nvSpPr>
        <p:spPr>
          <a:xfrm>
            <a:off x="8059386" y="3229852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2400" b="1" dirty="0">
                <a:solidFill>
                  <a:schemeClr val="tx1"/>
                </a:solidFill>
              </a:rPr>
              <a:t>Saturne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6765FF-E95E-6899-0082-7793D2C45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689" t="47285" r="5680" b="28093"/>
          <a:stretch>
            <a:fillRect/>
          </a:stretch>
        </p:blipFill>
        <p:spPr>
          <a:xfrm>
            <a:off x="626527" y="3701188"/>
            <a:ext cx="9409720" cy="11028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A14B50-BEB3-20E4-A762-915C6EA9EB53}"/>
              </a:ext>
            </a:extLst>
          </p:cNvPr>
          <p:cNvSpPr txBox="1"/>
          <p:nvPr/>
        </p:nvSpPr>
        <p:spPr>
          <a:xfrm>
            <a:off x="6238531" y="5315992"/>
            <a:ext cx="1576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</a:t>
            </a:r>
            <a:endParaRPr lang="fr-MA" sz="32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E6D409-EB77-0507-91C1-AA4F35F48027}"/>
              </a:ext>
            </a:extLst>
          </p:cNvPr>
          <p:cNvSpPr txBox="1"/>
          <p:nvPr/>
        </p:nvSpPr>
        <p:spPr>
          <a:xfrm>
            <a:off x="5803816" y="5777657"/>
            <a:ext cx="1576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pauvre</a:t>
            </a:r>
            <a:endParaRPr lang="fr-MA" sz="3200" b="1" dirty="0"/>
          </a:p>
        </p:txBody>
      </p:sp>
    </p:spTree>
    <p:extLst>
      <p:ext uri="{BB962C8B-B14F-4D97-AF65-F5344CB8AC3E}">
        <p14:creationId xmlns:p14="http://schemas.microsoft.com/office/powerpoint/2010/main" val="2297870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BDED0C0-161C-E88B-5DDD-68D4FB54B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6446" y="3717900"/>
            <a:ext cx="6539108" cy="294461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1 de la page 67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2658" y="6239805"/>
            <a:ext cx="926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67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4A1FCA-3E68-4967-0BFB-63B6850F72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6446" y="958934"/>
            <a:ext cx="6539108" cy="275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FB9A77-0A4C-ADC4-A62A-E81C45067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40450"/>
          <a:stretch/>
        </p:blipFill>
        <p:spPr>
          <a:xfrm>
            <a:off x="570087" y="3678002"/>
            <a:ext cx="11051825" cy="296362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4D9A41-679F-915F-BA06-6DE3D1933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6446" y="958934"/>
            <a:ext cx="6539108" cy="27589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0006B30-4CD8-01AF-3C7A-3168A365B561}"/>
              </a:ext>
            </a:extLst>
          </p:cNvPr>
          <p:cNvSpPr txBox="1"/>
          <p:nvPr/>
        </p:nvSpPr>
        <p:spPr>
          <a:xfrm>
            <a:off x="2042444" y="4233971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possède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MA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4239CD-6EF3-5E5E-19F7-64E7DA9F7B1C}"/>
              </a:ext>
            </a:extLst>
          </p:cNvPr>
          <p:cNvSpPr txBox="1"/>
          <p:nvPr/>
        </p:nvSpPr>
        <p:spPr>
          <a:xfrm>
            <a:off x="7539383" y="4259508"/>
            <a:ext cx="25586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n’en possède pas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MA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A05AA1-C876-9861-8929-E0BB46CD02F0}"/>
              </a:ext>
            </a:extLst>
          </p:cNvPr>
          <p:cNvSpPr txBox="1"/>
          <p:nvPr/>
        </p:nvSpPr>
        <p:spPr>
          <a:xfrm>
            <a:off x="1236813" y="5048798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pauvre</a:t>
            </a:r>
            <a:endParaRPr lang="fr-MA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BADAEFA-74A0-4C11-72E0-5721C28FCA46}"/>
              </a:ext>
            </a:extLst>
          </p:cNvPr>
          <p:cNvSpPr txBox="1"/>
          <p:nvPr/>
        </p:nvSpPr>
        <p:spPr>
          <a:xfrm>
            <a:off x="7042860" y="5500303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</a:t>
            </a:r>
            <a:endParaRPr lang="fr-MA" sz="2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FAB8703-6F0E-302F-0EE0-D99CB88DA7EE}"/>
              </a:ext>
            </a:extLst>
          </p:cNvPr>
          <p:cNvSpPr txBox="1"/>
          <p:nvPr/>
        </p:nvSpPr>
        <p:spPr>
          <a:xfrm>
            <a:off x="4815407" y="5899066"/>
            <a:ext cx="2561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éloignée</a:t>
            </a:r>
            <a:endParaRPr lang="fr-MA" sz="2400" b="1" dirty="0"/>
          </a:p>
        </p:txBody>
      </p:sp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75EBB377-9C14-E990-283E-1528C1B6834E}"/>
              </a:ext>
            </a:extLst>
          </p:cNvPr>
          <p:cNvSpPr/>
          <p:nvPr/>
        </p:nvSpPr>
        <p:spPr>
          <a:xfrm>
            <a:off x="4815407" y="4572001"/>
            <a:ext cx="970796" cy="584616"/>
          </a:xfrm>
          <a:prstGeom prst="mathMultiply">
            <a:avLst>
              <a:gd name="adj1" fmla="val 107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51D7C8-A621-2799-C646-C5DC5CF7C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61104" b="-659"/>
          <a:stretch/>
        </p:blipFill>
        <p:spPr>
          <a:xfrm>
            <a:off x="570087" y="4513434"/>
            <a:ext cx="11146434" cy="19853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CBFE9F-5361-B393-2FC8-686B1364C4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3686" y="958934"/>
            <a:ext cx="8424627" cy="3554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23C6BB1-1BC6-1123-1303-D63ACB067200}"/>
              </a:ext>
            </a:extLst>
          </p:cNvPr>
          <p:cNvSpPr txBox="1"/>
          <p:nvPr/>
        </p:nvSpPr>
        <p:spPr>
          <a:xfrm>
            <a:off x="1393106" y="5013005"/>
            <a:ext cx="894981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moyenne à la surface est convenable (15°C).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d’atmosphère riche en O2.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d’eau liquide à la surface.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CEDEFC-6489-38F3-2EA4-6D6468882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071" y="2604972"/>
            <a:ext cx="11345858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10BC0CE-366A-FED7-A044-742F7F60ED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91652" y="2617894"/>
            <a:ext cx="2404770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891442" y="2753988"/>
            <a:ext cx="89306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Comparer les caractéristiques physiques de la Terre avec celles d’autres planètes.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9C31-7C06-490E-2170-35254803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Commençons par la première question.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D1A002A-A7F7-6225-E458-CA9206BEEDD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590304E-81B3-AA81-10ED-FE6D7E2B0118}"/>
              </a:ext>
            </a:extLst>
          </p:cNvPr>
          <p:cNvSpPr txBox="1"/>
          <p:nvPr/>
        </p:nvSpPr>
        <p:spPr>
          <a:xfrm>
            <a:off x="1010452" y="109748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D957B5-E09B-BF9C-3B16-0F76A6EAC3F4}"/>
              </a:ext>
            </a:extLst>
          </p:cNvPr>
          <p:cNvGrpSpPr/>
          <p:nvPr/>
        </p:nvGrpSpPr>
        <p:grpSpPr>
          <a:xfrm>
            <a:off x="3289640" y="2667734"/>
            <a:ext cx="5612720" cy="510778"/>
            <a:chOff x="7626080" y="2594893"/>
            <a:chExt cx="8127469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62791BF-CCB2-A56E-8AEF-1763596618D1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a- L’état liquide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4106C9A-7E73-8ABC-AEA8-0003985EAB7A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9" name="Google Shape;891;p40">
            <a:extLst>
              <a:ext uri="{FF2B5EF4-FFF2-40B4-BE49-F238E27FC236}">
                <a16:creationId xmlns:a16="http://schemas.microsoft.com/office/drawing/2014/main" id="{31EDFE41-AA59-A4F4-5EC0-35AEE935B66B}"/>
              </a:ext>
            </a:extLst>
          </p:cNvPr>
          <p:cNvSpPr/>
          <p:nvPr/>
        </p:nvSpPr>
        <p:spPr>
          <a:xfrm>
            <a:off x="1010452" y="1858074"/>
            <a:ext cx="1037272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Parmi les conditions favorables de la vie sur Terre est la présente de l’eau à 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9766FFB-FA6A-C844-B478-508B88D420E4}"/>
              </a:ext>
            </a:extLst>
          </p:cNvPr>
          <p:cNvGrpSpPr/>
          <p:nvPr/>
        </p:nvGrpSpPr>
        <p:grpSpPr>
          <a:xfrm>
            <a:off x="3289640" y="4031608"/>
            <a:ext cx="5612720" cy="510778"/>
            <a:chOff x="7626080" y="2594893"/>
            <a:chExt cx="8127469" cy="51077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1AA6715E-DF1E-C46C-FFFD-E6E9E0BF2113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b- L’état solide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2C705197-A837-E3D6-598D-A666F1A9E01B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6BDD710-6684-7566-1B49-E47F677844AE}"/>
              </a:ext>
            </a:extLst>
          </p:cNvPr>
          <p:cNvGrpSpPr/>
          <p:nvPr/>
        </p:nvGrpSpPr>
        <p:grpSpPr>
          <a:xfrm>
            <a:off x="3289640" y="5395484"/>
            <a:ext cx="5612720" cy="510778"/>
            <a:chOff x="7626080" y="2594893"/>
            <a:chExt cx="8127469" cy="51077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6E44AB4-E4AA-147C-8C40-D7F6EBB56F43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c- L’état gazeux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08393AD-9C3F-32EA-ECFA-50870389C9E2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C15B74-0038-3F2F-FF5C-96D508E5E40E}"/>
              </a:ext>
            </a:extLst>
          </p:cNvPr>
          <p:cNvSpPr txBox="1">
            <a:spLocks/>
          </p:cNvSpPr>
          <p:nvPr/>
        </p:nvSpPr>
        <p:spPr>
          <a:xfrm>
            <a:off x="909637" y="613756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132FB1E-6E89-C0EC-4FF6-6733199120B7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73B3453-57CD-D671-D41F-4E2016D5C05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2024F3-11F7-76AE-E528-26F566DCCC7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00450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76F44-C12D-5190-0074-DCBD838EE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3178C37-3E1F-113D-47FC-F36A7379E4E9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La Terre est la seule planète du système solaire où l’eau existe à l’état liquide.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30DE4638-8BC3-CF46-F4C4-127E5FF22AAA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A57A223-2023-7336-1091-D018E358032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8908352C-B27E-EA77-3048-408FB524E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pic>
        <p:nvPicPr>
          <p:cNvPr id="20" name="Picture 4" descr="Water Filter Water conservation Water Services Water purification, water,  water globe illustration, globe, computer Wallpaper, world png | PNGWing">
            <a:extLst>
              <a:ext uri="{FF2B5EF4-FFF2-40B4-BE49-F238E27FC236}">
                <a16:creationId xmlns:a16="http://schemas.microsoft.com/office/drawing/2014/main" id="{DCF9984B-104E-45BC-AB8D-6CD145FFA0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44" t="11785" r="20546" b="8014"/>
          <a:stretch>
            <a:fillRect/>
          </a:stretch>
        </p:blipFill>
        <p:spPr bwMode="auto">
          <a:xfrm>
            <a:off x="8592398" y="2822676"/>
            <a:ext cx="2777207" cy="333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EDA6749-412D-397E-84D0-6A304C3A06FE}"/>
              </a:ext>
            </a:extLst>
          </p:cNvPr>
          <p:cNvGrpSpPr/>
          <p:nvPr/>
        </p:nvGrpSpPr>
        <p:grpSpPr>
          <a:xfrm>
            <a:off x="2015476" y="2730125"/>
            <a:ext cx="5612720" cy="510778"/>
            <a:chOff x="7626080" y="2594893"/>
            <a:chExt cx="8127469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D91756A-5A44-3BAF-3EAD-D79B06E99A1D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a- L’état liquide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06A8D86-07BD-A38A-FB8B-0627DAEEE659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1" name="Google Shape;891;p40">
            <a:extLst>
              <a:ext uri="{FF2B5EF4-FFF2-40B4-BE49-F238E27FC236}">
                <a16:creationId xmlns:a16="http://schemas.microsoft.com/office/drawing/2014/main" id="{CD0CCA38-4967-0479-64F1-C9CB27B35230}"/>
              </a:ext>
            </a:extLst>
          </p:cNvPr>
          <p:cNvSpPr/>
          <p:nvPr/>
        </p:nvSpPr>
        <p:spPr>
          <a:xfrm>
            <a:off x="1010452" y="1858074"/>
            <a:ext cx="1037272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Parmi les conditions favorables de la vie sur Terre est la présente de l’eau à 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9D63784-7003-3BD0-EA53-56CC458E36BA}"/>
              </a:ext>
            </a:extLst>
          </p:cNvPr>
          <p:cNvGrpSpPr/>
          <p:nvPr/>
        </p:nvGrpSpPr>
        <p:grpSpPr>
          <a:xfrm>
            <a:off x="2015476" y="4093999"/>
            <a:ext cx="5612720" cy="510778"/>
            <a:chOff x="7626080" y="2594893"/>
            <a:chExt cx="8127469" cy="510778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729EF4CD-7FF3-EAA9-EF37-CA8176669C4B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b- L’état solide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8BAB926-6838-3B30-03A9-6D82DC530083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C452CAF-A2A5-BD32-90C0-D3005FCB5AC0}"/>
              </a:ext>
            </a:extLst>
          </p:cNvPr>
          <p:cNvGrpSpPr/>
          <p:nvPr/>
        </p:nvGrpSpPr>
        <p:grpSpPr>
          <a:xfrm>
            <a:off x="2015476" y="5457875"/>
            <a:ext cx="5612720" cy="510778"/>
            <a:chOff x="7626080" y="2594893"/>
            <a:chExt cx="8127469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DF00F28-4C89-303E-5A7F-69E5398892BA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c- L’état gazeux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950449F5-D96A-C597-5939-F344A1072722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pic>
        <p:nvPicPr>
          <p:cNvPr id="1026" name="Picture 2" descr="Ok Logo Images – Browse 86,490 Stock Photos, Vectors, and Video | Adobe  Stock">
            <a:extLst>
              <a:ext uri="{FF2B5EF4-FFF2-40B4-BE49-F238E27FC236}">
                <a16:creationId xmlns:a16="http://schemas.microsoft.com/office/drawing/2014/main" id="{C79653A3-B07A-47C3-4B18-222C76C39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t="15243" r="16679" b="7486"/>
          <a:stretch/>
        </p:blipFill>
        <p:spPr bwMode="auto">
          <a:xfrm>
            <a:off x="1971361" y="2554807"/>
            <a:ext cx="869470" cy="68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084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20A03-E81B-6DE6-3B8A-2708085AC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3BFE3E33-C16E-58F3-4168-EDA8C3751516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deuxième question, toujours en relation avec les conditions de vie sur Terre.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D680663-F398-7683-4ED4-D78DEF6D92D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406A73-851C-CCF1-55E0-0E52B22F608E}"/>
              </a:ext>
            </a:extLst>
          </p:cNvPr>
          <p:cNvSpPr txBox="1"/>
          <p:nvPr/>
        </p:nvSpPr>
        <p:spPr>
          <a:xfrm>
            <a:off x="1010452" y="109748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24D8630-5E24-C505-CD34-20CD6B1B1180}"/>
              </a:ext>
            </a:extLst>
          </p:cNvPr>
          <p:cNvGrpSpPr/>
          <p:nvPr/>
        </p:nvGrpSpPr>
        <p:grpSpPr>
          <a:xfrm>
            <a:off x="3432749" y="2827223"/>
            <a:ext cx="5006714" cy="510778"/>
            <a:chOff x="7626080" y="2594893"/>
            <a:chExt cx="8127469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EEA528A-2F14-398B-0197-B71A568A7E05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30°C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357BCD2-A355-4FB2-9BDB-9D2F4603FB2E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19" name="Google Shape;891;p40">
            <a:extLst>
              <a:ext uri="{FF2B5EF4-FFF2-40B4-BE49-F238E27FC236}">
                <a16:creationId xmlns:a16="http://schemas.microsoft.com/office/drawing/2014/main" id="{DB84FDC7-71A0-043F-EBBB-07A7178898C8}"/>
              </a:ext>
            </a:extLst>
          </p:cNvPr>
          <p:cNvSpPr/>
          <p:nvPr/>
        </p:nvSpPr>
        <p:spPr>
          <a:xfrm>
            <a:off x="1010452" y="1742836"/>
            <a:ext cx="10964936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Parmi les conditions favorables de la vie sur Terre, une température moyenne de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5D66E309-D8FB-78A8-EC41-AA12C7A8CBA7}"/>
              </a:ext>
            </a:extLst>
          </p:cNvPr>
          <p:cNvGrpSpPr/>
          <p:nvPr/>
        </p:nvGrpSpPr>
        <p:grpSpPr>
          <a:xfrm>
            <a:off x="3432749" y="4191097"/>
            <a:ext cx="5006714" cy="510778"/>
            <a:chOff x="7626080" y="2594893"/>
            <a:chExt cx="8127469" cy="51077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290F1904-25B7-916A-AED9-C1816DEC7A50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b.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20°C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A994F35B-6874-DD44-0A5F-F1F9AF82AF71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C93F968-2990-0B69-4E3E-6FFEFCE64792}"/>
              </a:ext>
            </a:extLst>
          </p:cNvPr>
          <p:cNvGrpSpPr/>
          <p:nvPr/>
        </p:nvGrpSpPr>
        <p:grpSpPr>
          <a:xfrm>
            <a:off x="3432749" y="5554973"/>
            <a:ext cx="5006714" cy="510778"/>
            <a:chOff x="7626080" y="2594893"/>
            <a:chExt cx="8127469" cy="51077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1F25A24-E5BF-09DE-FA2F-33E7AAFD8C84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c. </a:t>
              </a:r>
              <a:r>
                <a:rPr lang="fr-FR" sz="2800" b="1" dirty="0">
                  <a:latin typeface="+mj-lt"/>
                  <a:cs typeface="Calibri" panose="020F0502020204030204" pitchFamily="34" charset="0"/>
                </a:rPr>
                <a:t>15°C</a:t>
              </a: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F5F5FC33-E2B2-CAE3-0325-2A6EFEBC8F5A}"/>
                </a:ext>
              </a:extLst>
            </p:cNvPr>
            <p:cNvSpPr/>
            <p:nvPr/>
          </p:nvSpPr>
          <p:spPr>
            <a:xfrm>
              <a:off x="7626080" y="2594893"/>
              <a:ext cx="69905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endParaRPr lang="fr-FR" sz="28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117253-EB0F-DDAF-18B4-9DFDE8B034F7}"/>
              </a:ext>
            </a:extLst>
          </p:cNvPr>
          <p:cNvSpPr txBox="1">
            <a:spLocks/>
          </p:cNvSpPr>
          <p:nvPr/>
        </p:nvSpPr>
        <p:spPr>
          <a:xfrm>
            <a:off x="909637" y="613756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79DE52A-7C56-2C73-3001-6FD197711B1E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4F2615F-12E5-2152-7CB0-FFB619EED70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9AAE2A-00D7-7E25-A501-4B125B21E60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4321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18546</TotalTime>
  <Words>771</Words>
  <Application>Microsoft Office PowerPoint</Application>
  <PresentationFormat>Grand écran</PresentationFormat>
  <Paragraphs>138</Paragraphs>
  <Slides>23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23</vt:i4>
      </vt:variant>
    </vt:vector>
  </HeadingPairs>
  <TitlesOfParts>
    <vt:vector size="34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Vérifions maintenant si vous avez bien compris comment comparer les caractéristiques des planètes.</vt:lpstr>
      <vt:lpstr>Excellent ! La température de la Terre est 15 °C plus élevée que celle de Saturne -140°C.</vt:lpstr>
      <vt:lpstr>Une dernière question.</vt:lpstr>
      <vt:lpstr>Très bien 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1294</cp:revision>
  <cp:lastPrinted>2024-10-05T19:15:58Z</cp:lastPrinted>
  <dcterms:created xsi:type="dcterms:W3CDTF">2024-05-28T10:13:44Z</dcterms:created>
  <dcterms:modified xsi:type="dcterms:W3CDTF">2026-04-18T17:04:28Z</dcterms:modified>
</cp:coreProperties>
</file>