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29"/>
  </p:notesMasterIdLst>
  <p:handoutMasterIdLst>
    <p:handoutMasterId r:id="rId30"/>
  </p:handoutMasterIdLst>
  <p:sldIdLst>
    <p:sldId id="2147483585" r:id="rId4"/>
    <p:sldId id="2147483485" r:id="rId5"/>
    <p:sldId id="2147483552" r:id="rId6"/>
    <p:sldId id="2147483397" r:id="rId7"/>
    <p:sldId id="2134805878" r:id="rId8"/>
    <p:sldId id="2134806573" r:id="rId9"/>
    <p:sldId id="273" r:id="rId10"/>
    <p:sldId id="262" r:id="rId11"/>
    <p:sldId id="353" r:id="rId12"/>
    <p:sldId id="256" r:id="rId13"/>
    <p:sldId id="261" r:id="rId14"/>
    <p:sldId id="2147483646" r:id="rId15"/>
    <p:sldId id="257" r:id="rId16"/>
    <p:sldId id="2147483647" r:id="rId17"/>
    <p:sldId id="259" r:id="rId18"/>
    <p:sldId id="260" r:id="rId19"/>
    <p:sldId id="275" r:id="rId20"/>
    <p:sldId id="258" r:id="rId21"/>
    <p:sldId id="2147483568" r:id="rId22"/>
    <p:sldId id="2147483623" r:id="rId23"/>
    <p:sldId id="2147483618" r:id="rId24"/>
    <p:sldId id="2147483628" r:id="rId25"/>
    <p:sldId id="2134806577" r:id="rId26"/>
    <p:sldId id="2134806581" r:id="rId27"/>
    <p:sldId id="2134806584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85"/>
            <p14:sldId id="2147483485"/>
            <p14:sldId id="2147483552"/>
            <p14:sldId id="2147483397"/>
            <p14:sldId id="2134805878"/>
          </p14:sldIdLst>
        </p14:section>
        <p14:section name="Moment de récupération" id="{A2A5D278-252D-471E-A046-E0EEBB7C2D2B}">
          <p14:sldIdLst>
            <p14:sldId id="2134806573"/>
            <p14:sldId id="273"/>
            <p14:sldId id="262"/>
            <p14:sldId id="353"/>
            <p14:sldId id="256"/>
            <p14:sldId id="261"/>
            <p14:sldId id="2147483646"/>
            <p14:sldId id="257"/>
            <p14:sldId id="2147483647"/>
            <p14:sldId id="259"/>
            <p14:sldId id="260"/>
            <p14:sldId id="275"/>
            <p14:sldId id="258"/>
          </p14:sldIdLst>
        </p14:section>
        <p14:section name="Consolidation" id="{22D92770-EE3A-4FC2-857A-DF2A0B803C03}">
          <p14:sldIdLst>
            <p14:sldId id="2147483568"/>
            <p14:sldId id="2147483623"/>
            <p14:sldId id="2147483618"/>
            <p14:sldId id="2147483628"/>
          </p14:sldIdLst>
        </p14:section>
        <p14:section name="Métacognition" id="{FBF6C3DA-BDD6-43C8-8043-82F3BE3C64FD}">
          <p14:sldIdLst>
            <p14:sldId id="2134806577"/>
            <p14:sldId id="2134806581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2E2"/>
    <a:srgbClr val="0769BD"/>
    <a:srgbClr val="970F49"/>
    <a:srgbClr val="37ABE0"/>
    <a:srgbClr val="F15E4D"/>
    <a:srgbClr val="5FADE4"/>
    <a:srgbClr val="A11145"/>
    <a:srgbClr val="BF4598"/>
    <a:srgbClr val="00663F"/>
    <a:srgbClr val="F3DF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90" autoAdjust="0"/>
  </p:normalViewPr>
  <p:slideViewPr>
    <p:cSldViewPr snapToGrid="0">
      <p:cViewPr varScale="1">
        <p:scale>
          <a:sx n="64" d="100"/>
          <a:sy n="64" d="100"/>
        </p:scale>
        <p:origin x="9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18/04/2026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63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</p:sldLayoutIdLst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Relationship Id="rId5" Type="http://schemas.microsoft.com/office/2007/relationships/hdphoto" Target="../media/hdphoto5.wdp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8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8.png"/><Relationship Id="rId5" Type="http://schemas.microsoft.com/office/2007/relationships/hdphoto" Target="../media/hdphoto7.wdp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microsoft.com/office/2007/relationships/hdphoto" Target="../media/hdphoto8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8.png"/><Relationship Id="rId5" Type="http://schemas.microsoft.com/office/2007/relationships/hdphoto" Target="../media/hdphoto7.wdp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microsoft.com/office/2007/relationships/hdphoto" Target="../media/hdphoto8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8.png"/><Relationship Id="rId5" Type="http://schemas.microsoft.com/office/2007/relationships/hdphoto" Target="../media/hdphoto7.wdp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f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98AC74-EFEB-9350-701A-B49ECB32C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A39C281A-D0BE-21CE-076F-49AB7E7E29B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Google Shape;742;p98">
            <a:extLst>
              <a:ext uri="{FF2B5EF4-FFF2-40B4-BE49-F238E27FC236}">
                <a16:creationId xmlns:a16="http://schemas.microsoft.com/office/drawing/2014/main" id="{6FD1D953-1D55-3095-732F-5526E45C286B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731;p98">
            <a:extLst>
              <a:ext uri="{FF2B5EF4-FFF2-40B4-BE49-F238E27FC236}">
                <a16:creationId xmlns:a16="http://schemas.microsoft.com/office/drawing/2014/main" id="{77D74CF0-233C-95D9-BADF-79570E4758A2}"/>
              </a:ext>
            </a:extLst>
          </p:cNvPr>
          <p:cNvSpPr txBox="1"/>
          <p:nvPr/>
        </p:nvSpPr>
        <p:spPr>
          <a:xfrm>
            <a:off x="556265" y="1380988"/>
            <a:ext cx="8495211" cy="8206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333" b="1" kern="0" noProof="0" dirty="0">
                <a:solidFill>
                  <a:srgbClr val="037A40"/>
                </a:solidFill>
                <a:latin typeface="Calibri"/>
                <a:ea typeface="Calibri"/>
                <a:cs typeface="Calibri"/>
              </a:rPr>
              <a:t>Science de la vie et de la terre</a:t>
            </a:r>
            <a:endParaRPr lang="fr-FR" sz="1400" kern="0" noProof="0" dirty="0">
              <a:solidFill>
                <a:srgbClr val="037A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3795D8-29E0-E669-D98B-51DEE5DA8776}"/>
              </a:ext>
            </a:extLst>
          </p:cNvPr>
          <p:cNvSpPr/>
          <p:nvPr/>
        </p:nvSpPr>
        <p:spPr>
          <a:xfrm>
            <a:off x="556067" y="2320314"/>
            <a:ext cx="5438298" cy="369332"/>
          </a:xfrm>
          <a:prstGeom prst="rect">
            <a:avLst/>
          </a:prstGeom>
          <a:gradFill flip="none" rotWithShape="1">
            <a:gsLst>
              <a:gs pos="5000">
                <a:srgbClr val="037A40"/>
              </a:gs>
              <a:gs pos="94000">
                <a:schemeClr val="bg1"/>
              </a:gs>
            </a:gsLst>
            <a:lin ang="0" scaled="0"/>
            <a:tileRect/>
          </a:gradFill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/>
            <a:r>
              <a:rPr lang="fr-FR" sz="2400" b="1" kern="0" noProof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Période 4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2B64C10-8718-E484-2542-D16568F3664F}"/>
              </a:ext>
            </a:extLst>
          </p:cNvPr>
          <p:cNvGrpSpPr/>
          <p:nvPr/>
        </p:nvGrpSpPr>
        <p:grpSpPr>
          <a:xfrm>
            <a:off x="422299" y="4733284"/>
            <a:ext cx="7360261" cy="696796"/>
            <a:chOff x="422300" y="5223143"/>
            <a:chExt cx="7246595" cy="696796"/>
          </a:xfrm>
        </p:grpSpPr>
        <p:sp>
          <p:nvSpPr>
            <p:cNvPr id="10" name="Google Shape;224;p26">
              <a:extLst>
                <a:ext uri="{FF2B5EF4-FFF2-40B4-BE49-F238E27FC236}">
                  <a16:creationId xmlns:a16="http://schemas.microsoft.com/office/drawing/2014/main" id="{15CCB194-4410-E7FA-E8C3-7081F9E33124}"/>
                </a:ext>
              </a:extLst>
            </p:cNvPr>
            <p:cNvSpPr/>
            <p:nvPr/>
          </p:nvSpPr>
          <p:spPr>
            <a:xfrm>
              <a:off x="422300" y="5223143"/>
              <a:ext cx="7246595" cy="696796"/>
            </a:xfrm>
            <a:prstGeom prst="rect">
              <a:avLst/>
            </a:prstGeom>
            <a:solidFill>
              <a:srgbClr val="23B24B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5" name="Google Shape;741;p98">
              <a:extLst>
                <a:ext uri="{FF2B5EF4-FFF2-40B4-BE49-F238E27FC236}">
                  <a16:creationId xmlns:a16="http://schemas.microsoft.com/office/drawing/2014/main" id="{B771EED7-F0EF-171A-FBE3-CADC75B64457}"/>
                </a:ext>
              </a:extLst>
            </p:cNvPr>
            <p:cNvSpPr txBox="1"/>
            <p:nvPr/>
          </p:nvSpPr>
          <p:spPr>
            <a:xfrm>
              <a:off x="2331257" y="5298016"/>
              <a:ext cx="5273127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lvl="0">
                <a:buSzPts val="2800"/>
              </a:pPr>
              <a:endParaRPr lang="fr-FR" sz="2000" b="1" noProof="0" dirty="0">
                <a:solidFill>
                  <a:schemeClr val="bg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742;p98">
              <a:extLst>
                <a:ext uri="{FF2B5EF4-FFF2-40B4-BE49-F238E27FC236}">
                  <a16:creationId xmlns:a16="http://schemas.microsoft.com/office/drawing/2014/main" id="{1388E045-DCAE-075C-1701-B3B7ACB51CE2}"/>
                </a:ext>
              </a:extLst>
            </p:cNvPr>
            <p:cNvSpPr/>
            <p:nvPr/>
          </p:nvSpPr>
          <p:spPr>
            <a:xfrm>
              <a:off x="1988286" y="5371858"/>
              <a:ext cx="70888" cy="450799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9A1D761E-00FE-B609-79F4-BC8DB750CD84}"/>
              </a:ext>
            </a:extLst>
          </p:cNvPr>
          <p:cNvGrpSpPr/>
          <p:nvPr/>
        </p:nvGrpSpPr>
        <p:grpSpPr>
          <a:xfrm>
            <a:off x="422299" y="3859288"/>
            <a:ext cx="7482181" cy="745826"/>
            <a:chOff x="473099" y="3680037"/>
            <a:chExt cx="7928101" cy="74582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537E3216-4EB3-EA2D-D098-D8F91293BF4A}"/>
                </a:ext>
              </a:extLst>
            </p:cNvPr>
            <p:cNvSpPr/>
            <p:nvPr/>
          </p:nvSpPr>
          <p:spPr>
            <a:xfrm>
              <a:off x="473099" y="3729067"/>
              <a:ext cx="7795359" cy="696796"/>
            </a:xfrm>
            <a:prstGeom prst="rect">
              <a:avLst/>
            </a:prstGeom>
            <a:solidFill>
              <a:srgbClr val="037A40"/>
            </a:solidFill>
            <a:ln w="38103" cap="flat">
              <a:solidFill>
                <a:srgbClr val="FFFFFF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FFFFFF"/>
                  </a:solidFill>
                  <a:ea typeface="Calibri"/>
                  <a:cs typeface="Calibri"/>
                </a:rPr>
                <a:t>   Chapitre 1</a:t>
              </a:r>
              <a:r>
                <a:rPr lang="fr-FR" sz="2000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20" name="Google Shape;735;p98">
              <a:extLst>
                <a:ext uri="{FF2B5EF4-FFF2-40B4-BE49-F238E27FC236}">
                  <a16:creationId xmlns:a16="http://schemas.microsoft.com/office/drawing/2014/main" id="{3162349F-0A2C-C364-342E-B81C2932DEEF}"/>
                </a:ext>
              </a:extLst>
            </p:cNvPr>
            <p:cNvSpPr/>
            <p:nvPr/>
          </p:nvSpPr>
          <p:spPr>
            <a:xfrm>
              <a:off x="2190364" y="3825695"/>
              <a:ext cx="65604" cy="468000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60D7CB0-8BEF-E9A2-7440-DCC29074180A}"/>
                </a:ext>
              </a:extLst>
            </p:cNvPr>
            <p:cNvSpPr txBox="1"/>
            <p:nvPr/>
          </p:nvSpPr>
          <p:spPr>
            <a:xfrm>
              <a:off x="2292269" y="3680037"/>
              <a:ext cx="6108931" cy="410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569"/>
                </a:lnSpc>
              </a:pPr>
              <a:endParaRPr lang="fr-FR" sz="2000" b="1" noProof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5877ABDD-41F6-8E75-E6A7-72BFCB847DB5}"/>
              </a:ext>
            </a:extLst>
          </p:cNvPr>
          <p:cNvGrpSpPr/>
          <p:nvPr/>
        </p:nvGrpSpPr>
        <p:grpSpPr>
          <a:xfrm>
            <a:off x="10084241" y="2215895"/>
            <a:ext cx="2026479" cy="1657497"/>
            <a:chOff x="9988170" y="2528178"/>
            <a:chExt cx="2026479" cy="1657497"/>
          </a:xfrm>
        </p:grpSpPr>
        <p:pic>
          <p:nvPicPr>
            <p:cNvPr id="6" name="Google Shape;743;p98">
              <a:extLst>
                <a:ext uri="{FF2B5EF4-FFF2-40B4-BE49-F238E27FC236}">
                  <a16:creationId xmlns:a16="http://schemas.microsoft.com/office/drawing/2014/main" id="{EA131A58-0B24-9B16-E4F1-DE4EDA7093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/>
            <a:stretch>
              <a:fillRect/>
            </a:stretch>
          </p:blipFill>
          <p:spPr>
            <a:xfrm>
              <a:off x="9988170" y="2561947"/>
              <a:ext cx="2026479" cy="1623728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7" name="Google Shape;744;p98">
              <a:extLst>
                <a:ext uri="{FF2B5EF4-FFF2-40B4-BE49-F238E27FC236}">
                  <a16:creationId xmlns:a16="http://schemas.microsoft.com/office/drawing/2014/main" id="{BED63A88-A605-DF99-0FC4-0019D109C109}"/>
                </a:ext>
              </a:extLst>
            </p:cNvPr>
            <p:cNvSpPr txBox="1"/>
            <p:nvPr/>
          </p:nvSpPr>
          <p:spPr>
            <a:xfrm>
              <a:off x="10223247" y="2528178"/>
              <a:ext cx="1704404" cy="5909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algn="ctr" defTabSz="1219170">
                <a:lnSpc>
                  <a:spcPct val="183502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Niveau</a:t>
              </a:r>
              <a:r>
                <a:rPr lang="fr-FR" sz="2133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</a:t>
              </a:r>
              <a:endParaRPr lang="fr-FR" sz="1867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D63C2BD7-3D81-4677-6A08-549FD89DBB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23"/>
          <a:stretch>
            <a:fillRect/>
          </a:stretch>
        </p:blipFill>
        <p:spPr>
          <a:xfrm>
            <a:off x="8240942" y="2915791"/>
            <a:ext cx="3559818" cy="2497614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2AC711C-3C61-6CDF-D8A8-4C2A6053DF10}"/>
              </a:ext>
            </a:extLst>
          </p:cNvPr>
          <p:cNvSpPr txBox="1">
            <a:spLocks/>
          </p:cNvSpPr>
          <p:nvPr/>
        </p:nvSpPr>
        <p:spPr>
          <a:xfrm>
            <a:off x="2203995" y="3990224"/>
            <a:ext cx="4844190" cy="5449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La Terre dans le système solaire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12CE088-4BC6-6EBE-5D04-7A1E759DD840}"/>
              </a:ext>
            </a:extLst>
          </p:cNvPr>
          <p:cNvSpPr txBox="1">
            <a:spLocks/>
          </p:cNvSpPr>
          <p:nvPr/>
        </p:nvSpPr>
        <p:spPr>
          <a:xfrm>
            <a:off x="422299" y="4810799"/>
            <a:ext cx="1590549" cy="521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Tâche 4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61C2FA83-FE39-310E-A650-85C03B176F0D}"/>
              </a:ext>
            </a:extLst>
          </p:cNvPr>
          <p:cNvSpPr txBox="1">
            <a:spLocks/>
          </p:cNvSpPr>
          <p:nvPr/>
        </p:nvSpPr>
        <p:spPr>
          <a:xfrm>
            <a:off x="2311864" y="4670538"/>
            <a:ext cx="5295726" cy="802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/>
              <a:t>Décrire la position de la Terre dans le système solaire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A58C9C4-9470-0AE8-068B-E26CB7612749}"/>
              </a:ext>
            </a:extLst>
          </p:cNvPr>
          <p:cNvGrpSpPr/>
          <p:nvPr/>
        </p:nvGrpSpPr>
        <p:grpSpPr>
          <a:xfrm>
            <a:off x="920311" y="2367958"/>
            <a:ext cx="3274142" cy="1862048"/>
            <a:chOff x="4650097" y="4812077"/>
            <a:chExt cx="3274142" cy="1862048"/>
          </a:xfrm>
        </p:grpSpPr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40402C79-3E67-0EF3-9CF5-089704946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836"/>
            <a:stretch/>
          </p:blipFill>
          <p:spPr>
            <a:xfrm rot="10800000">
              <a:off x="4650097" y="4982663"/>
              <a:ext cx="3274142" cy="1368440"/>
            </a:xfrm>
            <a:prstGeom prst="rect">
              <a:avLst/>
            </a:prstGeom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C073068D-EEC3-FD3F-8A32-672E53F1E373}"/>
                </a:ext>
              </a:extLst>
            </p:cNvPr>
            <p:cNvSpPr txBox="1"/>
            <p:nvPr/>
          </p:nvSpPr>
          <p:spPr>
            <a:xfrm>
              <a:off x="5038752" y="5731614"/>
              <a:ext cx="168284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4000" b="1" dirty="0">
                  <a:solidFill>
                    <a:srgbClr val="FFC000"/>
                  </a:solidFill>
                </a:rPr>
                <a:t> Fiche </a:t>
              </a:r>
              <a:endParaRPr lang="fr-MA" sz="40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E80F703B-BAD0-4C4C-C09F-C0669FA3642B}"/>
                </a:ext>
              </a:extLst>
            </p:cNvPr>
            <p:cNvSpPr txBox="1"/>
            <p:nvPr/>
          </p:nvSpPr>
          <p:spPr>
            <a:xfrm>
              <a:off x="5997625" y="4812077"/>
              <a:ext cx="1447943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1500" b="1" dirty="0">
                  <a:solidFill>
                    <a:srgbClr val="FFC000"/>
                  </a:solidFill>
                </a:rPr>
                <a:t> 1</a:t>
              </a:r>
              <a:endParaRPr lang="fr-MA" sz="115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9566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BB8E9-8F32-61BE-CC9C-C80ADD12B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E54CC8-B907-21AE-55D7-C1C0008007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8508" y="278939"/>
            <a:ext cx="10372725" cy="268287"/>
          </a:xfrm>
        </p:spPr>
        <p:txBody>
          <a:bodyPr>
            <a:noAutofit/>
          </a:bodyPr>
          <a:lstStyle/>
          <a:p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Très bien !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8523178-FC87-420E-0089-F58D7AC7D43E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931306" y="661091"/>
            <a:ext cx="10372725" cy="300037"/>
          </a:xfrm>
        </p:spPr>
        <p:txBody>
          <a:bodyPr/>
          <a:lstStyle/>
          <a:p>
            <a:pPr marL="0" indent="0"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et, si nécessaire, recourir à l’alternance linguistique.</a:t>
            </a:r>
            <a:endParaRPr lang="fr-FR" sz="1200" i="1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0CF83D50-4E86-3831-C850-DE790CF052F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3B07932-0624-AD69-559A-9FA037011A34}"/>
              </a:ext>
            </a:extLst>
          </p:cNvPr>
          <p:cNvSpPr/>
          <p:nvPr/>
        </p:nvSpPr>
        <p:spPr>
          <a:xfrm>
            <a:off x="601024" y="2671959"/>
            <a:ext cx="2928755" cy="5107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fr-FR" alt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Terre</a:t>
            </a:r>
            <a:endParaRPr lang="fr-FR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6D39F816-4B1F-EF27-D7D3-731947B6139D}"/>
              </a:ext>
            </a:extLst>
          </p:cNvPr>
          <p:cNvSpPr/>
          <p:nvPr/>
        </p:nvSpPr>
        <p:spPr>
          <a:xfrm>
            <a:off x="601024" y="3643692"/>
            <a:ext cx="2928755" cy="5107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fr-FR" alt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Neptune</a:t>
            </a:r>
            <a:endParaRPr lang="fr-FR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FEE497A-6D08-A117-FED0-A0AB241972D2}"/>
              </a:ext>
            </a:extLst>
          </p:cNvPr>
          <p:cNvSpPr/>
          <p:nvPr/>
        </p:nvSpPr>
        <p:spPr>
          <a:xfrm>
            <a:off x="601023" y="4636137"/>
            <a:ext cx="2928755" cy="5107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fr-FR" alt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Jupiter</a:t>
            </a:r>
            <a:endParaRPr lang="fr-FR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88B5EEDC-777C-EAAA-C6C9-D149731BC5F4}"/>
              </a:ext>
            </a:extLst>
          </p:cNvPr>
          <p:cNvSpPr/>
          <p:nvPr/>
        </p:nvSpPr>
        <p:spPr>
          <a:xfrm>
            <a:off x="6725262" y="3312882"/>
            <a:ext cx="5004619" cy="5107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Planètes gazeuses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EFFEC63-A52C-6B06-351F-539504022D17}"/>
              </a:ext>
            </a:extLst>
          </p:cNvPr>
          <p:cNvSpPr/>
          <p:nvPr/>
        </p:nvSpPr>
        <p:spPr>
          <a:xfrm>
            <a:off x="6725262" y="4965791"/>
            <a:ext cx="5004619" cy="51077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Planètes telluriques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6D072A1B-8DDE-A2BF-1180-F1AE91F31E25}"/>
              </a:ext>
            </a:extLst>
          </p:cNvPr>
          <p:cNvCxnSpPr>
            <a:cxnSpLocks/>
            <a:endCxn id="23" idx="1"/>
          </p:cNvCxnSpPr>
          <p:nvPr/>
        </p:nvCxnSpPr>
        <p:spPr>
          <a:xfrm>
            <a:off x="3529779" y="2936917"/>
            <a:ext cx="3195483" cy="2284264"/>
          </a:xfrm>
          <a:prstGeom prst="straightConnector1">
            <a:avLst/>
          </a:prstGeom>
          <a:ln w="28575">
            <a:solidFill>
              <a:srgbClr val="FD0701"/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3ECDEBE0-C97C-89E5-9B4B-797FF042C8A7}"/>
              </a:ext>
            </a:extLst>
          </p:cNvPr>
          <p:cNvCxnSpPr>
            <a:cxnSpLocks/>
            <a:stCxn id="15" idx="3"/>
            <a:endCxn id="18" idx="1"/>
          </p:cNvCxnSpPr>
          <p:nvPr/>
        </p:nvCxnSpPr>
        <p:spPr>
          <a:xfrm flipV="1">
            <a:off x="3529779" y="3568271"/>
            <a:ext cx="3195483" cy="330810"/>
          </a:xfrm>
          <a:prstGeom prst="straightConnector1">
            <a:avLst/>
          </a:prstGeom>
          <a:ln w="28575">
            <a:solidFill>
              <a:srgbClr val="FD0701"/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CA34CD18-0F9F-3680-EDF1-5D95C9F6BC1D}"/>
              </a:ext>
            </a:extLst>
          </p:cNvPr>
          <p:cNvSpPr/>
          <p:nvPr/>
        </p:nvSpPr>
        <p:spPr>
          <a:xfrm>
            <a:off x="601022" y="5705197"/>
            <a:ext cx="2928755" cy="5107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fr-FR" alt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Mars</a:t>
            </a:r>
            <a:endParaRPr lang="fr-FR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7CE41FB-818E-52B4-5F4F-F528B21CFB17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3529778" y="3682182"/>
            <a:ext cx="3195483" cy="1209344"/>
          </a:xfrm>
          <a:prstGeom prst="straightConnector1">
            <a:avLst/>
          </a:prstGeom>
          <a:ln w="28575">
            <a:solidFill>
              <a:srgbClr val="FD0701"/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75951B49-634A-AC29-91F3-9FCD4DCCFAA6}"/>
              </a:ext>
            </a:extLst>
          </p:cNvPr>
          <p:cNvCxnSpPr>
            <a:cxnSpLocks/>
            <a:stCxn id="29" idx="3"/>
          </p:cNvCxnSpPr>
          <p:nvPr/>
        </p:nvCxnSpPr>
        <p:spPr>
          <a:xfrm flipV="1">
            <a:off x="3529777" y="5347701"/>
            <a:ext cx="3195484" cy="612885"/>
          </a:xfrm>
          <a:prstGeom prst="straightConnector1">
            <a:avLst/>
          </a:prstGeom>
          <a:ln w="28575">
            <a:solidFill>
              <a:srgbClr val="FD0701"/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2D814DDE-7E25-A539-B91D-23A6B007D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E32126C-44A9-4973-440E-108739CAF7D2}"/>
              </a:ext>
            </a:extLst>
          </p:cNvPr>
          <p:cNvSpPr txBox="1"/>
          <p:nvPr/>
        </p:nvSpPr>
        <p:spPr>
          <a:xfrm>
            <a:off x="3529777" y="1828753"/>
            <a:ext cx="5539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noProof="0" dirty="0">
                <a:solidFill>
                  <a:srgbClr val="0852A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Chaque planète au type correspondant.</a:t>
            </a:r>
          </a:p>
        </p:txBody>
      </p:sp>
    </p:spTree>
    <p:extLst>
      <p:ext uri="{BB962C8B-B14F-4D97-AF65-F5344CB8AC3E}">
        <p14:creationId xmlns:p14="http://schemas.microsoft.com/office/powerpoint/2010/main" val="24063121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D79BE-3F67-BDF3-5248-B8FB8CDC1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FFC1B9-CBEA-2BFB-D786-D0EF0DB54E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7555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Une autre question concernant la position de la Terre dans le système solaire.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3B41D57-22AE-C5D5-E95E-F41670C4251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F4077C3-9A02-59A0-942B-633DF767909C}"/>
              </a:ext>
            </a:extLst>
          </p:cNvPr>
          <p:cNvSpPr txBox="1"/>
          <p:nvPr/>
        </p:nvSpPr>
        <p:spPr>
          <a:xfrm>
            <a:off x="1000936" y="1074224"/>
            <a:ext cx="6099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3.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Choisissez la bonne réponse :</a:t>
            </a:r>
          </a:p>
        </p:txBody>
      </p:sp>
      <p:sp>
        <p:nvSpPr>
          <p:cNvPr id="5" name="Google Shape;891;p40">
            <a:extLst>
              <a:ext uri="{FF2B5EF4-FFF2-40B4-BE49-F238E27FC236}">
                <a16:creationId xmlns:a16="http://schemas.microsoft.com/office/drawing/2014/main" id="{3ED92132-E299-2539-9A7E-9B1A58516C5F}"/>
              </a:ext>
            </a:extLst>
          </p:cNvPr>
          <p:cNvSpPr/>
          <p:nvPr/>
        </p:nvSpPr>
        <p:spPr>
          <a:xfrm>
            <a:off x="1287812" y="1538086"/>
            <a:ext cx="9911903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kern="1200" dirty="0">
                <a:solidFill>
                  <a:srgbClr val="0852A4"/>
                </a:solidFill>
                <a:latin typeface="Calibri"/>
                <a:ea typeface="+mn-ea"/>
                <a:cs typeface="Calibri"/>
                <a:sym typeface="Calibri"/>
              </a:rPr>
              <a:t>La position de la Terre dans le système solaire à partir du Soleil 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8B64C9D-AF98-A4E9-D0AF-2D7FBB630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36" y="2097193"/>
            <a:ext cx="10163564" cy="3137998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1740A20-F914-7774-947B-510ED124C6BA}"/>
              </a:ext>
            </a:extLst>
          </p:cNvPr>
          <p:cNvSpPr/>
          <p:nvPr/>
        </p:nvSpPr>
        <p:spPr>
          <a:xfrm>
            <a:off x="1215850" y="5681996"/>
            <a:ext cx="1615561" cy="5997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Première </a:t>
            </a:r>
            <a:endParaRPr lang="fr-MA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 : coins arrondis 10">
            <a:extLst>
              <a:ext uri="{FF2B5EF4-FFF2-40B4-BE49-F238E27FC236}">
                <a16:creationId xmlns:a16="http://schemas.microsoft.com/office/drawing/2014/main" id="{CF9F904F-3359-7171-3C26-8E5410EFD8DE}"/>
              </a:ext>
            </a:extLst>
          </p:cNvPr>
          <p:cNvSpPr/>
          <p:nvPr/>
        </p:nvSpPr>
        <p:spPr>
          <a:xfrm>
            <a:off x="620774" y="5681996"/>
            <a:ext cx="554884" cy="5997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MA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F15AE44C-2D98-E1C4-052B-C9721C9E9C1E}"/>
              </a:ext>
            </a:extLst>
          </p:cNvPr>
          <p:cNvSpPr/>
          <p:nvPr/>
        </p:nvSpPr>
        <p:spPr>
          <a:xfrm>
            <a:off x="4108952" y="5681996"/>
            <a:ext cx="1615561" cy="5997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Deuxième  </a:t>
            </a:r>
            <a:endParaRPr lang="fr-MA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 : coins arrondis 10">
            <a:extLst>
              <a:ext uri="{FF2B5EF4-FFF2-40B4-BE49-F238E27FC236}">
                <a16:creationId xmlns:a16="http://schemas.microsoft.com/office/drawing/2014/main" id="{B79B0E6E-6241-E8B9-F162-C962FBF7E49C}"/>
              </a:ext>
            </a:extLst>
          </p:cNvPr>
          <p:cNvSpPr/>
          <p:nvPr/>
        </p:nvSpPr>
        <p:spPr>
          <a:xfrm>
            <a:off x="3513876" y="5681996"/>
            <a:ext cx="554884" cy="5997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MA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4DD1B7AD-A110-3126-85D2-A8EE8C48F32C}"/>
              </a:ext>
            </a:extLst>
          </p:cNvPr>
          <p:cNvSpPr/>
          <p:nvPr/>
        </p:nvSpPr>
        <p:spPr>
          <a:xfrm>
            <a:off x="7062565" y="5665966"/>
            <a:ext cx="1615561" cy="5997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Troisième   </a:t>
            </a:r>
            <a:endParaRPr lang="fr-MA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 : coins arrondis 10">
            <a:extLst>
              <a:ext uri="{FF2B5EF4-FFF2-40B4-BE49-F238E27FC236}">
                <a16:creationId xmlns:a16="http://schemas.microsoft.com/office/drawing/2014/main" id="{E461B6B6-9E4C-E45A-72E0-B1C58E6313F4}"/>
              </a:ext>
            </a:extLst>
          </p:cNvPr>
          <p:cNvSpPr/>
          <p:nvPr/>
        </p:nvSpPr>
        <p:spPr>
          <a:xfrm>
            <a:off x="6467489" y="5665966"/>
            <a:ext cx="554884" cy="5997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MA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99CE3522-88B3-D0D8-7997-A70F98B18777}"/>
              </a:ext>
            </a:extLst>
          </p:cNvPr>
          <p:cNvSpPr/>
          <p:nvPr/>
        </p:nvSpPr>
        <p:spPr>
          <a:xfrm>
            <a:off x="9955665" y="5681996"/>
            <a:ext cx="1781633" cy="5997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Quatrième    </a:t>
            </a:r>
            <a:endParaRPr lang="fr-MA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 : coins arrondis 10">
            <a:extLst>
              <a:ext uri="{FF2B5EF4-FFF2-40B4-BE49-F238E27FC236}">
                <a16:creationId xmlns:a16="http://schemas.microsoft.com/office/drawing/2014/main" id="{D43CF24D-0C49-051F-B401-40689A5EC770}"/>
              </a:ext>
            </a:extLst>
          </p:cNvPr>
          <p:cNvSpPr/>
          <p:nvPr/>
        </p:nvSpPr>
        <p:spPr>
          <a:xfrm>
            <a:off x="9360589" y="5681996"/>
            <a:ext cx="554884" cy="5997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endParaRPr lang="fr-MA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5C71559-EBC8-0A33-F307-733647ED7EF4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3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E7D950E-BDE2-4CB0-496E-2895E61EB8A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84F1052-6CE6-E08C-87E2-3F9184B9715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2" name="Espace réservé du contenu 3">
            <a:extLst>
              <a:ext uri="{FF2B5EF4-FFF2-40B4-BE49-F238E27FC236}">
                <a16:creationId xmlns:a16="http://schemas.microsoft.com/office/drawing/2014/main" id="{77847FDA-94AB-1BBD-FD68-949BE92F0D0F}"/>
              </a:ext>
            </a:extLst>
          </p:cNvPr>
          <p:cNvSpPr txBox="1">
            <a:spLocks/>
          </p:cNvSpPr>
          <p:nvPr/>
        </p:nvSpPr>
        <p:spPr>
          <a:xfrm>
            <a:off x="909637" y="631034"/>
            <a:ext cx="10372725" cy="30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</a:p>
        </p:txBody>
      </p:sp>
    </p:spTree>
    <p:extLst>
      <p:ext uri="{BB962C8B-B14F-4D97-AF65-F5344CB8AC3E}">
        <p14:creationId xmlns:p14="http://schemas.microsoft.com/office/powerpoint/2010/main" val="312332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A7E55-AF15-B67F-AA51-7D1634ABC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A4D851-4152-DFE1-856D-7E4EA919D3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80281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Bravo ! La Terre est la troisième planète du système solaire.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1826ED0-A67C-B1E1-F496-82E1EED4369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9CECD2C-6E60-9BCF-9F02-066C03D41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36" y="2097193"/>
            <a:ext cx="10163564" cy="3137998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62A8AA8-9E59-66F0-A143-0F6430304B37}"/>
              </a:ext>
            </a:extLst>
          </p:cNvPr>
          <p:cNvSpPr/>
          <p:nvPr/>
        </p:nvSpPr>
        <p:spPr>
          <a:xfrm>
            <a:off x="1215850" y="5681996"/>
            <a:ext cx="1615561" cy="5997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Première </a:t>
            </a:r>
            <a:endParaRPr lang="fr-MA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 : coins arrondis 10">
            <a:extLst>
              <a:ext uri="{FF2B5EF4-FFF2-40B4-BE49-F238E27FC236}">
                <a16:creationId xmlns:a16="http://schemas.microsoft.com/office/drawing/2014/main" id="{81A87AFA-55A2-0038-9614-5720DA7E6014}"/>
              </a:ext>
            </a:extLst>
          </p:cNvPr>
          <p:cNvSpPr/>
          <p:nvPr/>
        </p:nvSpPr>
        <p:spPr>
          <a:xfrm>
            <a:off x="620774" y="5681996"/>
            <a:ext cx="554884" cy="5997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MA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96D8B85B-9C0D-6AC9-ED0E-67D58BA636B5}"/>
              </a:ext>
            </a:extLst>
          </p:cNvPr>
          <p:cNvSpPr/>
          <p:nvPr/>
        </p:nvSpPr>
        <p:spPr>
          <a:xfrm>
            <a:off x="4108952" y="5681996"/>
            <a:ext cx="1615561" cy="5997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Deuxième  </a:t>
            </a:r>
            <a:endParaRPr lang="fr-MA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Rectangle : coins arrondis 10">
            <a:extLst>
              <a:ext uri="{FF2B5EF4-FFF2-40B4-BE49-F238E27FC236}">
                <a16:creationId xmlns:a16="http://schemas.microsoft.com/office/drawing/2014/main" id="{51FBA7D9-3B3F-6C23-19E3-F8CF0EFDB2A4}"/>
              </a:ext>
            </a:extLst>
          </p:cNvPr>
          <p:cNvSpPr/>
          <p:nvPr/>
        </p:nvSpPr>
        <p:spPr>
          <a:xfrm>
            <a:off x="3513876" y="5681996"/>
            <a:ext cx="554884" cy="5997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MA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81AD4E6E-B67F-E995-105B-D2D320C4B59C}"/>
              </a:ext>
            </a:extLst>
          </p:cNvPr>
          <p:cNvSpPr/>
          <p:nvPr/>
        </p:nvSpPr>
        <p:spPr>
          <a:xfrm>
            <a:off x="7062565" y="5665966"/>
            <a:ext cx="1615561" cy="59977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Troisième   </a:t>
            </a:r>
            <a:endParaRPr lang="fr-MA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Rectangle : coins arrondis 10">
            <a:extLst>
              <a:ext uri="{FF2B5EF4-FFF2-40B4-BE49-F238E27FC236}">
                <a16:creationId xmlns:a16="http://schemas.microsoft.com/office/drawing/2014/main" id="{AC906FF7-2515-1AD9-C03D-8F245DA8FE34}"/>
              </a:ext>
            </a:extLst>
          </p:cNvPr>
          <p:cNvSpPr/>
          <p:nvPr/>
        </p:nvSpPr>
        <p:spPr>
          <a:xfrm>
            <a:off x="6467489" y="5665966"/>
            <a:ext cx="554884" cy="59977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MA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endParaRPr lang="fr-MA" sz="2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47B4990F-7602-77A3-C3D7-748BD083C507}"/>
              </a:ext>
            </a:extLst>
          </p:cNvPr>
          <p:cNvSpPr/>
          <p:nvPr/>
        </p:nvSpPr>
        <p:spPr>
          <a:xfrm>
            <a:off x="9955665" y="5681996"/>
            <a:ext cx="1781633" cy="5997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Quatrième    </a:t>
            </a:r>
            <a:endParaRPr lang="fr-MA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 : coins arrondis 10">
            <a:extLst>
              <a:ext uri="{FF2B5EF4-FFF2-40B4-BE49-F238E27FC236}">
                <a16:creationId xmlns:a16="http://schemas.microsoft.com/office/drawing/2014/main" id="{2BB8C46C-D0D1-13D3-FC22-444590FAD597}"/>
              </a:ext>
            </a:extLst>
          </p:cNvPr>
          <p:cNvSpPr/>
          <p:nvPr/>
        </p:nvSpPr>
        <p:spPr>
          <a:xfrm>
            <a:off x="9360589" y="5681996"/>
            <a:ext cx="554884" cy="5997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endParaRPr lang="fr-MA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4DAE8BFF-A7DB-3791-6559-620DCBA10E61}"/>
              </a:ext>
            </a:extLst>
          </p:cNvPr>
          <p:cNvSpPr txBox="1"/>
          <p:nvPr/>
        </p:nvSpPr>
        <p:spPr>
          <a:xfrm>
            <a:off x="5551617" y="3696172"/>
            <a:ext cx="10622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kern="120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Terre</a:t>
            </a:r>
            <a:endParaRPr lang="fr-MA" sz="2800" dirty="0">
              <a:solidFill>
                <a:srgbClr val="FF0000"/>
              </a:solidFill>
            </a:endParaRPr>
          </a:p>
        </p:txBody>
      </p:sp>
      <p:pic>
        <p:nvPicPr>
          <p:cNvPr id="40" name="Image 9">
            <a:extLst>
              <a:ext uri="{FF2B5EF4-FFF2-40B4-BE49-F238E27FC236}">
                <a16:creationId xmlns:a16="http://schemas.microsoft.com/office/drawing/2014/main" id="{60C325D6-AE4B-C8BA-49B8-DAF954CA8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sp>
        <p:nvSpPr>
          <p:cNvPr id="3" name="Google Shape;891;p40">
            <a:extLst>
              <a:ext uri="{FF2B5EF4-FFF2-40B4-BE49-F238E27FC236}">
                <a16:creationId xmlns:a16="http://schemas.microsoft.com/office/drawing/2014/main" id="{7045A4EF-D2EC-9BDD-4B6F-DB7FA45C7D26}"/>
              </a:ext>
            </a:extLst>
          </p:cNvPr>
          <p:cNvSpPr/>
          <p:nvPr/>
        </p:nvSpPr>
        <p:spPr>
          <a:xfrm>
            <a:off x="1287812" y="1538086"/>
            <a:ext cx="9911903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kern="1200" dirty="0">
                <a:solidFill>
                  <a:srgbClr val="0852A4"/>
                </a:solidFill>
                <a:latin typeface="Calibri"/>
                <a:ea typeface="+mn-ea"/>
                <a:cs typeface="Calibri"/>
                <a:sym typeface="Calibri"/>
              </a:rPr>
              <a:t>La position de la Terre dans le système solaire à partir du Soleil :</a:t>
            </a:r>
          </a:p>
        </p:txBody>
      </p:sp>
    </p:spTree>
    <p:extLst>
      <p:ext uri="{BB962C8B-B14F-4D97-AF65-F5344CB8AC3E}">
        <p14:creationId xmlns:p14="http://schemas.microsoft.com/office/powerpoint/2010/main" val="1006048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C5C66-1A5F-725A-5D04-FA8B97B0F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0DFFF607-44AF-E41F-7BA7-2DC72C5C0160}"/>
              </a:ext>
            </a:extLst>
          </p:cNvPr>
          <p:cNvSpPr/>
          <p:nvPr/>
        </p:nvSpPr>
        <p:spPr>
          <a:xfrm>
            <a:off x="3404115" y="1555779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La Terre est située entre Mercure et Mars.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A6043DC1-CE7D-A13D-76E8-9630132F150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93144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une question à propos des planètes voisines de la Terre.</a:t>
            </a:r>
          </a:p>
        </p:txBody>
      </p:sp>
      <p:sp>
        <p:nvSpPr>
          <p:cNvPr id="2" name="Oval 7">
            <a:extLst>
              <a:ext uri="{FF2B5EF4-FFF2-40B4-BE49-F238E27FC236}">
                <a16:creationId xmlns:a16="http://schemas.microsoft.com/office/drawing/2014/main" id="{BCAD53BA-C1AB-CAFE-7DC4-FF58EF30BB9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3" name="Rectangle: Rounded Corners 22">
            <a:extLst>
              <a:ext uri="{FF2B5EF4-FFF2-40B4-BE49-F238E27FC236}">
                <a16:creationId xmlns:a16="http://schemas.microsoft.com/office/drawing/2014/main" id="{4509936D-A62C-B3F2-B597-BBF4D38A5E4C}"/>
              </a:ext>
            </a:extLst>
          </p:cNvPr>
          <p:cNvSpPr/>
          <p:nvPr/>
        </p:nvSpPr>
        <p:spPr>
          <a:xfrm>
            <a:off x="2264863" y="2399406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</a:p>
        </p:txBody>
      </p:sp>
      <p:sp>
        <p:nvSpPr>
          <p:cNvPr id="18" name="Rectangle: Rounded Corners 22">
            <a:extLst>
              <a:ext uri="{FF2B5EF4-FFF2-40B4-BE49-F238E27FC236}">
                <a16:creationId xmlns:a16="http://schemas.microsoft.com/office/drawing/2014/main" id="{75FA03C6-4FBA-D326-4FBA-4FCEC6C09D67}"/>
              </a:ext>
            </a:extLst>
          </p:cNvPr>
          <p:cNvSpPr/>
          <p:nvPr/>
        </p:nvSpPr>
        <p:spPr>
          <a:xfrm>
            <a:off x="7896834" y="2399406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9550B85-81C6-87F1-2C36-F343BC2C7E2E}"/>
              </a:ext>
            </a:extLst>
          </p:cNvPr>
          <p:cNvSpPr txBox="1"/>
          <p:nvPr/>
        </p:nvSpPr>
        <p:spPr>
          <a:xfrm>
            <a:off x="1000936" y="1074224"/>
            <a:ext cx="6099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Répondez par « Vrai » ou « Faux ».</a:t>
            </a:r>
            <a:endParaRPr lang="fr-FR" sz="2400" b="1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BFFAB71-9861-64D8-A019-1B7FF8200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78" y="3426858"/>
            <a:ext cx="10163564" cy="31379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F0BEDBA-E51D-C312-807E-6F0ED09051A0}"/>
              </a:ext>
            </a:extLst>
          </p:cNvPr>
          <p:cNvSpPr txBox="1"/>
          <p:nvPr/>
        </p:nvSpPr>
        <p:spPr>
          <a:xfrm>
            <a:off x="5669559" y="5025837"/>
            <a:ext cx="10622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kern="120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Terre</a:t>
            </a:r>
            <a:endParaRPr lang="fr-MA" sz="2800" dirty="0">
              <a:solidFill>
                <a:srgbClr val="FF0000"/>
              </a:solidFill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A9C8884-F039-8E02-9D4C-8AB27317AE60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9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3B35C2E-C6E4-9871-95C3-034B2D487194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C756604-3F75-FF3B-C0B0-11BDCA9A3DC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1" name="Espace réservé du contenu 3">
            <a:extLst>
              <a:ext uri="{FF2B5EF4-FFF2-40B4-BE49-F238E27FC236}">
                <a16:creationId xmlns:a16="http://schemas.microsoft.com/office/drawing/2014/main" id="{3C8E4603-1895-8D2C-4061-283495EC37B7}"/>
              </a:ext>
            </a:extLst>
          </p:cNvPr>
          <p:cNvSpPr txBox="1">
            <a:spLocks/>
          </p:cNvSpPr>
          <p:nvPr/>
        </p:nvSpPr>
        <p:spPr>
          <a:xfrm>
            <a:off x="666649" y="629660"/>
            <a:ext cx="10372725" cy="30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</a:p>
        </p:txBody>
      </p:sp>
    </p:spTree>
    <p:extLst>
      <p:ext uri="{BB962C8B-B14F-4D97-AF65-F5344CB8AC3E}">
        <p14:creationId xmlns:p14="http://schemas.microsoft.com/office/powerpoint/2010/main" val="33311480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3EF45-E2F2-C7AE-9165-E7C398D9B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FDD294C1-6C5F-2226-A895-DF19B2F82A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93144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Excellent ! La Terre se situe entre Vénus et Mars.</a:t>
            </a:r>
          </a:p>
        </p:txBody>
      </p: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id="{08767C9D-F992-30DB-05BE-57B9958FD79F}"/>
              </a:ext>
            </a:extLst>
          </p:cNvPr>
          <p:cNvSpPr txBox="1">
            <a:spLocks/>
          </p:cNvSpPr>
          <p:nvPr/>
        </p:nvSpPr>
        <p:spPr>
          <a:xfrm>
            <a:off x="909983" y="630841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nécessaire.</a:t>
            </a:r>
          </a:p>
        </p:txBody>
      </p:sp>
      <p:sp>
        <p:nvSpPr>
          <p:cNvPr id="2" name="Oval 7">
            <a:extLst>
              <a:ext uri="{FF2B5EF4-FFF2-40B4-BE49-F238E27FC236}">
                <a16:creationId xmlns:a16="http://schemas.microsoft.com/office/drawing/2014/main" id="{44024759-97EB-2C51-8786-789C83C611F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4" name="Image 9">
            <a:extLst>
              <a:ext uri="{FF2B5EF4-FFF2-40B4-BE49-F238E27FC236}">
                <a16:creationId xmlns:a16="http://schemas.microsoft.com/office/drawing/2014/main" id="{9BFC4DEC-BCBB-7968-6FA0-1375B7647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sp>
        <p:nvSpPr>
          <p:cNvPr id="18" name="Rectangle: Rounded Corners 22">
            <a:extLst>
              <a:ext uri="{FF2B5EF4-FFF2-40B4-BE49-F238E27FC236}">
                <a16:creationId xmlns:a16="http://schemas.microsoft.com/office/drawing/2014/main" id="{A9621CA7-F280-C50F-0DC7-12B1634DD3A4}"/>
              </a:ext>
            </a:extLst>
          </p:cNvPr>
          <p:cNvSpPr/>
          <p:nvPr/>
        </p:nvSpPr>
        <p:spPr>
          <a:xfrm>
            <a:off x="7896834" y="2399406"/>
            <a:ext cx="2520000" cy="7200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Faux</a:t>
            </a:r>
          </a:p>
        </p:txBody>
      </p:sp>
      <p:sp>
        <p:nvSpPr>
          <p:cNvPr id="9" name="Rectangle: Rounded Corners 22">
            <a:extLst>
              <a:ext uri="{FF2B5EF4-FFF2-40B4-BE49-F238E27FC236}">
                <a16:creationId xmlns:a16="http://schemas.microsoft.com/office/drawing/2014/main" id="{188ADEE2-D2D7-C31D-6E3B-1FAACF6D521D}"/>
              </a:ext>
            </a:extLst>
          </p:cNvPr>
          <p:cNvSpPr/>
          <p:nvPr/>
        </p:nvSpPr>
        <p:spPr>
          <a:xfrm>
            <a:off x="2264863" y="2399406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C46652C7-BDEB-1FA8-D7BA-351A02230B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78" y="3426858"/>
            <a:ext cx="10163564" cy="3137998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F792054-C6F7-BBFF-A4D0-FC57F9F31A52}"/>
              </a:ext>
            </a:extLst>
          </p:cNvPr>
          <p:cNvSpPr txBox="1"/>
          <p:nvPr/>
        </p:nvSpPr>
        <p:spPr>
          <a:xfrm>
            <a:off x="5669559" y="5025837"/>
            <a:ext cx="10622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kern="120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Terre</a:t>
            </a:r>
            <a:endParaRPr lang="fr-MA" sz="2800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89071AD-240D-C832-592A-1FC591F810EF}"/>
              </a:ext>
            </a:extLst>
          </p:cNvPr>
          <p:cNvSpPr txBox="1"/>
          <p:nvPr/>
        </p:nvSpPr>
        <p:spPr>
          <a:xfrm>
            <a:off x="4784863" y="3911479"/>
            <a:ext cx="13111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kern="120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Vénus </a:t>
            </a:r>
            <a:endParaRPr lang="fr-MA" sz="2800" dirty="0">
              <a:solidFill>
                <a:srgbClr val="FF0000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5DAA3A4-1341-59E6-A449-E1E720A29708}"/>
              </a:ext>
            </a:extLst>
          </p:cNvPr>
          <p:cNvSpPr txBox="1"/>
          <p:nvPr/>
        </p:nvSpPr>
        <p:spPr>
          <a:xfrm>
            <a:off x="6504675" y="4072291"/>
            <a:ext cx="13111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kern="120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Mars </a:t>
            </a:r>
            <a:endParaRPr lang="fr-MA" sz="2800" dirty="0">
              <a:solidFill>
                <a:srgbClr val="FF0000"/>
              </a:solidFill>
            </a:endParaRPr>
          </a:p>
        </p:txBody>
      </p:sp>
      <p:sp>
        <p:nvSpPr>
          <p:cNvPr id="3" name="Google Shape;1376;p31">
            <a:extLst>
              <a:ext uri="{FF2B5EF4-FFF2-40B4-BE49-F238E27FC236}">
                <a16:creationId xmlns:a16="http://schemas.microsoft.com/office/drawing/2014/main" id="{EF67FF33-9B58-CB20-724D-4073C261F951}"/>
              </a:ext>
            </a:extLst>
          </p:cNvPr>
          <p:cNvSpPr/>
          <p:nvPr/>
        </p:nvSpPr>
        <p:spPr>
          <a:xfrm>
            <a:off x="3404115" y="1555779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La Terre est située entre Mercure et Mars.</a:t>
            </a:r>
          </a:p>
        </p:txBody>
      </p:sp>
    </p:spTree>
    <p:extLst>
      <p:ext uri="{BB962C8B-B14F-4D97-AF65-F5344CB8AC3E}">
        <p14:creationId xmlns:p14="http://schemas.microsoft.com/office/powerpoint/2010/main" val="2111759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9480A-E6AB-15F6-291F-9E7AEF671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BDBCD504-FB18-A42A-186C-898AE0DE8B9B}"/>
              </a:ext>
            </a:extLst>
          </p:cNvPr>
          <p:cNvSpPr/>
          <p:nvPr/>
        </p:nvSpPr>
        <p:spPr>
          <a:xfrm>
            <a:off x="3299184" y="1637999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La planète la plus proche du Soleil est : 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99E32A7D-D5BF-0877-9E27-E665F1C0550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93144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une autre question.</a:t>
            </a:r>
          </a:p>
        </p:txBody>
      </p:sp>
      <p:sp>
        <p:nvSpPr>
          <p:cNvPr id="2" name="Oval 7">
            <a:extLst>
              <a:ext uri="{FF2B5EF4-FFF2-40B4-BE49-F238E27FC236}">
                <a16:creationId xmlns:a16="http://schemas.microsoft.com/office/drawing/2014/main" id="{0A9FA42A-E704-72C9-B337-B834FB162F8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8" name="Rectangle: Rounded Corners 22">
            <a:extLst>
              <a:ext uri="{FF2B5EF4-FFF2-40B4-BE49-F238E27FC236}">
                <a16:creationId xmlns:a16="http://schemas.microsoft.com/office/drawing/2014/main" id="{181C21B0-E78B-2AB6-AE43-3CC4F0331BD4}"/>
              </a:ext>
            </a:extLst>
          </p:cNvPr>
          <p:cNvSpPr/>
          <p:nvPr/>
        </p:nvSpPr>
        <p:spPr>
          <a:xfrm>
            <a:off x="4836000" y="2346858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Jupiter </a:t>
            </a:r>
          </a:p>
        </p:txBody>
      </p:sp>
      <p:sp>
        <p:nvSpPr>
          <p:cNvPr id="9" name="Rectangle: Rounded Corners 22">
            <a:extLst>
              <a:ext uri="{FF2B5EF4-FFF2-40B4-BE49-F238E27FC236}">
                <a16:creationId xmlns:a16="http://schemas.microsoft.com/office/drawing/2014/main" id="{15AA22E4-CFB5-0F1B-D966-30AFFBCD233C}"/>
              </a:ext>
            </a:extLst>
          </p:cNvPr>
          <p:cNvSpPr/>
          <p:nvPr/>
        </p:nvSpPr>
        <p:spPr>
          <a:xfrm>
            <a:off x="1245532" y="2355887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Mercure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DDFF6AE-0E71-C6BD-BBFA-2371734FF0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78" y="3426858"/>
            <a:ext cx="10163564" cy="3137998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5D259AD-53CF-CCEE-CB2C-DD0E995F8D6A}"/>
              </a:ext>
            </a:extLst>
          </p:cNvPr>
          <p:cNvSpPr txBox="1"/>
          <p:nvPr/>
        </p:nvSpPr>
        <p:spPr>
          <a:xfrm>
            <a:off x="5669559" y="5025837"/>
            <a:ext cx="10622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kern="120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Terre</a:t>
            </a:r>
            <a:endParaRPr lang="fr-MA" sz="2800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F79AE7F-815C-07B9-2211-7D4650685289}"/>
              </a:ext>
            </a:extLst>
          </p:cNvPr>
          <p:cNvSpPr txBox="1"/>
          <p:nvPr/>
        </p:nvSpPr>
        <p:spPr>
          <a:xfrm>
            <a:off x="4784863" y="3911479"/>
            <a:ext cx="13111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kern="120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Vénus </a:t>
            </a:r>
            <a:endParaRPr lang="fr-MA" sz="2800" dirty="0">
              <a:solidFill>
                <a:srgbClr val="FF0000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F40B32B-8AF7-FA6F-328A-F9FE83DD9F88}"/>
              </a:ext>
            </a:extLst>
          </p:cNvPr>
          <p:cNvSpPr txBox="1"/>
          <p:nvPr/>
        </p:nvSpPr>
        <p:spPr>
          <a:xfrm>
            <a:off x="6504675" y="4072291"/>
            <a:ext cx="13111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kern="120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Mars </a:t>
            </a:r>
            <a:endParaRPr lang="fr-MA" sz="2800" dirty="0">
              <a:solidFill>
                <a:srgbClr val="FF000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E835A48-F729-FA76-37BC-94DF5D1ABDFC}"/>
              </a:ext>
            </a:extLst>
          </p:cNvPr>
          <p:cNvSpPr txBox="1"/>
          <p:nvPr/>
        </p:nvSpPr>
        <p:spPr>
          <a:xfrm>
            <a:off x="1000936" y="1074224"/>
            <a:ext cx="6099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5.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Choisissez la bonne réponse :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EF5B913E-79FE-1F34-C051-23C50C7ED29F}"/>
              </a:ext>
            </a:extLst>
          </p:cNvPr>
          <p:cNvSpPr/>
          <p:nvPr/>
        </p:nvSpPr>
        <p:spPr>
          <a:xfrm>
            <a:off x="8426468" y="2331877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Uranus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06BA3737-F0B2-6C1F-E329-9EAD8CAB5C67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7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53E2E94-8515-6450-D4BD-84F26094318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1B9323-2641-0AE1-E7B3-BAAD9DE7C7F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0" name="Espace réservé du contenu 3">
            <a:extLst>
              <a:ext uri="{FF2B5EF4-FFF2-40B4-BE49-F238E27FC236}">
                <a16:creationId xmlns:a16="http://schemas.microsoft.com/office/drawing/2014/main" id="{0D6D2BA9-4C2D-B341-94A4-95FA8E930970}"/>
              </a:ext>
            </a:extLst>
          </p:cNvPr>
          <p:cNvSpPr txBox="1">
            <a:spLocks/>
          </p:cNvSpPr>
          <p:nvPr/>
        </p:nvSpPr>
        <p:spPr>
          <a:xfrm>
            <a:off x="666649" y="629660"/>
            <a:ext cx="10372725" cy="30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</a:p>
        </p:txBody>
      </p:sp>
    </p:spTree>
    <p:extLst>
      <p:ext uri="{BB962C8B-B14F-4D97-AF65-F5344CB8AC3E}">
        <p14:creationId xmlns:p14="http://schemas.microsoft.com/office/powerpoint/2010/main" val="17525357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7A99F-6802-8326-3DF9-CB479EBDE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C6488DD2-51DD-71D7-AEA0-9410E639029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93144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Excellent ! Mercure est la planète la plus proche du Soleil dans le système solaire.</a:t>
            </a:r>
          </a:p>
        </p:txBody>
      </p:sp>
      <p:sp>
        <p:nvSpPr>
          <p:cNvPr id="2" name="Oval 7">
            <a:extLst>
              <a:ext uri="{FF2B5EF4-FFF2-40B4-BE49-F238E27FC236}">
                <a16:creationId xmlns:a16="http://schemas.microsoft.com/office/drawing/2014/main" id="{FE38F97A-6639-C8B5-AF2E-0E719FFDBA4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4" name="Image 9">
            <a:extLst>
              <a:ext uri="{FF2B5EF4-FFF2-40B4-BE49-F238E27FC236}">
                <a16:creationId xmlns:a16="http://schemas.microsoft.com/office/drawing/2014/main" id="{2C8C18A6-DB2A-80E9-F3DC-19DE911F1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sp>
        <p:nvSpPr>
          <p:cNvPr id="18" name="Rectangle: Rounded Corners 22">
            <a:extLst>
              <a:ext uri="{FF2B5EF4-FFF2-40B4-BE49-F238E27FC236}">
                <a16:creationId xmlns:a16="http://schemas.microsoft.com/office/drawing/2014/main" id="{880E4EAB-55A6-FBCA-D97A-6B639CC9D7D4}"/>
              </a:ext>
            </a:extLst>
          </p:cNvPr>
          <p:cNvSpPr/>
          <p:nvPr/>
        </p:nvSpPr>
        <p:spPr>
          <a:xfrm>
            <a:off x="4836000" y="2346858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Jupiter </a:t>
            </a:r>
          </a:p>
        </p:txBody>
      </p:sp>
      <p:sp>
        <p:nvSpPr>
          <p:cNvPr id="9" name="Rectangle: Rounded Corners 22">
            <a:extLst>
              <a:ext uri="{FF2B5EF4-FFF2-40B4-BE49-F238E27FC236}">
                <a16:creationId xmlns:a16="http://schemas.microsoft.com/office/drawing/2014/main" id="{00423589-E0C6-3A96-5BAB-84520AE57026}"/>
              </a:ext>
            </a:extLst>
          </p:cNvPr>
          <p:cNvSpPr/>
          <p:nvPr/>
        </p:nvSpPr>
        <p:spPr>
          <a:xfrm>
            <a:off x="1245532" y="2355887"/>
            <a:ext cx="2520000" cy="7200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Mercure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4B02CBF3-E91B-B870-79EE-C8BB643734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78" y="3426858"/>
            <a:ext cx="10163564" cy="3137998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235023C-2DE2-9FFA-F03A-8A3FE6E0CE67}"/>
              </a:ext>
            </a:extLst>
          </p:cNvPr>
          <p:cNvSpPr txBox="1"/>
          <p:nvPr/>
        </p:nvSpPr>
        <p:spPr>
          <a:xfrm>
            <a:off x="5669559" y="5025837"/>
            <a:ext cx="10622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kern="120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Terre</a:t>
            </a:r>
            <a:endParaRPr lang="fr-MA" sz="2800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80AF93D-AA93-27D1-65B3-389F18CC5FF2}"/>
              </a:ext>
            </a:extLst>
          </p:cNvPr>
          <p:cNvSpPr txBox="1"/>
          <p:nvPr/>
        </p:nvSpPr>
        <p:spPr>
          <a:xfrm>
            <a:off x="4784863" y="3911479"/>
            <a:ext cx="13111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kern="120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Vénus </a:t>
            </a:r>
            <a:endParaRPr lang="fr-MA" sz="2800" dirty="0">
              <a:solidFill>
                <a:srgbClr val="FF0000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7999233-CD26-4B94-26D6-400A5FF82003}"/>
              </a:ext>
            </a:extLst>
          </p:cNvPr>
          <p:cNvSpPr txBox="1"/>
          <p:nvPr/>
        </p:nvSpPr>
        <p:spPr>
          <a:xfrm>
            <a:off x="6504675" y="4072291"/>
            <a:ext cx="13111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kern="120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Mars </a:t>
            </a:r>
            <a:endParaRPr lang="fr-MA" sz="2800" dirty="0">
              <a:solidFill>
                <a:srgbClr val="FF0000"/>
              </a:solidFill>
            </a:endParaRP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CDB38AE5-9AC7-728B-6D50-DB7AC0CCD295}"/>
              </a:ext>
            </a:extLst>
          </p:cNvPr>
          <p:cNvSpPr/>
          <p:nvPr/>
        </p:nvSpPr>
        <p:spPr>
          <a:xfrm>
            <a:off x="8426468" y="2331877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Uranus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35444B5-279F-6A64-7F51-7DE86D2F9C11}"/>
              </a:ext>
            </a:extLst>
          </p:cNvPr>
          <p:cNvSpPr txBox="1"/>
          <p:nvPr/>
        </p:nvSpPr>
        <p:spPr>
          <a:xfrm>
            <a:off x="3573111" y="4964290"/>
            <a:ext cx="15235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kern="120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Mercure </a:t>
            </a:r>
            <a:endParaRPr lang="fr-MA" sz="2800" dirty="0">
              <a:solidFill>
                <a:srgbClr val="FF0000"/>
              </a:solidFill>
            </a:endParaRPr>
          </a:p>
        </p:txBody>
      </p:sp>
      <p:sp>
        <p:nvSpPr>
          <p:cNvPr id="3" name="Google Shape;1376;p31">
            <a:extLst>
              <a:ext uri="{FF2B5EF4-FFF2-40B4-BE49-F238E27FC236}">
                <a16:creationId xmlns:a16="http://schemas.microsoft.com/office/drawing/2014/main" id="{8AB45D48-B668-7C64-5EDC-17F7BAF8D1D5}"/>
              </a:ext>
            </a:extLst>
          </p:cNvPr>
          <p:cNvSpPr/>
          <p:nvPr/>
        </p:nvSpPr>
        <p:spPr>
          <a:xfrm>
            <a:off x="3299184" y="1637999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La planète la plus proche du Soleil est : </a:t>
            </a:r>
          </a:p>
        </p:txBody>
      </p:sp>
    </p:spTree>
    <p:extLst>
      <p:ext uri="{BB962C8B-B14F-4D97-AF65-F5344CB8AC3E}">
        <p14:creationId xmlns:p14="http://schemas.microsoft.com/office/powerpoint/2010/main" val="23707721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6038F-2FFA-3B55-097B-B86F16E05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0031F6-078E-C257-BF01-F7D4ED03E7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35656" y="28744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cette dernière question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D0F62D-FF8A-1E54-B08F-8CFA77B25A03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868680" y="640141"/>
            <a:ext cx="10372725" cy="300037"/>
          </a:xfrm>
        </p:spPr>
        <p:txBody>
          <a:bodyPr/>
          <a:lstStyle/>
          <a:p>
            <a:pPr marL="0" indent="0"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i="1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B24333B8-2B71-C587-4A04-23900E4607A3}"/>
              </a:ext>
            </a:extLst>
          </p:cNvPr>
          <p:cNvSpPr/>
          <p:nvPr/>
        </p:nvSpPr>
        <p:spPr>
          <a:xfrm>
            <a:off x="1994445" y="1625377"/>
            <a:ext cx="8121193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La distance qui sépare la Terre du Soleil est 150 millions Km :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8308AC95-A71D-CB7A-A6B3-BA8490C86CD9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lvl="0">
              <a:spcAft>
                <a:spcPts val="600"/>
              </a:spcAft>
              <a:buClrTx/>
              <a:defRPr sz="2400" b="1"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r>
              <a:rPr lang="fr-FR" dirty="0"/>
              <a:t>6. Répondez par « Vrai » ou « Faux ».</a:t>
            </a:r>
            <a:endParaRPr lang="en-US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9FD3A1F2-74D7-7E61-7A06-5F1140A55D81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9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1F5138D-3F73-282D-1295-6956E509E44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8646B7-56D4-D517-69C4-2413A71A4AE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5" name="Oval 7">
            <a:extLst>
              <a:ext uri="{FF2B5EF4-FFF2-40B4-BE49-F238E27FC236}">
                <a16:creationId xmlns:a16="http://schemas.microsoft.com/office/drawing/2014/main" id="{331C9450-F50D-0F24-11EE-6C6EE7F9E57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581FD52A-A4DA-149E-33C2-1367568120D8}"/>
              </a:ext>
            </a:extLst>
          </p:cNvPr>
          <p:cNvSpPr/>
          <p:nvPr/>
        </p:nvSpPr>
        <p:spPr>
          <a:xfrm>
            <a:off x="2264863" y="2399406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</a:p>
        </p:txBody>
      </p:sp>
      <p:sp>
        <p:nvSpPr>
          <p:cNvPr id="11" name="Rectangle: Rounded Corners 22">
            <a:extLst>
              <a:ext uri="{FF2B5EF4-FFF2-40B4-BE49-F238E27FC236}">
                <a16:creationId xmlns:a16="http://schemas.microsoft.com/office/drawing/2014/main" id="{34D8DC41-77EA-56A9-63BE-878481E6509C}"/>
              </a:ext>
            </a:extLst>
          </p:cNvPr>
          <p:cNvSpPr/>
          <p:nvPr/>
        </p:nvSpPr>
        <p:spPr>
          <a:xfrm>
            <a:off x="7896834" y="2399406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La Terre est plus proche du Soleil en été, vrai ou faux ?">
            <a:extLst>
              <a:ext uri="{FF2B5EF4-FFF2-40B4-BE49-F238E27FC236}">
                <a16:creationId xmlns:a16="http://schemas.microsoft.com/office/drawing/2014/main" id="{CE5786B6-7B6E-9F9F-20E7-1DA2FFA1C5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9" b="7546"/>
          <a:stretch/>
        </p:blipFill>
        <p:spPr bwMode="auto">
          <a:xfrm>
            <a:off x="2597311" y="3211269"/>
            <a:ext cx="6915462" cy="337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A13F5E9-C528-4B95-5A5F-BBD7B59D6C52}"/>
              </a:ext>
            </a:extLst>
          </p:cNvPr>
          <p:cNvCxnSpPr/>
          <p:nvPr/>
        </p:nvCxnSpPr>
        <p:spPr>
          <a:xfrm flipV="1">
            <a:off x="4646951" y="4901784"/>
            <a:ext cx="2032714" cy="524655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Images de Point interrogation – Téléchargement gratuit sur ...">
            <a:extLst>
              <a:ext uri="{FF2B5EF4-FFF2-40B4-BE49-F238E27FC236}">
                <a16:creationId xmlns:a16="http://schemas.microsoft.com/office/drawing/2014/main" id="{B59DB80A-AEF6-6E0B-7B6F-B73C8CBA4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983" y="3935974"/>
            <a:ext cx="1296649" cy="1296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549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8510D-9F21-64D3-FE03-1B90F2243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FCD54E-9023-F7DB-437E-F95BFB0A10B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35656" y="28744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Très bien ! Cette distance s’appelle aussi l’unité astronomique (UA).</a:t>
            </a:r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71D074D3-9FE2-1B95-A024-A59D6D84748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F5C4ABAF-2701-009F-D511-750B69194C3C}"/>
              </a:ext>
            </a:extLst>
          </p:cNvPr>
          <p:cNvSpPr/>
          <p:nvPr/>
        </p:nvSpPr>
        <p:spPr>
          <a:xfrm>
            <a:off x="2264863" y="2399406"/>
            <a:ext cx="2520000" cy="7200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</a:p>
        </p:txBody>
      </p:sp>
      <p:sp>
        <p:nvSpPr>
          <p:cNvPr id="11" name="Rectangle: Rounded Corners 22">
            <a:extLst>
              <a:ext uri="{FF2B5EF4-FFF2-40B4-BE49-F238E27FC236}">
                <a16:creationId xmlns:a16="http://schemas.microsoft.com/office/drawing/2014/main" id="{BB673C6A-CFE9-1FCB-14DF-EC20DA6C0B82}"/>
              </a:ext>
            </a:extLst>
          </p:cNvPr>
          <p:cNvSpPr/>
          <p:nvPr/>
        </p:nvSpPr>
        <p:spPr>
          <a:xfrm>
            <a:off x="7896834" y="2399406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La Terre est plus proche du Soleil en été, vrai ou faux ?">
            <a:extLst>
              <a:ext uri="{FF2B5EF4-FFF2-40B4-BE49-F238E27FC236}">
                <a16:creationId xmlns:a16="http://schemas.microsoft.com/office/drawing/2014/main" id="{B89F4995-DD36-3E55-9AEF-8503684AED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9" b="7546"/>
          <a:stretch/>
        </p:blipFill>
        <p:spPr bwMode="auto">
          <a:xfrm>
            <a:off x="2597311" y="3211269"/>
            <a:ext cx="6915462" cy="337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1475AA0F-E4A6-ECD4-4A2F-B77127C36CB6}"/>
              </a:ext>
            </a:extLst>
          </p:cNvPr>
          <p:cNvCxnSpPr/>
          <p:nvPr/>
        </p:nvCxnSpPr>
        <p:spPr>
          <a:xfrm flipV="1">
            <a:off x="4646951" y="4901784"/>
            <a:ext cx="2032714" cy="524655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9">
            <a:extLst>
              <a:ext uri="{FF2B5EF4-FFF2-40B4-BE49-F238E27FC236}">
                <a16:creationId xmlns:a16="http://schemas.microsoft.com/office/drawing/2014/main" id="{EBEDA766-3DAA-79B8-5812-35698E8BC8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sp>
        <p:nvSpPr>
          <p:cNvPr id="3" name="Google Shape;1376;p31">
            <a:extLst>
              <a:ext uri="{FF2B5EF4-FFF2-40B4-BE49-F238E27FC236}">
                <a16:creationId xmlns:a16="http://schemas.microsoft.com/office/drawing/2014/main" id="{4D79DB90-44F3-BD8F-DD91-1BEDEF7DAD4E}"/>
              </a:ext>
            </a:extLst>
          </p:cNvPr>
          <p:cNvSpPr/>
          <p:nvPr/>
        </p:nvSpPr>
        <p:spPr>
          <a:xfrm>
            <a:off x="1994445" y="1625377"/>
            <a:ext cx="8121193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La distance qui sépare la Terre du Soleil est 150 millions Km :</a:t>
            </a:r>
          </a:p>
        </p:txBody>
      </p:sp>
    </p:spTree>
    <p:extLst>
      <p:ext uri="{BB962C8B-B14F-4D97-AF65-F5344CB8AC3E}">
        <p14:creationId xmlns:p14="http://schemas.microsoft.com/office/powerpoint/2010/main" val="444261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5283D-1C3B-66D5-27D1-4238389C3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E59C51D-C642-1DDB-EF5F-B545F91AB698}"/>
              </a:ext>
            </a:extLst>
          </p:cNvPr>
          <p:cNvGrpSpPr/>
          <p:nvPr/>
        </p:nvGrpSpPr>
        <p:grpSpPr>
          <a:xfrm>
            <a:off x="121920" y="142240"/>
            <a:ext cx="11938000" cy="656336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AC10689-3538-031D-3802-6C268474D71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9FA3B0-C0C9-55E3-B2A1-609E84332F6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00EAE4-D5B0-58C8-BFB8-0BAA58F2E6E5}"/>
              </a:ext>
            </a:extLst>
          </p:cNvPr>
          <p:cNvGrpSpPr/>
          <p:nvPr/>
        </p:nvGrpSpPr>
        <p:grpSpPr>
          <a:xfrm>
            <a:off x="9325079" y="54952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D5EC100-C703-5BF8-D45D-0A631A5A8E6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33031D0-700D-C15C-0602-547A49E0B346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D48FD848-6B22-CBC8-26A1-AB8FEAE19A0E}"/>
              </a:ext>
            </a:extLst>
          </p:cNvPr>
          <p:cNvGrpSpPr/>
          <p:nvPr/>
        </p:nvGrpSpPr>
        <p:grpSpPr>
          <a:xfrm>
            <a:off x="5062913" y="1699526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2D19C3DD-0EBC-9B26-FFB2-4208CB6C5E64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D6EB2E96-90B4-7C9F-7FA5-54E5A3357C97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7030A0"/>
            </a:solidFill>
            <a:ln cap="flat">
              <a:solidFill>
                <a:srgbClr val="7030A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F635428-320E-7FAA-0AE5-45B6050A232C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9D03F9B8-F377-B139-7216-A671E70E6119}"/>
              </a:ext>
            </a:extLst>
          </p:cNvPr>
          <p:cNvSpPr/>
          <p:nvPr/>
        </p:nvSpPr>
        <p:spPr>
          <a:xfrm>
            <a:off x="5277854" y="4275717"/>
            <a:ext cx="4145509" cy="57815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B724BB5D-38F9-62D3-FBA8-B51BB5AF68FE}"/>
              </a:ext>
            </a:extLst>
          </p:cNvPr>
          <p:cNvSpPr/>
          <p:nvPr/>
        </p:nvSpPr>
        <p:spPr>
          <a:xfrm>
            <a:off x="4713654" y="1956315"/>
            <a:ext cx="867138" cy="384316"/>
          </a:xfrm>
          <a:prstGeom prst="rect">
            <a:avLst/>
          </a:prstGeom>
          <a:solidFill>
            <a:srgbClr val="7030A0"/>
          </a:solidFill>
          <a:ln w="25402"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00BEC9F-294C-ED13-3C79-B10011ABC7EA}"/>
              </a:ext>
            </a:extLst>
          </p:cNvPr>
          <p:cNvSpPr/>
          <p:nvPr/>
        </p:nvSpPr>
        <p:spPr>
          <a:xfrm>
            <a:off x="4773422" y="1963807"/>
            <a:ext cx="789749" cy="369332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1200" cap="none" spc="0" baseline="0" noProof="0" dirty="0">
                <a:solidFill>
                  <a:srgbClr val="FFFFFF"/>
                </a:solidFill>
                <a:uFillTx/>
                <a:latin typeface="Arial"/>
                <a:cs typeface="Arial"/>
              </a:rPr>
              <a:t>PGC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2CF6C40C-11B3-918F-D6D6-FE3D501BF5FD}"/>
              </a:ext>
            </a:extLst>
          </p:cNvPr>
          <p:cNvSpPr txBox="1"/>
          <p:nvPr/>
        </p:nvSpPr>
        <p:spPr>
          <a:xfrm>
            <a:off x="5249063" y="2462344"/>
            <a:ext cx="4174300" cy="16619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noProof="0" dirty="0">
                <a:solidFill>
                  <a:srgbClr val="7030A0"/>
                </a:solidFill>
                <a:latin typeface="Arial"/>
              </a:rPr>
              <a:t>Moment de consolidation et différenciation</a:t>
            </a:r>
            <a:endParaRPr lang="fr-FR" sz="4000" b="1" noProof="0" dirty="0">
              <a:solidFill>
                <a:srgbClr val="7030A0"/>
              </a:solidFill>
              <a:latin typeface="Arial"/>
              <a:cs typeface="Arial"/>
            </a:endParaRP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F9769AB3-E2D7-6AC2-3F2D-73996BD39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565" y="1694883"/>
            <a:ext cx="3060936" cy="30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33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122496" y="137991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641607" y="5918134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633815" y="5227796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77A30-10C9-A4CB-D835-17FB877B8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1843258-7E03-039C-7CF7-EFA44DAEC48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id="{6C3A7FF5-4F9B-CA7C-B1C6-F37B6BA98D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468" y="958934"/>
            <a:ext cx="837778" cy="83778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39B82D4-E7CE-7B90-C542-43E8A2506248}"/>
              </a:ext>
            </a:extLst>
          </p:cNvPr>
          <p:cNvSpPr txBox="1"/>
          <p:nvPr/>
        </p:nvSpPr>
        <p:spPr>
          <a:xfrm>
            <a:off x="1005840" y="233680"/>
            <a:ext cx="9519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Travailler chacun pour soi; prenez l’activité 1 de la page 65 du livret.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6A79D66-2C59-990E-5A8B-7EE83EB1E789}"/>
              </a:ext>
            </a:extLst>
          </p:cNvPr>
          <p:cNvSpPr txBox="1"/>
          <p:nvPr/>
        </p:nvSpPr>
        <p:spPr>
          <a:xfrm>
            <a:off x="5306603" y="6254988"/>
            <a:ext cx="926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Page 65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B08E41A-16BF-BD8E-5418-0EC155B45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622" t="5706" r="1284" b="3489"/>
          <a:stretch/>
        </p:blipFill>
        <p:spPr>
          <a:xfrm>
            <a:off x="3495207" y="1087915"/>
            <a:ext cx="4810962" cy="310940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8CD81A1-BC14-5491-AC21-E2A9125D9E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95207" y="4197316"/>
            <a:ext cx="4810962" cy="205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551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60382-76AC-AA32-4190-241B60AC5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389A30AA-89F9-72FB-1ED3-436183E5752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237C4C8-51C8-7B34-DCC8-2E0534069A80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A0B8BB2B-CC59-F069-193B-14A203EE1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C4D18C0E-3605-B500-92F0-F82D82C13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EBFC926-2C1F-28E7-7E61-BEA778DD1C5D}"/>
              </a:ext>
            </a:extLst>
          </p:cNvPr>
          <p:cNvSpPr txBox="1"/>
          <p:nvPr/>
        </p:nvSpPr>
        <p:spPr>
          <a:xfrm>
            <a:off x="1025996" y="216370"/>
            <a:ext cx="78033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927767-CA6D-ADA3-83FE-6853A10062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622" t="5706" r="1284" b="3489"/>
          <a:stretch/>
        </p:blipFill>
        <p:spPr>
          <a:xfrm>
            <a:off x="2570489" y="973608"/>
            <a:ext cx="7051022" cy="45571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86A0731-B627-1BAC-B232-F5A92F5FDD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67602"/>
          <a:stretch/>
        </p:blipFill>
        <p:spPr>
          <a:xfrm>
            <a:off x="1170412" y="5267731"/>
            <a:ext cx="10132120" cy="140400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347362E-0DA4-EC91-4FB5-174A61143091}"/>
              </a:ext>
            </a:extLst>
          </p:cNvPr>
          <p:cNvSpPr txBox="1"/>
          <p:nvPr/>
        </p:nvSpPr>
        <p:spPr>
          <a:xfrm>
            <a:off x="4092607" y="4833321"/>
            <a:ext cx="8896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highlight>
                  <a:srgbClr val="FDF2E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Vénus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CC3A6BF-75F2-41B4-E605-9B541C3232D0}"/>
              </a:ext>
            </a:extLst>
          </p:cNvPr>
          <p:cNvSpPr txBox="1"/>
          <p:nvPr/>
        </p:nvSpPr>
        <p:spPr>
          <a:xfrm>
            <a:off x="4927682" y="4833321"/>
            <a:ext cx="786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highlight>
                  <a:srgbClr val="FDF2E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Terre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00A2D12-79C2-A765-402D-51B5D86164AD}"/>
              </a:ext>
            </a:extLst>
          </p:cNvPr>
          <p:cNvSpPr txBox="1"/>
          <p:nvPr/>
        </p:nvSpPr>
        <p:spPr>
          <a:xfrm>
            <a:off x="6393855" y="4846969"/>
            <a:ext cx="9718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highlight>
                  <a:srgbClr val="FDF2E2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Jupiter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0632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00B13-98D1-9704-B5EC-C54355F97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DB6A2841-E0C6-132D-4D09-8A1223CE8FB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57F5B04-8DAC-467E-2854-6E1381E167F5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F86AAA8C-965B-9DC2-C277-08EBB4C51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D717A1D9-D254-9FE4-5278-7E00FD2AF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1658586B-4A46-73B0-5413-F59508324CB5}"/>
              </a:ext>
            </a:extLst>
          </p:cNvPr>
          <p:cNvSpPr txBox="1"/>
          <p:nvPr/>
        </p:nvSpPr>
        <p:spPr>
          <a:xfrm>
            <a:off x="1025996" y="216370"/>
            <a:ext cx="78033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DFDB2B7-37A7-88A9-ADB3-17021C98D2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622" t="5706" r="1284" b="3489"/>
          <a:stretch/>
        </p:blipFill>
        <p:spPr>
          <a:xfrm>
            <a:off x="3764547" y="973608"/>
            <a:ext cx="4662905" cy="301371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AF6075D-B8C0-D3E2-D7BC-FB60F60121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44060" b="3976"/>
          <a:stretch/>
        </p:blipFill>
        <p:spPr>
          <a:xfrm>
            <a:off x="216515" y="4028179"/>
            <a:ext cx="11758969" cy="261345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239CA1D1-C943-D7E5-3F19-B5BEB6C12649}"/>
              </a:ext>
            </a:extLst>
          </p:cNvPr>
          <p:cNvSpPr txBox="1"/>
          <p:nvPr/>
        </p:nvSpPr>
        <p:spPr>
          <a:xfrm>
            <a:off x="4927682" y="5076775"/>
            <a:ext cx="16807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troisième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31C5500-8E40-08E0-9608-B244A44E3FAA}"/>
              </a:ext>
            </a:extLst>
          </p:cNvPr>
          <p:cNvSpPr txBox="1"/>
          <p:nvPr/>
        </p:nvSpPr>
        <p:spPr>
          <a:xfrm>
            <a:off x="8829368" y="5657273"/>
            <a:ext cx="1106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Mars 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D9721FB-87B8-5E42-C693-FA0A59AAD113}"/>
              </a:ext>
            </a:extLst>
          </p:cNvPr>
          <p:cNvSpPr txBox="1"/>
          <p:nvPr/>
        </p:nvSpPr>
        <p:spPr>
          <a:xfrm>
            <a:off x="4479482" y="5657273"/>
            <a:ext cx="1331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Vénus  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668545-6121-A649-43C7-A9F5F8F4E824}"/>
              </a:ext>
            </a:extLst>
          </p:cNvPr>
          <p:cNvSpPr txBox="1"/>
          <p:nvPr/>
        </p:nvSpPr>
        <p:spPr>
          <a:xfrm>
            <a:off x="6397956" y="6181138"/>
            <a:ext cx="2231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150 millions   </a:t>
            </a:r>
          </a:p>
        </p:txBody>
      </p:sp>
    </p:spTree>
    <p:extLst>
      <p:ext uri="{BB962C8B-B14F-4D97-AF65-F5344CB8AC3E}">
        <p14:creationId xmlns:p14="http://schemas.microsoft.com/office/powerpoint/2010/main" val="4188882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8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176981" y="167148"/>
            <a:ext cx="11897031" cy="6548284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9406363" y="5517567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2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F0F1821D-0D6A-41E0-8724-D9C7D3D5ADB1}"/>
              </a:ext>
            </a:extLst>
          </p:cNvPr>
          <p:cNvGrpSpPr/>
          <p:nvPr/>
        </p:nvGrpSpPr>
        <p:grpSpPr>
          <a:xfrm>
            <a:off x="4781813" y="1873520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C9E93F21-0F17-F348-433B-F065F01ABBF7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CAA3C2C1-ACA9-1179-6445-552B59102A68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1D9A78"/>
            </a:solidFill>
            <a:ln cap="flat">
              <a:solidFill>
                <a:srgbClr val="1D9A78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1C09A1D-3DD5-F163-9319-B49D9F5E2B96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F017EFE5-194E-9CD5-4C4B-E1F9924C9E94}"/>
              </a:ext>
            </a:extLst>
          </p:cNvPr>
          <p:cNvSpPr/>
          <p:nvPr/>
        </p:nvSpPr>
        <p:spPr>
          <a:xfrm>
            <a:off x="4996754" y="4449711"/>
            <a:ext cx="4145509" cy="57815"/>
          </a:xfrm>
          <a:prstGeom prst="rect">
            <a:avLst/>
          </a:prstGeom>
          <a:solidFill>
            <a:srgbClr val="1D9A78"/>
          </a:solidFill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CF101BFF-AA3D-FDAF-1E85-A7F4EFA703B1}"/>
              </a:ext>
            </a:extLst>
          </p:cNvPr>
          <p:cNvSpPr/>
          <p:nvPr/>
        </p:nvSpPr>
        <p:spPr>
          <a:xfrm>
            <a:off x="4432554" y="2130309"/>
            <a:ext cx="867138" cy="384316"/>
          </a:xfrm>
          <a:prstGeom prst="rect">
            <a:avLst/>
          </a:prstGeom>
          <a:solidFill>
            <a:srgbClr val="1D9A78"/>
          </a:solidFill>
          <a:ln w="25402"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8AF22EA-1A2C-828A-A5B1-5E8E9778780D}"/>
              </a:ext>
            </a:extLst>
          </p:cNvPr>
          <p:cNvSpPr/>
          <p:nvPr/>
        </p:nvSpPr>
        <p:spPr>
          <a:xfrm>
            <a:off x="4509943" y="2135616"/>
            <a:ext cx="789749" cy="369332"/>
          </a:xfrm>
          <a:prstGeom prst="rect">
            <a:avLst/>
          </a:prstGeom>
          <a:noFill/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6D624DA3-095E-502E-84A1-FC9FD5F8B42A}"/>
              </a:ext>
            </a:extLst>
          </p:cNvPr>
          <p:cNvSpPr txBox="1"/>
          <p:nvPr/>
        </p:nvSpPr>
        <p:spPr>
          <a:xfrm>
            <a:off x="4904817" y="3076944"/>
            <a:ext cx="4401901" cy="4985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chemeClr val="tx2"/>
                </a:solidFill>
              </a:rPr>
              <a:t>Métacognition</a:t>
            </a:r>
            <a:endParaRPr lang="fr-FR" sz="3600" b="1" kern="0" noProof="0" dirty="0">
              <a:solidFill>
                <a:srgbClr val="1D9A78"/>
              </a:solidFill>
              <a:ea typeface="Calibri"/>
              <a:cs typeface="Calibri"/>
            </a:endParaRPr>
          </a:p>
        </p:txBody>
      </p:sp>
      <p:pic>
        <p:nvPicPr>
          <p:cNvPr id="15" name="Image 14" descr="Une image contenant habits, Dessin d’enfant, table, personne&#10;&#10;Le contenu généré par l’IA peut être incorrect.">
            <a:extLst>
              <a:ext uri="{FF2B5EF4-FFF2-40B4-BE49-F238E27FC236}">
                <a16:creationId xmlns:a16="http://schemas.microsoft.com/office/drawing/2014/main" id="{B520775D-28E0-ED11-D2EA-6FE80C791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60" y="1930384"/>
            <a:ext cx="3545840" cy="267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DBBDB4-A43A-47FA-3CE3-69435953B379}"/>
              </a:ext>
            </a:extLst>
          </p:cNvPr>
          <p:cNvSpPr txBox="1"/>
          <p:nvPr/>
        </p:nvSpPr>
        <p:spPr>
          <a:xfrm>
            <a:off x="920750" y="250603"/>
            <a:ext cx="10350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Evaluez-vous en utilisant la grille ci-dessous. Montrez ce que vous trouvez difficile, demandez de l’aide si nécessaire.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F97557-69B3-A0E2-97E3-2A99654170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278" r="3247"/>
          <a:stretch/>
        </p:blipFill>
        <p:spPr>
          <a:xfrm>
            <a:off x="289111" y="3002970"/>
            <a:ext cx="11613777" cy="167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232055" y="186813"/>
            <a:ext cx="11694474" cy="6508955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FDD4F246-B97F-2E21-9620-18B2A9D356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248719" y="1807010"/>
            <a:ext cx="3694561" cy="36945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ZoneTexte 9">
            <a:extLst>
              <a:ext uri="{FF2B5EF4-FFF2-40B4-BE49-F238E27FC236}">
                <a16:creationId xmlns:a16="http://schemas.microsoft.com/office/drawing/2014/main" id="{EF94CCB1-9147-4D75-6B54-FE296D6B5834}"/>
              </a:ext>
            </a:extLst>
          </p:cNvPr>
          <p:cNvSpPr txBox="1"/>
          <p:nvPr/>
        </p:nvSpPr>
        <p:spPr>
          <a:xfrm>
            <a:off x="2339239" y="509316"/>
            <a:ext cx="7480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fr-FR" sz="2000" noProof="0" dirty="0">
                <a:solidFill>
                  <a:srgbClr val="002060"/>
                </a:solidFill>
              </a:rPr>
              <a:t> </a:t>
            </a:r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</a:rPr>
              <a:t>C’est la fin de notre séance. N’oubliez pas de réviser votre leçon.</a:t>
            </a:r>
          </a:p>
        </p:txBody>
      </p:sp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22041" y="1645920"/>
            <a:ext cx="8127601" cy="30988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860121" y="2114436"/>
            <a:ext cx="6994935" cy="548005"/>
            <a:chOff x="2156845" y="1060636"/>
            <a:chExt cx="5246201" cy="411004"/>
          </a:xfrm>
        </p:grpSpPr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08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Moment de récupération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860121" y="2940814"/>
            <a:ext cx="6994935" cy="548005"/>
            <a:chOff x="2156845" y="1060636"/>
            <a:chExt cx="5246201" cy="411004"/>
          </a:xfrm>
        </p:grpSpPr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Consolidation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829641" y="3770612"/>
            <a:ext cx="6994935" cy="548005"/>
            <a:chOff x="2156845" y="1060636"/>
            <a:chExt cx="5246201" cy="411004"/>
          </a:xfrm>
        </p:grpSpPr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2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Métacognition</a:t>
              </a:r>
            </a:p>
          </p:txBody>
        </p:sp>
      </p:grpSp>
      <p:sp>
        <p:nvSpPr>
          <p:cNvPr id="5" name="Oval 7">
            <a:extLst>
              <a:ext uri="{FF2B5EF4-FFF2-40B4-BE49-F238E27FC236}">
                <a16:creationId xmlns:a16="http://schemas.microsoft.com/office/drawing/2014/main" id="{3314F01D-6B56-A75E-BB5C-1F73DFE488F6}"/>
              </a:ext>
            </a:extLst>
          </p:cNvPr>
          <p:cNvSpPr/>
          <p:nvPr/>
        </p:nvSpPr>
        <p:spPr>
          <a:xfrm>
            <a:off x="2306885" y="213833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6" name="Rectangle: Rounded Corners 24">
            <a:extLst>
              <a:ext uri="{FF2B5EF4-FFF2-40B4-BE49-F238E27FC236}">
                <a16:creationId xmlns:a16="http://schemas.microsoft.com/office/drawing/2014/main" id="{4CCB0D59-EEBD-8010-677B-271DEC587BB0}"/>
              </a:ext>
            </a:extLst>
          </p:cNvPr>
          <p:cNvSpPr/>
          <p:nvPr/>
        </p:nvSpPr>
        <p:spPr>
          <a:xfrm>
            <a:off x="2255520" y="2946399"/>
            <a:ext cx="568960" cy="508001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8" name="Oval 15">
            <a:extLst>
              <a:ext uri="{FF2B5EF4-FFF2-40B4-BE49-F238E27FC236}">
                <a16:creationId xmlns:a16="http://schemas.microsoft.com/office/drawing/2014/main" id="{3E464916-733B-FA9C-B9F2-9F98E93495D6}"/>
              </a:ext>
            </a:extLst>
          </p:cNvPr>
          <p:cNvSpPr/>
          <p:nvPr/>
        </p:nvSpPr>
        <p:spPr>
          <a:xfrm>
            <a:off x="2256508" y="379786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94371097-424C-120B-3BFA-623F005C0E9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971B8BBE-5274-BA5C-7CA6-B9A09A8AF71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68632981-0713-1ABF-EB18-041F8052CB66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EEBFA401-42BB-FF7F-E534-425C81F9587A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4" name="Google Shape;251;p28">
              <a:extLst>
                <a:ext uri="{FF2B5EF4-FFF2-40B4-BE49-F238E27FC236}">
                  <a16:creationId xmlns:a16="http://schemas.microsoft.com/office/drawing/2014/main" id="{AD5FE414-C036-8972-9731-1D3C41307C9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" name="Google Shape;252;p28">
              <a:extLst>
                <a:ext uri="{FF2B5EF4-FFF2-40B4-BE49-F238E27FC236}">
                  <a16:creationId xmlns:a16="http://schemas.microsoft.com/office/drawing/2014/main" id="{5D91C36E-40DD-EE8A-6B5B-F21C7BE9B1B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6" name="Google Shape;995;p109">
            <a:extLst>
              <a:ext uri="{FF2B5EF4-FFF2-40B4-BE49-F238E27FC236}">
                <a16:creationId xmlns:a16="http://schemas.microsoft.com/office/drawing/2014/main" id="{613E8824-4285-45CF-F126-A6A5CCECD96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l’enseignant</a:t>
            </a:r>
          </a:p>
        </p:txBody>
      </p:sp>
      <p:sp>
        <p:nvSpPr>
          <p:cNvPr id="9" name="Google Shape;996;p109">
            <a:extLst>
              <a:ext uri="{FF2B5EF4-FFF2-40B4-BE49-F238E27FC236}">
                <a16:creationId xmlns:a16="http://schemas.microsoft.com/office/drawing/2014/main" id="{E481C910-34E3-B3C5-A643-DB4CEB7578F0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l’élève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A5AF14B-9CF0-CBE4-DE99-32E453240B9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655628" y="4749144"/>
            <a:ext cx="1101650" cy="122738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DB3A85E7-FAFF-8BAD-062B-82057D93E2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5730" y="2442132"/>
            <a:ext cx="1632389" cy="1164080"/>
          </a:xfrm>
          <a:prstGeom prst="rect">
            <a:avLst/>
          </a:prstGeom>
        </p:spPr>
      </p:pic>
      <p:pic>
        <p:nvPicPr>
          <p:cNvPr id="16" name="Picture 1">
            <a:extLst>
              <a:ext uri="{FF2B5EF4-FFF2-40B4-BE49-F238E27FC236}">
                <a16:creationId xmlns:a16="http://schemas.microsoft.com/office/drawing/2014/main" id="{88E92475-82C2-82FC-3EC9-230DE59152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555546" y="256344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A0F8C8BE-16E5-0148-1F88-E19CAFB2B6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1071" y="4902849"/>
            <a:ext cx="401679" cy="38620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E4CAFBC-30D0-CF7E-205D-D2DC7D3E01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6" b="3376"/>
          <a:stretch/>
        </p:blipFill>
        <p:spPr>
          <a:xfrm>
            <a:off x="8634714" y="4110586"/>
            <a:ext cx="1183096" cy="1524862"/>
          </a:xfrm>
          <a:prstGeom prst="rect">
            <a:avLst/>
          </a:prstGeom>
        </p:spPr>
      </p:pic>
      <p:pic>
        <p:nvPicPr>
          <p:cNvPr id="26" name="Picture 2" descr="Tableau blanc magnétique d'affichage et d'écriture">
            <a:extLst>
              <a:ext uri="{FF2B5EF4-FFF2-40B4-BE49-F238E27FC236}">
                <a16:creationId xmlns:a16="http://schemas.microsoft.com/office/drawing/2014/main" id="{FD16DCD1-ECD6-00D2-0CB3-029922487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092" y="2617894"/>
            <a:ext cx="1803578" cy="13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Vidéoprojecteur Nec V260">
            <a:extLst>
              <a:ext uri="{FF2B5EF4-FFF2-40B4-BE49-F238E27FC236}">
                <a16:creationId xmlns:a16="http://schemas.microsoft.com/office/drawing/2014/main" id="{D1B55AC4-1BFD-A360-AF50-37E8C5B676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3" b="26285"/>
          <a:stretch>
            <a:fillRect/>
          </a:stretch>
        </p:blipFill>
        <p:spPr bwMode="auto">
          <a:xfrm>
            <a:off x="1691652" y="4178563"/>
            <a:ext cx="2404770" cy="12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PC PORTABLE LENOVO I7-13620H 16G 512G SSD WIN 11">
            <a:extLst>
              <a:ext uri="{FF2B5EF4-FFF2-40B4-BE49-F238E27FC236}">
                <a16:creationId xmlns:a16="http://schemas.microsoft.com/office/drawing/2014/main" id="{4F7BCC70-5FF6-35C2-87E5-6F9987A462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5" r="6523" b="21193"/>
          <a:stretch>
            <a:fillRect/>
          </a:stretch>
        </p:blipFill>
        <p:spPr bwMode="auto">
          <a:xfrm>
            <a:off x="4187092" y="4185212"/>
            <a:ext cx="1861667" cy="121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2E62F99-1669-BA55-809C-8938A106C4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05721" y="2617894"/>
            <a:ext cx="2427529" cy="135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223837" y="2834372"/>
            <a:ext cx="10004602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837028" y="2966720"/>
            <a:ext cx="8999055" cy="405121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endParaRPr lang="fr-FR" b="1" noProof="0" dirty="0">
              <a:solidFill>
                <a:srgbClr val="106585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97" y="2551095"/>
            <a:ext cx="805544" cy="805544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08B667-BB9A-A18E-DD68-DF5D6AFCF4A2}"/>
              </a:ext>
            </a:extLst>
          </p:cNvPr>
          <p:cNvSpPr txBox="1"/>
          <p:nvPr/>
        </p:nvSpPr>
        <p:spPr>
          <a:xfrm>
            <a:off x="1014879" y="268896"/>
            <a:ext cx="99372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</a:rPr>
              <a:t>À la fin de cette séance, vous allez consolider vos apprentissages concernant la tâche ci-dessous: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EC9FD5C-4F6B-1688-10F3-5CC9DCA314FD}"/>
              </a:ext>
            </a:extLst>
          </p:cNvPr>
          <p:cNvSpPr txBox="1"/>
          <p:nvPr/>
        </p:nvSpPr>
        <p:spPr>
          <a:xfrm>
            <a:off x="1700722" y="2934532"/>
            <a:ext cx="94313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106585"/>
                </a:solidFill>
                <a:latin typeface="Calibri"/>
                <a:sym typeface="Calibri"/>
              </a:rPr>
              <a:t>Décrire la position de la Terre dans le système solaire.</a:t>
            </a: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162560" y="127802"/>
            <a:ext cx="11958320" cy="662432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E9896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9451770" y="55883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08 min</a:t>
              </a:r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897F2485-23D9-B2B2-F57E-16FD7892F3C5}"/>
              </a:ext>
            </a:extLst>
          </p:cNvPr>
          <p:cNvGrpSpPr/>
          <p:nvPr/>
        </p:nvGrpSpPr>
        <p:grpSpPr>
          <a:xfrm>
            <a:off x="4372791" y="1797765"/>
            <a:ext cx="4659652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E536356-1C70-A4DD-11D3-BC374E11D50E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B0C8F032-0488-6276-7C44-14A23DBB98EB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E98960"/>
            </a:solidFill>
            <a:ln cap="flat">
              <a:solidFill>
                <a:srgbClr val="E9896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018600F-454F-07F1-BB50-EAC5167104C5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" name="Rectangle 20">
            <a:extLst>
              <a:ext uri="{FF2B5EF4-FFF2-40B4-BE49-F238E27FC236}">
                <a16:creationId xmlns:a16="http://schemas.microsoft.com/office/drawing/2014/main" id="{E56303BC-FA35-1296-33D2-B75B7DB24E99}"/>
              </a:ext>
            </a:extLst>
          </p:cNvPr>
          <p:cNvSpPr/>
          <p:nvPr/>
        </p:nvSpPr>
        <p:spPr>
          <a:xfrm>
            <a:off x="4587732" y="4373956"/>
            <a:ext cx="4145509" cy="57815"/>
          </a:xfrm>
          <a:prstGeom prst="rect">
            <a:avLst/>
          </a:prstGeom>
          <a:solidFill>
            <a:srgbClr val="E98960"/>
          </a:solidFill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C5DABD1F-21CA-E807-52EC-A038184A577E}"/>
              </a:ext>
            </a:extLst>
          </p:cNvPr>
          <p:cNvSpPr/>
          <p:nvPr/>
        </p:nvSpPr>
        <p:spPr>
          <a:xfrm>
            <a:off x="4023532" y="2054554"/>
            <a:ext cx="867138" cy="384316"/>
          </a:xfrm>
          <a:prstGeom prst="rect">
            <a:avLst/>
          </a:prstGeom>
          <a:solidFill>
            <a:srgbClr val="E98960"/>
          </a:solidFill>
          <a:ln w="25402"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A7D27552-2B9A-7E28-7C7B-716A6DB8049F}"/>
              </a:ext>
            </a:extLst>
          </p:cNvPr>
          <p:cNvSpPr/>
          <p:nvPr/>
        </p:nvSpPr>
        <p:spPr>
          <a:xfrm>
            <a:off x="4100921" y="2059861"/>
            <a:ext cx="789749" cy="369332"/>
          </a:xfrm>
          <a:prstGeom prst="rect">
            <a:avLst/>
          </a:prstGeom>
          <a:noFill/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91C2DE76-8417-0353-F29C-66DD89828FF9}"/>
              </a:ext>
            </a:extLst>
          </p:cNvPr>
          <p:cNvSpPr txBox="1"/>
          <p:nvPr/>
        </p:nvSpPr>
        <p:spPr>
          <a:xfrm>
            <a:off x="4739381" y="2742767"/>
            <a:ext cx="3924305" cy="13295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noProof="0" dirty="0">
                <a:solidFill>
                  <a:srgbClr val="E989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Moment de récupération</a:t>
            </a:r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12B8274E-5CEB-E8E8-69D7-DA52619A7C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07" y="1567314"/>
            <a:ext cx="2687484" cy="26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78B09-8CDD-0F42-4E42-1FEC9CDB3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AFE3CD-C3FA-9A61-24BF-655F5E65E7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7555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B06D60F-4C72-1B2C-4844-693C488AF7F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AC57322-F235-43EC-3E79-9FD3694E5A71}"/>
              </a:ext>
            </a:extLst>
          </p:cNvPr>
          <p:cNvSpPr txBox="1"/>
          <p:nvPr/>
        </p:nvSpPr>
        <p:spPr>
          <a:xfrm>
            <a:off x="1000936" y="1074224"/>
            <a:ext cx="6099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Choisissez la bonne réponse :</a:t>
            </a:r>
          </a:p>
        </p:txBody>
      </p:sp>
      <p:sp>
        <p:nvSpPr>
          <p:cNvPr id="5" name="Google Shape;891;p40">
            <a:extLst>
              <a:ext uri="{FF2B5EF4-FFF2-40B4-BE49-F238E27FC236}">
                <a16:creationId xmlns:a16="http://schemas.microsoft.com/office/drawing/2014/main" id="{23176101-B83C-8185-5C22-33D497351C63}"/>
              </a:ext>
            </a:extLst>
          </p:cNvPr>
          <p:cNvSpPr/>
          <p:nvPr/>
        </p:nvSpPr>
        <p:spPr>
          <a:xfrm>
            <a:off x="3204489" y="1579791"/>
            <a:ext cx="5714659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kern="1200" dirty="0">
                <a:solidFill>
                  <a:srgbClr val="0852A4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e système solaire est constitué </a:t>
            </a:r>
            <a:r>
              <a:rPr lang="fr-FR" sz="2400" b="1" kern="1200" dirty="0">
                <a:solidFill>
                  <a:srgbClr val="0852A4"/>
                </a:solidFill>
                <a:latin typeface="Calibri"/>
                <a:ea typeface="+mn-ea"/>
                <a:cs typeface="Calibri"/>
                <a:sym typeface="Calibri"/>
              </a:rPr>
              <a:t>:</a:t>
            </a:r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89E074D9-DB22-AC52-A622-004ACE3976EE}"/>
              </a:ext>
            </a:extLst>
          </p:cNvPr>
          <p:cNvGrpSpPr/>
          <p:nvPr/>
        </p:nvGrpSpPr>
        <p:grpSpPr>
          <a:xfrm>
            <a:off x="1894938" y="2740618"/>
            <a:ext cx="7443935" cy="599776"/>
            <a:chOff x="1625115" y="2320215"/>
            <a:chExt cx="7443935" cy="599776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A37564-2026-91F4-99C2-9F1EC18FD733}"/>
                </a:ext>
              </a:extLst>
            </p:cNvPr>
            <p:cNvSpPr/>
            <p:nvPr/>
          </p:nvSpPr>
          <p:spPr>
            <a:xfrm>
              <a:off x="2220192" y="2320215"/>
              <a:ext cx="6848858" cy="59977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 sept planètes seulement</a:t>
              </a:r>
              <a:endParaRPr lang="fr-MA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214268AC-6C3A-78D3-A653-4B2A5667BDFF}"/>
                </a:ext>
              </a:extLst>
            </p:cNvPr>
            <p:cNvSpPr/>
            <p:nvPr/>
          </p:nvSpPr>
          <p:spPr>
            <a:xfrm>
              <a:off x="1625115" y="2320215"/>
              <a:ext cx="554884" cy="59977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MA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E02B4BC-3E22-01CB-65C4-E13087BFD159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3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92529EF-A412-DE84-ADDE-EE99F962B62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466CBAB-6514-4126-CE76-C402A6E6ED8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2" name="Espace réservé du contenu 3">
            <a:extLst>
              <a:ext uri="{FF2B5EF4-FFF2-40B4-BE49-F238E27FC236}">
                <a16:creationId xmlns:a16="http://schemas.microsoft.com/office/drawing/2014/main" id="{FF8C0321-AFB8-6C4C-EC45-B8386CCE9CA3}"/>
              </a:ext>
            </a:extLst>
          </p:cNvPr>
          <p:cNvSpPr txBox="1">
            <a:spLocks/>
          </p:cNvSpPr>
          <p:nvPr/>
        </p:nvSpPr>
        <p:spPr>
          <a:xfrm>
            <a:off x="666649" y="629660"/>
            <a:ext cx="10372725" cy="30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E40F54CB-DA41-5687-0FD4-3DC922CACA83}"/>
              </a:ext>
            </a:extLst>
          </p:cNvPr>
          <p:cNvGrpSpPr/>
          <p:nvPr/>
        </p:nvGrpSpPr>
        <p:grpSpPr>
          <a:xfrm>
            <a:off x="1894938" y="3895138"/>
            <a:ext cx="7443935" cy="599776"/>
            <a:chOff x="1625115" y="2320215"/>
            <a:chExt cx="7443935" cy="599776"/>
          </a:xfrm>
        </p:grpSpPr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FE14AE26-3B64-3CA1-D108-45D210EC5F9B}"/>
                </a:ext>
              </a:extLst>
            </p:cNvPr>
            <p:cNvSpPr/>
            <p:nvPr/>
          </p:nvSpPr>
          <p:spPr>
            <a:xfrm>
              <a:off x="2220192" y="2320215"/>
              <a:ext cx="6848858" cy="59977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D’un Soleil et sept planètes </a:t>
              </a:r>
              <a:endParaRPr lang="fr-MA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Rectangle : coins arrondis 10">
              <a:extLst>
                <a:ext uri="{FF2B5EF4-FFF2-40B4-BE49-F238E27FC236}">
                  <a16:creationId xmlns:a16="http://schemas.microsoft.com/office/drawing/2014/main" id="{499F6699-FC82-66F3-AED6-1E2CD50020A6}"/>
                </a:ext>
              </a:extLst>
            </p:cNvPr>
            <p:cNvSpPr/>
            <p:nvPr/>
          </p:nvSpPr>
          <p:spPr>
            <a:xfrm>
              <a:off x="1625115" y="2320215"/>
              <a:ext cx="554884" cy="59977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MA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1DA9854D-BE0A-5A48-13E1-3B41A86171DC}"/>
              </a:ext>
            </a:extLst>
          </p:cNvPr>
          <p:cNvGrpSpPr/>
          <p:nvPr/>
        </p:nvGrpSpPr>
        <p:grpSpPr>
          <a:xfrm>
            <a:off x="1894938" y="5049658"/>
            <a:ext cx="7443935" cy="599776"/>
            <a:chOff x="1625115" y="2320215"/>
            <a:chExt cx="7443935" cy="599776"/>
          </a:xfrm>
        </p:grpSpPr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AB17632-AF38-0E6B-B4D4-E533FF49E54D}"/>
                </a:ext>
              </a:extLst>
            </p:cNvPr>
            <p:cNvSpPr/>
            <p:nvPr/>
          </p:nvSpPr>
          <p:spPr>
            <a:xfrm>
              <a:off x="2220192" y="2320215"/>
              <a:ext cx="6848858" cy="59977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D’un Soleil et huit planètes </a:t>
              </a:r>
              <a:endParaRPr lang="fr-MA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9" name="Rectangle : coins arrondis 10">
              <a:extLst>
                <a:ext uri="{FF2B5EF4-FFF2-40B4-BE49-F238E27FC236}">
                  <a16:creationId xmlns:a16="http://schemas.microsoft.com/office/drawing/2014/main" id="{3346D327-ECE8-05CB-DD6D-9CA629C44069}"/>
                </a:ext>
              </a:extLst>
            </p:cNvPr>
            <p:cNvSpPr/>
            <p:nvPr/>
          </p:nvSpPr>
          <p:spPr>
            <a:xfrm>
              <a:off x="1625115" y="2320215"/>
              <a:ext cx="554884" cy="59977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MA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5289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8CB3-9D76-3D37-A90B-C17A50BBB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174244-48A1-8428-2A6E-9925DEBAD5F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7555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468D8F7-967E-9C6B-A62E-DE0C246703B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D1A5D156-51C8-16C1-EB0F-FD67F8264A1F}"/>
              </a:ext>
            </a:extLst>
          </p:cNvPr>
          <p:cNvGrpSpPr/>
          <p:nvPr/>
        </p:nvGrpSpPr>
        <p:grpSpPr>
          <a:xfrm>
            <a:off x="1984879" y="2669281"/>
            <a:ext cx="7443935" cy="599776"/>
            <a:chOff x="1625115" y="2320215"/>
            <a:chExt cx="7443935" cy="599776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72F51F5-5126-9285-3A8C-BD8242ECF9B4}"/>
                </a:ext>
              </a:extLst>
            </p:cNvPr>
            <p:cNvSpPr/>
            <p:nvPr/>
          </p:nvSpPr>
          <p:spPr>
            <a:xfrm>
              <a:off x="2220192" y="2320215"/>
              <a:ext cx="6848858" cy="59977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 sept planètes seulement</a:t>
              </a:r>
              <a:endParaRPr lang="fr-MA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FAD5318D-29B6-BFE1-5361-6879687F6CCA}"/>
                </a:ext>
              </a:extLst>
            </p:cNvPr>
            <p:cNvSpPr/>
            <p:nvPr/>
          </p:nvSpPr>
          <p:spPr>
            <a:xfrm>
              <a:off x="1625115" y="2320215"/>
              <a:ext cx="554884" cy="59977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MA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B47E154B-1C10-3EEB-E225-45A117BC3760}"/>
              </a:ext>
            </a:extLst>
          </p:cNvPr>
          <p:cNvGrpSpPr/>
          <p:nvPr/>
        </p:nvGrpSpPr>
        <p:grpSpPr>
          <a:xfrm>
            <a:off x="1984879" y="3823801"/>
            <a:ext cx="7443935" cy="599776"/>
            <a:chOff x="1625115" y="2320215"/>
            <a:chExt cx="7443935" cy="599776"/>
          </a:xfrm>
        </p:grpSpPr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18542A42-B94C-AAA6-AD6A-8C3FC2639CD2}"/>
                </a:ext>
              </a:extLst>
            </p:cNvPr>
            <p:cNvSpPr/>
            <p:nvPr/>
          </p:nvSpPr>
          <p:spPr>
            <a:xfrm>
              <a:off x="2220192" y="2320215"/>
              <a:ext cx="6848858" cy="59977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D’un Soleil et sept planètes </a:t>
              </a:r>
              <a:endParaRPr lang="fr-MA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Rectangle : coins arrondis 10">
              <a:extLst>
                <a:ext uri="{FF2B5EF4-FFF2-40B4-BE49-F238E27FC236}">
                  <a16:creationId xmlns:a16="http://schemas.microsoft.com/office/drawing/2014/main" id="{8377C52B-A9B5-45B5-9FF5-CC541152854C}"/>
                </a:ext>
              </a:extLst>
            </p:cNvPr>
            <p:cNvSpPr/>
            <p:nvPr/>
          </p:nvSpPr>
          <p:spPr>
            <a:xfrm>
              <a:off x="1625115" y="2320215"/>
              <a:ext cx="554884" cy="59977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MA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22C1111A-3875-4EAC-6282-E84935D5D264}"/>
              </a:ext>
            </a:extLst>
          </p:cNvPr>
          <p:cNvGrpSpPr/>
          <p:nvPr/>
        </p:nvGrpSpPr>
        <p:grpSpPr>
          <a:xfrm>
            <a:off x="1984879" y="4978321"/>
            <a:ext cx="7443935" cy="599776"/>
            <a:chOff x="1625115" y="2320215"/>
            <a:chExt cx="7443935" cy="599776"/>
          </a:xfrm>
        </p:grpSpPr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0E2CEED8-63B6-692C-C437-47B6D6EC2249}"/>
                </a:ext>
              </a:extLst>
            </p:cNvPr>
            <p:cNvSpPr/>
            <p:nvPr/>
          </p:nvSpPr>
          <p:spPr>
            <a:xfrm>
              <a:off x="2220192" y="2320215"/>
              <a:ext cx="6848858" cy="599776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D’un Soleil et huit </a:t>
              </a:r>
              <a:r>
                <a:rPr lang="fr-FR" sz="2400" b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planètes </a:t>
              </a:r>
              <a:endParaRPr lang="fr-MA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9" name="Rectangle : coins arrondis 10">
              <a:extLst>
                <a:ext uri="{FF2B5EF4-FFF2-40B4-BE49-F238E27FC236}">
                  <a16:creationId xmlns:a16="http://schemas.microsoft.com/office/drawing/2014/main" id="{FF740E18-D4C9-7AE9-6BD6-3DE534040809}"/>
                </a:ext>
              </a:extLst>
            </p:cNvPr>
            <p:cNvSpPr/>
            <p:nvPr/>
          </p:nvSpPr>
          <p:spPr>
            <a:xfrm>
              <a:off x="1625115" y="2320215"/>
              <a:ext cx="554884" cy="599776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MA" sz="24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493F20F5-0102-C784-E008-190BF294D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sp>
        <p:nvSpPr>
          <p:cNvPr id="4" name="Google Shape;891;p40">
            <a:extLst>
              <a:ext uri="{FF2B5EF4-FFF2-40B4-BE49-F238E27FC236}">
                <a16:creationId xmlns:a16="http://schemas.microsoft.com/office/drawing/2014/main" id="{82154A20-FA0C-84DC-3E36-0A34EDCCE791}"/>
              </a:ext>
            </a:extLst>
          </p:cNvPr>
          <p:cNvSpPr/>
          <p:nvPr/>
        </p:nvSpPr>
        <p:spPr>
          <a:xfrm>
            <a:off x="3204489" y="1579791"/>
            <a:ext cx="5714659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kern="1200" dirty="0">
                <a:solidFill>
                  <a:srgbClr val="0852A4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e système solaire est constitué </a:t>
            </a:r>
            <a:r>
              <a:rPr lang="fr-FR" sz="2400" b="1" kern="1200" dirty="0">
                <a:solidFill>
                  <a:srgbClr val="0852A4"/>
                </a:solidFill>
                <a:latin typeface="Calibri"/>
                <a:ea typeface="+mn-ea"/>
                <a:cs typeface="Calibri"/>
                <a:sym typeface="Calibri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697308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26857-0455-16B9-367A-BF07F9F67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03EB1C-8790-0638-8B14-F68F96EB9B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8508" y="278939"/>
            <a:ext cx="10372725" cy="268287"/>
          </a:xfrm>
        </p:spPr>
        <p:txBody>
          <a:bodyPr>
            <a:noAutofit/>
          </a:bodyPr>
          <a:lstStyle/>
          <a:p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une deuxième question :</a:t>
            </a: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CB8714AE-CA52-7EE9-F4E8-97A71412F68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B38171E-6568-CF14-2D75-ED63118CD2B9}"/>
              </a:ext>
            </a:extLst>
          </p:cNvPr>
          <p:cNvSpPr/>
          <p:nvPr/>
        </p:nvSpPr>
        <p:spPr>
          <a:xfrm>
            <a:off x="652317" y="1260331"/>
            <a:ext cx="775246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</a:t>
            </a:r>
            <a:r>
              <a:rPr lang="fr-FR" sz="2400" b="1" dirty="0">
                <a:latin typeface="Calibri" panose="020F0502020204030204"/>
              </a:rPr>
              <a:t>Reliez avec des flèches.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FEF2A97-F7E9-7473-DEF4-2F2E3788B27C}"/>
              </a:ext>
            </a:extLst>
          </p:cNvPr>
          <p:cNvSpPr/>
          <p:nvPr/>
        </p:nvSpPr>
        <p:spPr>
          <a:xfrm>
            <a:off x="601024" y="2671959"/>
            <a:ext cx="2928755" cy="5107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fr-FR" alt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Terre</a:t>
            </a:r>
            <a:endParaRPr lang="fr-FR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380AE300-6D11-F00B-FE10-416FA5317F58}"/>
              </a:ext>
            </a:extLst>
          </p:cNvPr>
          <p:cNvSpPr/>
          <p:nvPr/>
        </p:nvSpPr>
        <p:spPr>
          <a:xfrm>
            <a:off x="601024" y="3643692"/>
            <a:ext cx="2928755" cy="5107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fr-FR" alt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Neptune</a:t>
            </a:r>
            <a:endParaRPr lang="fr-FR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826D7A8-39AF-EE67-9C52-C99A89C9DF58}"/>
              </a:ext>
            </a:extLst>
          </p:cNvPr>
          <p:cNvSpPr/>
          <p:nvPr/>
        </p:nvSpPr>
        <p:spPr>
          <a:xfrm>
            <a:off x="601023" y="4636137"/>
            <a:ext cx="2928755" cy="5107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fr-FR" alt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Jupiter</a:t>
            </a:r>
            <a:endParaRPr lang="fr-FR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A9BA64E1-82B9-28E4-AC22-484780C1108D}"/>
              </a:ext>
            </a:extLst>
          </p:cNvPr>
          <p:cNvSpPr/>
          <p:nvPr/>
        </p:nvSpPr>
        <p:spPr>
          <a:xfrm>
            <a:off x="6725262" y="3312882"/>
            <a:ext cx="5004619" cy="5107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Planètes gazeuses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08CD5F-0E5F-1F1E-7D71-4FEB5A20E2FC}"/>
              </a:ext>
            </a:extLst>
          </p:cNvPr>
          <p:cNvSpPr/>
          <p:nvPr/>
        </p:nvSpPr>
        <p:spPr>
          <a:xfrm>
            <a:off x="6725262" y="4965791"/>
            <a:ext cx="5004619" cy="51077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Planètes telluriques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02CC756-07A0-4BE8-80D3-56366622DDFA}"/>
              </a:ext>
            </a:extLst>
          </p:cNvPr>
          <p:cNvSpPr txBox="1"/>
          <p:nvPr/>
        </p:nvSpPr>
        <p:spPr>
          <a:xfrm>
            <a:off x="3529777" y="1828753"/>
            <a:ext cx="5539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noProof="0" dirty="0">
                <a:solidFill>
                  <a:srgbClr val="0852A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Chaque planète au type correspondant.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8B08F937-7156-D615-80AC-A0DF9E12A27E}"/>
              </a:ext>
            </a:extLst>
          </p:cNvPr>
          <p:cNvSpPr/>
          <p:nvPr/>
        </p:nvSpPr>
        <p:spPr>
          <a:xfrm>
            <a:off x="601022" y="5705197"/>
            <a:ext cx="2928755" cy="5107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fr-FR" alt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Mars</a:t>
            </a:r>
            <a:endParaRPr lang="fr-FR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Espace réservé du contenu 3">
            <a:extLst>
              <a:ext uri="{FF2B5EF4-FFF2-40B4-BE49-F238E27FC236}">
                <a16:creationId xmlns:a16="http://schemas.microsoft.com/office/drawing/2014/main" id="{9EDB64A5-533D-2C56-0212-1B3549F71746}"/>
              </a:ext>
            </a:extLst>
          </p:cNvPr>
          <p:cNvSpPr txBox="1">
            <a:spLocks/>
          </p:cNvSpPr>
          <p:nvPr/>
        </p:nvSpPr>
        <p:spPr>
          <a:xfrm>
            <a:off x="801528" y="672145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spcAft>
                <a:spcPts val="300"/>
              </a:spcAft>
              <a:defRPr/>
            </a:pP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élèves. Ensuite inviter 4 au hasard à passer au tableau.</a:t>
            </a:r>
          </a:p>
          <a:p>
            <a:pPr defTabSz="342900">
              <a:spcAft>
                <a:spcPts val="300"/>
              </a:spcAft>
              <a:defRPr/>
            </a:pPr>
            <a:endParaRPr lang="fr-FR" sz="12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42" name="Picture 1">
            <a:extLst>
              <a:ext uri="{FF2B5EF4-FFF2-40B4-BE49-F238E27FC236}">
                <a16:creationId xmlns:a16="http://schemas.microsoft.com/office/drawing/2014/main" id="{1C6B630C-4AB7-11D4-0615-EA3777E3A9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140" y="364469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932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18527</TotalTime>
  <Words>797</Words>
  <Application>Microsoft Office PowerPoint</Application>
  <PresentationFormat>Grand écran</PresentationFormat>
  <Paragraphs>177</Paragraphs>
  <Slides>25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25</vt:i4>
      </vt:variant>
    </vt:vector>
  </HeadingPairs>
  <TitlesOfParts>
    <vt:vector size="35" baseType="lpstr">
      <vt:lpstr>Aptos</vt:lpstr>
      <vt:lpstr>Arial</vt:lpstr>
      <vt:lpstr>Calibri</vt:lpstr>
      <vt:lpstr>Dosis</vt:lpstr>
      <vt:lpstr>Dosis Bold</vt:lpstr>
      <vt:lpstr>Hammersmith One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Répondez à la question suivante. </vt:lpstr>
      <vt:lpstr>Parfait !</vt:lpstr>
      <vt:lpstr>Voici une deuxième question :</vt:lpstr>
      <vt:lpstr>Très bien !</vt:lpstr>
      <vt:lpstr>Une autre question concernant la position de la Terre dans le système solaire.</vt:lpstr>
      <vt:lpstr>Bravo ! La Terre est la troisième planète du système solaire.</vt:lpstr>
      <vt:lpstr>Maintenant, une question à propos des planètes voisines de la Terre.</vt:lpstr>
      <vt:lpstr>Excellent ! La Terre se situe entre Vénus et Mars.</vt:lpstr>
      <vt:lpstr>Voici une autre question.</vt:lpstr>
      <vt:lpstr>Excellent ! Mercure est la planète la plus proche du Soleil dans le système solaire.</vt:lpstr>
      <vt:lpstr>Répondez à cette dernière question :</vt:lpstr>
      <vt:lpstr>Très bien ! Cette distance s’appelle aussi l’unité astronomique (UA).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MOHAMMED.SENHAJI-KHA</cp:lastModifiedBy>
  <cp:revision>1288</cp:revision>
  <cp:lastPrinted>2024-10-05T19:15:58Z</cp:lastPrinted>
  <dcterms:created xsi:type="dcterms:W3CDTF">2024-05-28T10:13:44Z</dcterms:created>
  <dcterms:modified xsi:type="dcterms:W3CDTF">2026-04-18T16:50:21Z</dcterms:modified>
</cp:coreProperties>
</file>