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5"/>
  </p:notesMasterIdLst>
  <p:handoutMasterIdLst>
    <p:handoutMasterId r:id="rId26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147483592" r:id="rId10"/>
    <p:sldId id="256" r:id="rId11"/>
    <p:sldId id="2147483626" r:id="rId12"/>
    <p:sldId id="258" r:id="rId13"/>
    <p:sldId id="257" r:id="rId14"/>
    <p:sldId id="2147483624" r:id="rId15"/>
    <p:sldId id="2147483625" r:id="rId16"/>
    <p:sldId id="2147483627" r:id="rId17"/>
    <p:sldId id="2147483568" r:id="rId18"/>
    <p:sldId id="2147483623" r:id="rId19"/>
    <p:sldId id="2147483618" r:id="rId20"/>
    <p:sldId id="2147483628" r:id="rId21"/>
    <p:sldId id="2134806577" r:id="rId22"/>
    <p:sldId id="2134806581" r:id="rId23"/>
    <p:sldId id="21348065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147483592"/>
            <p14:sldId id="256"/>
            <p14:sldId id="2147483626"/>
            <p14:sldId id="258"/>
            <p14:sldId id="257"/>
            <p14:sldId id="2147483624"/>
            <p14:sldId id="2147483625"/>
            <p14:sldId id="2147483627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E4D"/>
    <a:srgbClr val="5FADE4"/>
    <a:srgbClr val="A11145"/>
    <a:srgbClr val="FDF2E2"/>
    <a:srgbClr val="BF4598"/>
    <a:srgbClr val="00663F"/>
    <a:srgbClr val="F3DFED"/>
    <a:srgbClr val="2CB551"/>
    <a:srgbClr val="F2F7D9"/>
    <a:srgbClr val="027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8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0DADEB-F4DB-91A8-0FE9-07A6DB5F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1ADF05F-B58D-DA65-AA83-51F0D1462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3BB46C34-C402-58E9-44A0-5516BA67A5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A632772-99AF-A45A-331E-E4A69F3606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7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3970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925764-0D6D-CD92-5595-5B0A597AC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CDB13F9B-5110-E022-72EE-D5D6F3C2B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A4D05A80-33D6-C9B2-D359-976734BE65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2351BEC8-3BC2-088D-D8F7-DC1DA9C468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8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827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FAE216-DDE9-A30F-986D-48B51CC82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AA2177C0-CD7F-30D0-9C67-D1B1D9858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24EA1D3-242E-7B39-F86A-9E49F9974D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B6A11B6D-1028-8AE1-2A6C-4EFA7F40B8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10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75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F6F289-BDD3-B764-531C-202C791F1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651A34B0-8D61-B8C6-328E-46A344631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F506BB8-4B27-65F8-6385-DC89BF171B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83BEB26-E5C5-131E-0BB5-09CF1187FE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5805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3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2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381732" y="3992175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Respiration, circulation et santé humaine.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1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311864" y="4670538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Identifier les organes circulatoires, leurs fonctions et le sens de la circulation sanguine.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731F3-756C-900D-5618-C5BD18AC7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CB053316-0BCC-7775-5FCB-BFD3EFB41ED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23A408E4-AD0A-FD62-97EA-7CEB3139F5B0}"/>
              </a:ext>
            </a:extLst>
          </p:cNvPr>
          <p:cNvSpPr txBox="1"/>
          <p:nvPr/>
        </p:nvSpPr>
        <p:spPr>
          <a:xfrm>
            <a:off x="956572" y="64409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600" i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DAE4A83-9FE0-27ED-663A-D18711F3B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12C29BD7-E29C-7268-0234-1F839445122C}"/>
              </a:ext>
            </a:extLst>
          </p:cNvPr>
          <p:cNvSpPr txBox="1">
            <a:spLocks/>
          </p:cNvSpPr>
          <p:nvPr/>
        </p:nvSpPr>
        <p:spPr>
          <a:xfrm>
            <a:off x="935304" y="318293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Excellent ! Le cœur comprend deux ventricules et deux oreillettes.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3B14884F-0CD9-C529-D418-7364F3136452}"/>
              </a:ext>
            </a:extLst>
          </p:cNvPr>
          <p:cNvSpPr txBox="1">
            <a:spLocks/>
          </p:cNvSpPr>
          <p:nvPr/>
        </p:nvSpPr>
        <p:spPr>
          <a:xfrm>
            <a:off x="1042858" y="621974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Indiquer sur le schéma les ventricules et les oreillettes.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E7005C5C-2AD0-544E-C9A3-FB0C8ECC9B59}"/>
              </a:ext>
            </a:extLst>
          </p:cNvPr>
          <p:cNvSpPr txBox="1"/>
          <p:nvPr/>
        </p:nvSpPr>
        <p:spPr>
          <a:xfrm>
            <a:off x="1756818" y="1664628"/>
            <a:ext cx="8785975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cœur comprend: </a:t>
            </a:r>
          </a:p>
        </p:txBody>
      </p:sp>
      <p:pic>
        <p:nvPicPr>
          <p:cNvPr id="15" name="Picture 16">
            <a:extLst>
              <a:ext uri="{FF2B5EF4-FFF2-40B4-BE49-F238E27FC236}">
                <a16:creationId xmlns:a16="http://schemas.microsoft.com/office/drawing/2014/main" id="{197EA52F-FEC1-BEEF-9DAD-CD05BD2735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4" t="297" r="11302" b="-297"/>
          <a:stretch/>
        </p:blipFill>
        <p:spPr bwMode="auto">
          <a:xfrm>
            <a:off x="8096432" y="3683959"/>
            <a:ext cx="2300353" cy="2473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ZoneTexte 12">
            <a:extLst>
              <a:ext uri="{FF2B5EF4-FFF2-40B4-BE49-F238E27FC236}">
                <a16:creationId xmlns:a16="http://schemas.microsoft.com/office/drawing/2014/main" id="{D0D5060D-7154-5962-8649-1A33B74C4282}"/>
              </a:ext>
            </a:extLst>
          </p:cNvPr>
          <p:cNvSpPr txBox="1"/>
          <p:nvPr/>
        </p:nvSpPr>
        <p:spPr>
          <a:xfrm>
            <a:off x="6786880" y="3633201"/>
            <a:ext cx="1943549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Deux oreillettes </a:t>
            </a:r>
          </a:p>
        </p:txBody>
      </p:sp>
      <p:sp>
        <p:nvSpPr>
          <p:cNvPr id="17" name="ZoneTexte 12">
            <a:extLst>
              <a:ext uri="{FF2B5EF4-FFF2-40B4-BE49-F238E27FC236}">
                <a16:creationId xmlns:a16="http://schemas.microsoft.com/office/drawing/2014/main" id="{6ED50997-27F5-F3F3-D761-17DDE62C665D}"/>
              </a:ext>
            </a:extLst>
          </p:cNvPr>
          <p:cNvSpPr txBox="1"/>
          <p:nvPr/>
        </p:nvSpPr>
        <p:spPr>
          <a:xfrm>
            <a:off x="10045251" y="5954160"/>
            <a:ext cx="2146749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b="1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Deux ventricules</a:t>
            </a:r>
          </a:p>
        </p:txBody>
      </p:sp>
      <p:cxnSp>
        <p:nvCxnSpPr>
          <p:cNvPr id="18" name="Straight Arrow Connector 19">
            <a:extLst>
              <a:ext uri="{FF2B5EF4-FFF2-40B4-BE49-F238E27FC236}">
                <a16:creationId xmlns:a16="http://schemas.microsoft.com/office/drawing/2014/main" id="{ADE381B7-A605-11AD-7D4F-6A3AA682137E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7758655" y="4040236"/>
            <a:ext cx="971774" cy="920008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19" name="Straight Arrow Connector 22">
            <a:extLst>
              <a:ext uri="{FF2B5EF4-FFF2-40B4-BE49-F238E27FC236}">
                <a16:creationId xmlns:a16="http://schemas.microsoft.com/office/drawing/2014/main" id="{4160F1E9-F760-DC10-CF07-0A7F52FA8404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7758655" y="4040236"/>
            <a:ext cx="1737958" cy="584728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20" name="Straight Arrow Connector 26">
            <a:extLst>
              <a:ext uri="{FF2B5EF4-FFF2-40B4-BE49-F238E27FC236}">
                <a16:creationId xmlns:a16="http://schemas.microsoft.com/office/drawing/2014/main" id="{4AC4502B-EB74-A077-D220-90735639F969}"/>
              </a:ext>
            </a:extLst>
          </p:cNvPr>
          <p:cNvCxnSpPr>
            <a:cxnSpLocks/>
            <a:stCxn id="17" idx="0"/>
          </p:cNvCxnSpPr>
          <p:nvPr/>
        </p:nvCxnSpPr>
        <p:spPr>
          <a:xfrm flipH="1" flipV="1">
            <a:off x="9113520" y="5498724"/>
            <a:ext cx="2005106" cy="455436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21" name="Straight Arrow Connector 27">
            <a:extLst>
              <a:ext uri="{FF2B5EF4-FFF2-40B4-BE49-F238E27FC236}">
                <a16:creationId xmlns:a16="http://schemas.microsoft.com/office/drawing/2014/main" id="{550AC48F-8C13-97E3-C1B0-1E1BC74C3502}"/>
              </a:ext>
            </a:extLst>
          </p:cNvPr>
          <p:cNvCxnSpPr>
            <a:cxnSpLocks/>
            <a:stCxn id="17" idx="0"/>
          </p:cNvCxnSpPr>
          <p:nvPr/>
        </p:nvCxnSpPr>
        <p:spPr>
          <a:xfrm flipH="1" flipV="1">
            <a:off x="9692640" y="5265044"/>
            <a:ext cx="1425986" cy="689116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22" name="Rectangle: Rounded Corners 7">
            <a:extLst>
              <a:ext uri="{FF2B5EF4-FFF2-40B4-BE49-F238E27FC236}">
                <a16:creationId xmlns:a16="http://schemas.microsoft.com/office/drawing/2014/main" id="{4DDEFFCD-A31C-1E50-8719-4E0505E27F9C}"/>
              </a:ext>
            </a:extLst>
          </p:cNvPr>
          <p:cNvSpPr/>
          <p:nvPr/>
        </p:nvSpPr>
        <p:spPr>
          <a:xfrm>
            <a:off x="695863" y="2529825"/>
            <a:ext cx="307349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a- Deux ventricules et une oreillette. </a:t>
            </a:r>
          </a:p>
        </p:txBody>
      </p:sp>
      <p:sp>
        <p:nvSpPr>
          <p:cNvPr id="23" name="Rectangle: Rounded Corners 12">
            <a:extLst>
              <a:ext uri="{FF2B5EF4-FFF2-40B4-BE49-F238E27FC236}">
                <a16:creationId xmlns:a16="http://schemas.microsoft.com/office/drawing/2014/main" id="{36AAC633-877B-EE71-D2F2-8D3A3C62C3CD}"/>
              </a:ext>
            </a:extLst>
          </p:cNvPr>
          <p:cNvSpPr/>
          <p:nvPr/>
        </p:nvSpPr>
        <p:spPr>
          <a:xfrm>
            <a:off x="8590748" y="2529825"/>
            <a:ext cx="2778857" cy="878532"/>
          </a:xfrm>
          <a:prstGeom prst="roundRect">
            <a:avLst/>
          </a:prstGeom>
          <a:solidFill>
            <a:srgbClr val="003399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kern="0">
                <a:solidFill>
                  <a:prstClr val="white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c- </a:t>
            </a:r>
            <a:r>
              <a:rPr lang="fr-FR" sz="2400" kern="0" dirty="0">
                <a:solidFill>
                  <a:prstClr val="white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Deux ventricules et deux oreillettes. </a:t>
            </a:r>
          </a:p>
        </p:txBody>
      </p:sp>
      <p:sp>
        <p:nvSpPr>
          <p:cNvPr id="24" name="Rectangle: Rounded Corners 13">
            <a:extLst>
              <a:ext uri="{FF2B5EF4-FFF2-40B4-BE49-F238E27FC236}">
                <a16:creationId xmlns:a16="http://schemas.microsoft.com/office/drawing/2014/main" id="{FCDBEBC6-EA81-DB1C-C2DE-E1EE8EA49811}"/>
              </a:ext>
            </a:extLst>
          </p:cNvPr>
          <p:cNvSpPr/>
          <p:nvPr/>
        </p:nvSpPr>
        <p:spPr>
          <a:xfrm>
            <a:off x="4790626" y="2529825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b- Un ventricule et deux oreillettes. </a:t>
            </a:r>
          </a:p>
        </p:txBody>
      </p:sp>
    </p:spTree>
    <p:extLst>
      <p:ext uri="{BB962C8B-B14F-4D97-AF65-F5344CB8AC3E}">
        <p14:creationId xmlns:p14="http://schemas.microsoft.com/office/powerpoint/2010/main" val="1475521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9AC89-F4D9-CAF4-03F0-BAE3880B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B69E1BF1-AEA9-07AB-0990-7B22098D749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E66035C-9AD4-6245-7083-FDCB49159F7C}"/>
              </a:ext>
            </a:extLst>
          </p:cNvPr>
          <p:cNvSpPr txBox="1">
            <a:spLocks/>
          </p:cNvSpPr>
          <p:nvPr/>
        </p:nvSpPr>
        <p:spPr>
          <a:xfrm>
            <a:off x="935304" y="293543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Voici une autre question :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9" name="Rectangle: Rounded Corners 7">
            <a:extLst>
              <a:ext uri="{FF2B5EF4-FFF2-40B4-BE49-F238E27FC236}">
                <a16:creationId xmlns:a16="http://schemas.microsoft.com/office/drawing/2014/main" id="{60F0EB95-6746-0F1E-BD35-834557FE880B}"/>
              </a:ext>
            </a:extLst>
          </p:cNvPr>
          <p:cNvSpPr/>
          <p:nvPr/>
        </p:nvSpPr>
        <p:spPr>
          <a:xfrm>
            <a:off x="695863" y="3747964"/>
            <a:ext cx="307349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a- Le cœur gauche. </a:t>
            </a:r>
          </a:p>
        </p:txBody>
      </p:sp>
      <p:sp>
        <p:nvSpPr>
          <p:cNvPr id="21" name="Rectangle: Rounded Corners 12">
            <a:extLst>
              <a:ext uri="{FF2B5EF4-FFF2-40B4-BE49-F238E27FC236}">
                <a16:creationId xmlns:a16="http://schemas.microsoft.com/office/drawing/2014/main" id="{F5A6C65A-3998-4B8D-A080-22EC8D6BEBD3}"/>
              </a:ext>
            </a:extLst>
          </p:cNvPr>
          <p:cNvSpPr/>
          <p:nvPr/>
        </p:nvSpPr>
        <p:spPr>
          <a:xfrm>
            <a:off x="4600408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b- Le cœur droit. </a:t>
            </a:r>
          </a:p>
        </p:txBody>
      </p:sp>
      <p:sp>
        <p:nvSpPr>
          <p:cNvPr id="22" name="Rectangle: Rounded Corners 13">
            <a:extLst>
              <a:ext uri="{FF2B5EF4-FFF2-40B4-BE49-F238E27FC236}">
                <a16:creationId xmlns:a16="http://schemas.microsoft.com/office/drawing/2014/main" id="{73E50706-C0EA-29D8-D2A6-9E9FDA501DB8}"/>
              </a:ext>
            </a:extLst>
          </p:cNvPr>
          <p:cNvSpPr/>
          <p:nvPr/>
        </p:nvSpPr>
        <p:spPr>
          <a:xfrm>
            <a:off x="8504953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c- Les deux cotés du cœur. </a:t>
            </a:r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EB90D647-8A0B-6D92-8642-6DC8B7126418}"/>
              </a:ext>
            </a:extLst>
          </p:cNvPr>
          <p:cNvSpPr txBox="1"/>
          <p:nvPr/>
        </p:nvSpPr>
        <p:spPr>
          <a:xfrm>
            <a:off x="1869972" y="2443472"/>
            <a:ext cx="8868742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Quel coté du cœur propulse le sang vers les poumons?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D34DD6B-11E4-67BD-7D9A-318D698B2B56}"/>
              </a:ext>
            </a:extLst>
          </p:cNvPr>
          <p:cNvSpPr txBox="1"/>
          <p:nvPr/>
        </p:nvSpPr>
        <p:spPr>
          <a:xfrm>
            <a:off x="777869" y="1400193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3- Choisissez la bonne réponse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01282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7">
            <a:extLst>
              <a:ext uri="{FF2B5EF4-FFF2-40B4-BE49-F238E27FC236}">
                <a16:creationId xmlns:a16="http://schemas.microsoft.com/office/drawing/2014/main" id="{9AC990E9-0253-5927-4D46-D42EABDFB16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1" name="Image 9">
            <a:extLst>
              <a:ext uri="{FF2B5EF4-FFF2-40B4-BE49-F238E27FC236}">
                <a16:creationId xmlns:a16="http://schemas.microsoft.com/office/drawing/2014/main" id="{67E0561E-7369-7954-AC86-6F911D1B4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6CF6E88C-7906-6D40-A658-D8B242FB83FC}"/>
              </a:ext>
            </a:extLst>
          </p:cNvPr>
          <p:cNvSpPr txBox="1">
            <a:spLocks/>
          </p:cNvSpPr>
          <p:nvPr/>
        </p:nvSpPr>
        <p:spPr>
          <a:xfrm>
            <a:off x="935304" y="318293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C’est le cœur droit qui propulse le sang vers les poumons.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CDD2CC61-1FCC-5A3E-9A04-12BC7B198A5D}"/>
              </a:ext>
            </a:extLst>
          </p:cNvPr>
          <p:cNvSpPr txBox="1"/>
          <p:nvPr/>
        </p:nvSpPr>
        <p:spPr>
          <a:xfrm>
            <a:off x="1733492" y="1192727"/>
            <a:ext cx="9117388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coté du cœur qui propulse le sang vers les poumons est : </a:t>
            </a:r>
          </a:p>
        </p:txBody>
      </p:sp>
      <p:sp>
        <p:nvSpPr>
          <p:cNvPr id="23" name="Rectangle: Rounded Corners 4">
            <a:extLst>
              <a:ext uri="{FF2B5EF4-FFF2-40B4-BE49-F238E27FC236}">
                <a16:creationId xmlns:a16="http://schemas.microsoft.com/office/drawing/2014/main" id="{7CF34225-875D-CE16-64DF-62337292B07C}"/>
              </a:ext>
            </a:extLst>
          </p:cNvPr>
          <p:cNvSpPr/>
          <p:nvPr/>
        </p:nvSpPr>
        <p:spPr>
          <a:xfrm>
            <a:off x="695863" y="2081724"/>
            <a:ext cx="307349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a- Le cœur gauche. </a:t>
            </a:r>
          </a:p>
        </p:txBody>
      </p:sp>
      <p:sp>
        <p:nvSpPr>
          <p:cNvPr id="24" name="Rectangle: Rounded Corners 5">
            <a:extLst>
              <a:ext uri="{FF2B5EF4-FFF2-40B4-BE49-F238E27FC236}">
                <a16:creationId xmlns:a16="http://schemas.microsoft.com/office/drawing/2014/main" id="{02E91468-4165-E1F1-BD1B-527C9E5702B4}"/>
              </a:ext>
            </a:extLst>
          </p:cNvPr>
          <p:cNvSpPr/>
          <p:nvPr/>
        </p:nvSpPr>
        <p:spPr>
          <a:xfrm>
            <a:off x="4600408" y="2081724"/>
            <a:ext cx="2778857" cy="878532"/>
          </a:xfrm>
          <a:prstGeom prst="roundRect">
            <a:avLst/>
          </a:prstGeom>
          <a:solidFill>
            <a:srgbClr val="003399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prstClr val="white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b- Le cœur droit. </a:t>
            </a:r>
          </a:p>
        </p:txBody>
      </p:sp>
      <p:sp>
        <p:nvSpPr>
          <p:cNvPr id="25" name="Rectangle: Rounded Corners 7">
            <a:extLst>
              <a:ext uri="{FF2B5EF4-FFF2-40B4-BE49-F238E27FC236}">
                <a16:creationId xmlns:a16="http://schemas.microsoft.com/office/drawing/2014/main" id="{77012337-074F-CB31-72CD-021A995EA8EB}"/>
              </a:ext>
            </a:extLst>
          </p:cNvPr>
          <p:cNvSpPr/>
          <p:nvPr/>
        </p:nvSpPr>
        <p:spPr>
          <a:xfrm>
            <a:off x="8504953" y="208172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c- Les deux cotés du cœur. </a:t>
            </a:r>
          </a:p>
        </p:txBody>
      </p:sp>
      <p:cxnSp>
        <p:nvCxnSpPr>
          <p:cNvPr id="26" name="Straight Arrow Connector 37">
            <a:extLst>
              <a:ext uri="{FF2B5EF4-FFF2-40B4-BE49-F238E27FC236}">
                <a16:creationId xmlns:a16="http://schemas.microsoft.com/office/drawing/2014/main" id="{2212F95F-BD55-EA6D-03F1-38CF3C2C3E64}"/>
              </a:ext>
            </a:extLst>
          </p:cNvPr>
          <p:cNvCxnSpPr>
            <a:cxnSpLocks/>
          </p:cNvCxnSpPr>
          <p:nvPr/>
        </p:nvCxnSpPr>
        <p:spPr>
          <a:xfrm flipV="1">
            <a:off x="5102352" y="3650316"/>
            <a:ext cx="243979" cy="143013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7" name="Image 26" descr="Une image contenant croquis, clipart, dessin, Dessin d’enfant&#10;&#10;Description générée automatiquement">
            <a:extLst>
              <a:ext uri="{FF2B5EF4-FFF2-40B4-BE49-F238E27FC236}">
                <a16:creationId xmlns:a16="http://schemas.microsoft.com/office/drawing/2014/main" id="{08C628B5-DA8B-99A1-DB2C-DB1B9CBA5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4874" r="13629" b="28895"/>
          <a:stretch/>
        </p:blipFill>
        <p:spPr>
          <a:xfrm>
            <a:off x="4820284" y="3312900"/>
            <a:ext cx="2276568" cy="2999297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D8FAA6E-44F8-005B-E10E-F670A75313B0}"/>
              </a:ext>
            </a:extLst>
          </p:cNvPr>
          <p:cNvSpPr/>
          <p:nvPr/>
        </p:nvSpPr>
        <p:spPr>
          <a:xfrm>
            <a:off x="5142695" y="5788971"/>
            <a:ext cx="764496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fr-FR" b="1" kern="100" dirty="0">
                <a:solidFill>
                  <a:srgbClr val="003399"/>
                </a:solidFill>
                <a:ea typeface="Aptos" panose="020B0004020202020204" pitchFamily="34" charset="0"/>
                <a:cs typeface="Aptos" panose="020B0004020202020204" pitchFamily="34" charset="0"/>
              </a:rPr>
              <a:t>Cœur droit </a:t>
            </a:r>
            <a:endParaRPr lang="fr-FR" sz="1600" kern="100" dirty="0">
              <a:solidFill>
                <a:srgbClr val="003399"/>
              </a:solidFill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9">
            <a:extLst>
              <a:ext uri="{FF2B5EF4-FFF2-40B4-BE49-F238E27FC236}">
                <a16:creationId xmlns:a16="http://schemas.microsoft.com/office/drawing/2014/main" id="{80616269-2D69-7271-5786-8F7FCE892558}"/>
              </a:ext>
            </a:extLst>
          </p:cNvPr>
          <p:cNvCxnSpPr>
            <a:cxnSpLocks/>
          </p:cNvCxnSpPr>
          <p:nvPr/>
        </p:nvCxnSpPr>
        <p:spPr>
          <a:xfrm flipH="1" flipV="1">
            <a:off x="4563393" y="4347330"/>
            <a:ext cx="179863" cy="831473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0" name="ZoneTexte 12">
            <a:extLst>
              <a:ext uri="{FF2B5EF4-FFF2-40B4-BE49-F238E27FC236}">
                <a16:creationId xmlns:a16="http://schemas.microsoft.com/office/drawing/2014/main" id="{6F3DE8A3-EB48-5B21-3522-476501BD9309}"/>
              </a:ext>
            </a:extLst>
          </p:cNvPr>
          <p:cNvSpPr txBox="1"/>
          <p:nvPr/>
        </p:nvSpPr>
        <p:spPr>
          <a:xfrm>
            <a:off x="5323390" y="3946217"/>
            <a:ext cx="1332892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Poumon</a:t>
            </a:r>
          </a:p>
        </p:txBody>
      </p:sp>
    </p:spTree>
    <p:extLst>
      <p:ext uri="{BB962C8B-B14F-4D97-AF65-F5344CB8AC3E}">
        <p14:creationId xmlns:p14="http://schemas.microsoft.com/office/powerpoint/2010/main" val="3628257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80D95-BBD6-48D8-220D-8B80CA4A7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1F2A2288-6888-C639-2E85-AB31CEEEC70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D5AA940-3246-4A85-E42E-64DB472DA168}"/>
              </a:ext>
            </a:extLst>
          </p:cNvPr>
          <p:cNvSpPr txBox="1">
            <a:spLocks/>
          </p:cNvSpPr>
          <p:nvPr/>
        </p:nvSpPr>
        <p:spPr>
          <a:xfrm>
            <a:off x="935304" y="293543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Voici une dernière question.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0" name="Rectangle: Rounded Corners 3">
            <a:extLst>
              <a:ext uri="{FF2B5EF4-FFF2-40B4-BE49-F238E27FC236}">
                <a16:creationId xmlns:a16="http://schemas.microsoft.com/office/drawing/2014/main" id="{5F067053-38D2-E987-8336-3251B3589929}"/>
              </a:ext>
            </a:extLst>
          </p:cNvPr>
          <p:cNvSpPr/>
          <p:nvPr/>
        </p:nvSpPr>
        <p:spPr>
          <a:xfrm>
            <a:off x="4600408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b- Propulser le sang vers les poumons.</a:t>
            </a:r>
          </a:p>
        </p:txBody>
      </p:sp>
      <p:sp>
        <p:nvSpPr>
          <p:cNvPr id="11" name="Rectangle: Rounded Corners 5">
            <a:extLst>
              <a:ext uri="{FF2B5EF4-FFF2-40B4-BE49-F238E27FC236}">
                <a16:creationId xmlns:a16="http://schemas.microsoft.com/office/drawing/2014/main" id="{3032AE76-82C8-C04F-7444-D9D5775490C0}"/>
              </a:ext>
            </a:extLst>
          </p:cNvPr>
          <p:cNvSpPr/>
          <p:nvPr/>
        </p:nvSpPr>
        <p:spPr>
          <a:xfrm>
            <a:off x="656819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a- Propulser le sang vers les organes.</a:t>
            </a:r>
          </a:p>
        </p:txBody>
      </p:sp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5867A2DC-F80C-2F52-7451-18D6F67829BD}"/>
              </a:ext>
            </a:extLst>
          </p:cNvPr>
          <p:cNvSpPr/>
          <p:nvPr/>
        </p:nvSpPr>
        <p:spPr>
          <a:xfrm>
            <a:off x="8473229" y="3747964"/>
            <a:ext cx="2991184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c- Transporter le sang jusqu’aux cellules.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F1992FCF-5494-2C8A-947A-CF778383D177}"/>
              </a:ext>
            </a:extLst>
          </p:cNvPr>
          <p:cNvSpPr txBox="1"/>
          <p:nvPr/>
        </p:nvSpPr>
        <p:spPr>
          <a:xfrm>
            <a:off x="1869972" y="2443472"/>
            <a:ext cx="8868742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rôle du cœur gauche est :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631CD86-1C18-E3C1-472F-4D96C4C2E728}"/>
              </a:ext>
            </a:extLst>
          </p:cNvPr>
          <p:cNvSpPr txBox="1"/>
          <p:nvPr/>
        </p:nvSpPr>
        <p:spPr>
          <a:xfrm>
            <a:off x="777869" y="1400193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4- Choisissez la bonne réponse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2072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9C6C8-721E-6C95-29E0-B73B73F40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D53E6A40-F2F0-339B-BC27-DD30FE5C19C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R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C4556215-9C3A-10A4-0E53-E90E76529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7F1E3EC1-D660-513B-216A-3827931E486B}"/>
              </a:ext>
            </a:extLst>
          </p:cNvPr>
          <p:cNvSpPr txBox="1">
            <a:spLocks/>
          </p:cNvSpPr>
          <p:nvPr/>
        </p:nvSpPr>
        <p:spPr>
          <a:xfrm>
            <a:off x="935730" y="25627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cœur gauche propulse le sang vers les organes.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F137FF06-5473-E4E5-0EE2-FD8EAA35276B}"/>
              </a:ext>
            </a:extLst>
          </p:cNvPr>
          <p:cNvSpPr txBox="1"/>
          <p:nvPr/>
        </p:nvSpPr>
        <p:spPr>
          <a:xfrm>
            <a:off x="1703012" y="1217588"/>
            <a:ext cx="8785975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Le rôle du cœur gauche est : </a:t>
            </a:r>
          </a:p>
        </p:txBody>
      </p:sp>
      <p:sp>
        <p:nvSpPr>
          <p:cNvPr id="10" name="ZoneTexte 12">
            <a:extLst>
              <a:ext uri="{FF2B5EF4-FFF2-40B4-BE49-F238E27FC236}">
                <a16:creationId xmlns:a16="http://schemas.microsoft.com/office/drawing/2014/main" id="{B8FF8A7E-A443-01C9-DB82-756E3AD81DBE}"/>
              </a:ext>
            </a:extLst>
          </p:cNvPr>
          <p:cNvSpPr txBox="1"/>
          <p:nvPr/>
        </p:nvSpPr>
        <p:spPr>
          <a:xfrm>
            <a:off x="1033715" y="5971157"/>
            <a:ext cx="2080598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Organe (muscle)</a:t>
            </a:r>
          </a:p>
        </p:txBody>
      </p:sp>
      <p:pic>
        <p:nvPicPr>
          <p:cNvPr id="11" name="Image 10" descr="Une image contenant croquis, clipart, dessin, Dessin d’enfant&#10;&#10;Description générée automatiquement">
            <a:extLst>
              <a:ext uri="{FF2B5EF4-FFF2-40B4-BE49-F238E27FC236}">
                <a16:creationId xmlns:a16="http://schemas.microsoft.com/office/drawing/2014/main" id="{B4E7533F-E0D6-9A3E-7D1B-54437CF4C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27715" r="13629" b="2403"/>
          <a:stretch/>
        </p:blipFill>
        <p:spPr>
          <a:xfrm>
            <a:off x="935730" y="2936741"/>
            <a:ext cx="2276568" cy="31646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AED7BB9-46EF-F8B9-D85A-D47E28C39297}"/>
              </a:ext>
            </a:extLst>
          </p:cNvPr>
          <p:cNvSpPr/>
          <p:nvPr/>
        </p:nvSpPr>
        <p:spPr>
          <a:xfrm>
            <a:off x="2193778" y="4342777"/>
            <a:ext cx="1029656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Cœur gauche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9">
            <a:extLst>
              <a:ext uri="{FF2B5EF4-FFF2-40B4-BE49-F238E27FC236}">
                <a16:creationId xmlns:a16="http://schemas.microsoft.com/office/drawing/2014/main" id="{EC0D58B5-2DCF-F46E-6C53-90FB64D7C940}"/>
              </a:ext>
            </a:extLst>
          </p:cNvPr>
          <p:cNvCxnSpPr>
            <a:cxnSpLocks/>
          </p:cNvCxnSpPr>
          <p:nvPr/>
        </p:nvCxnSpPr>
        <p:spPr>
          <a:xfrm>
            <a:off x="3300313" y="4045483"/>
            <a:ext cx="77028" cy="1121150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Straight Arrow Connector 19">
            <a:extLst>
              <a:ext uri="{FF2B5EF4-FFF2-40B4-BE49-F238E27FC236}">
                <a16:creationId xmlns:a16="http://schemas.microsoft.com/office/drawing/2014/main" id="{F03941E1-7818-E287-BD10-B3053A0834F5}"/>
              </a:ext>
            </a:extLst>
          </p:cNvPr>
          <p:cNvCxnSpPr>
            <a:cxnSpLocks/>
          </p:cNvCxnSpPr>
          <p:nvPr/>
        </p:nvCxnSpPr>
        <p:spPr>
          <a:xfrm>
            <a:off x="2551589" y="3670313"/>
            <a:ext cx="314033" cy="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28">
            <a:extLst>
              <a:ext uri="{FF2B5EF4-FFF2-40B4-BE49-F238E27FC236}">
                <a16:creationId xmlns:a16="http://schemas.microsoft.com/office/drawing/2014/main" id="{CD950D2E-6BFB-E20C-C81B-2CAECF7F3B4D}"/>
              </a:ext>
            </a:extLst>
          </p:cNvPr>
          <p:cNvCxnSpPr>
            <a:cxnSpLocks/>
          </p:cNvCxnSpPr>
          <p:nvPr/>
        </p:nvCxnSpPr>
        <p:spPr>
          <a:xfrm flipH="1">
            <a:off x="3114313" y="5357096"/>
            <a:ext cx="177172" cy="318724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Straight Arrow Connector 23">
            <a:extLst>
              <a:ext uri="{FF2B5EF4-FFF2-40B4-BE49-F238E27FC236}">
                <a16:creationId xmlns:a16="http://schemas.microsoft.com/office/drawing/2014/main" id="{71FCC5ED-5525-5079-6C27-CCB38051697C}"/>
              </a:ext>
            </a:extLst>
          </p:cNvPr>
          <p:cNvCxnSpPr>
            <a:cxnSpLocks/>
          </p:cNvCxnSpPr>
          <p:nvPr/>
        </p:nvCxnSpPr>
        <p:spPr>
          <a:xfrm>
            <a:off x="2983577" y="3643044"/>
            <a:ext cx="212786" cy="259763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7" name="Rectangle: Rounded Corners 3">
            <a:extLst>
              <a:ext uri="{FF2B5EF4-FFF2-40B4-BE49-F238E27FC236}">
                <a16:creationId xmlns:a16="http://schemas.microsoft.com/office/drawing/2014/main" id="{01B4E499-0D2E-A15D-6CC2-52874FD63CAE}"/>
              </a:ext>
            </a:extLst>
          </p:cNvPr>
          <p:cNvSpPr/>
          <p:nvPr/>
        </p:nvSpPr>
        <p:spPr>
          <a:xfrm>
            <a:off x="4606388" y="1932696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b- Propulser le sang vers les poumons.</a:t>
            </a:r>
          </a:p>
        </p:txBody>
      </p:sp>
      <p:sp>
        <p:nvSpPr>
          <p:cNvPr id="18" name="Rectangle: Rounded Corners 5">
            <a:extLst>
              <a:ext uri="{FF2B5EF4-FFF2-40B4-BE49-F238E27FC236}">
                <a16:creationId xmlns:a16="http://schemas.microsoft.com/office/drawing/2014/main" id="{76ACA2EB-2721-69E4-8E2F-2A6548318A7B}"/>
              </a:ext>
            </a:extLst>
          </p:cNvPr>
          <p:cNvSpPr/>
          <p:nvPr/>
        </p:nvSpPr>
        <p:spPr>
          <a:xfrm>
            <a:off x="662799" y="1932696"/>
            <a:ext cx="2778857" cy="878532"/>
          </a:xfrm>
          <a:prstGeom prst="roundRect">
            <a:avLst/>
          </a:prstGeom>
          <a:solidFill>
            <a:srgbClr val="003399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kern="0" dirty="0">
                <a:solidFill>
                  <a:prstClr val="white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Propulser le sang vers les organes.</a:t>
            </a:r>
          </a:p>
        </p:txBody>
      </p:sp>
      <p:sp>
        <p:nvSpPr>
          <p:cNvPr id="19" name="Rectangle: Rounded Corners 9">
            <a:extLst>
              <a:ext uri="{FF2B5EF4-FFF2-40B4-BE49-F238E27FC236}">
                <a16:creationId xmlns:a16="http://schemas.microsoft.com/office/drawing/2014/main" id="{645DA794-730C-CE6D-3E6A-F2F655D03759}"/>
              </a:ext>
            </a:extLst>
          </p:cNvPr>
          <p:cNvSpPr/>
          <p:nvPr/>
        </p:nvSpPr>
        <p:spPr>
          <a:xfrm>
            <a:off x="8479209" y="1932696"/>
            <a:ext cx="2991184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c- Transporter le sang jusqu’aux cellules.</a:t>
            </a:r>
          </a:p>
        </p:txBody>
      </p:sp>
    </p:spTree>
    <p:extLst>
      <p:ext uri="{BB962C8B-B14F-4D97-AF65-F5344CB8AC3E}">
        <p14:creationId xmlns:p14="http://schemas.microsoft.com/office/powerpoint/2010/main" val="2364424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1 de la page 49 du livret.</a:t>
            </a:r>
          </a:p>
        </p:txBody>
      </p: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448FD3D-65FE-3D8D-60B6-955D281A8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7380" y="603012"/>
            <a:ext cx="5197239" cy="617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17" name="Image 1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F08E73A-60DA-20F2-F5E6-1E7AD221D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166" y="1209244"/>
            <a:ext cx="9789674" cy="45240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84B029-C64C-C2E1-F01E-508D6E780F9A}"/>
              </a:ext>
            </a:extLst>
          </p:cNvPr>
          <p:cNvSpPr txBox="1"/>
          <p:nvPr/>
        </p:nvSpPr>
        <p:spPr>
          <a:xfrm>
            <a:off x="8332604" y="2807996"/>
            <a:ext cx="993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Artères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5F5062D-6A22-114A-977D-43D6522895FE}"/>
              </a:ext>
            </a:extLst>
          </p:cNvPr>
          <p:cNvSpPr txBox="1"/>
          <p:nvPr/>
        </p:nvSpPr>
        <p:spPr>
          <a:xfrm>
            <a:off x="1872346" y="3156866"/>
            <a:ext cx="993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Veines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844663E-B0F0-30A5-DF5B-5094696760C0}"/>
              </a:ext>
            </a:extLst>
          </p:cNvPr>
          <p:cNvSpPr txBox="1"/>
          <p:nvPr/>
        </p:nvSpPr>
        <p:spPr>
          <a:xfrm>
            <a:off x="8332604" y="3658791"/>
            <a:ext cx="993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Cœur 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3B180A4-5D00-67A9-0D24-0607388D8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990" y="695352"/>
            <a:ext cx="7872801" cy="5857847"/>
          </a:xfrm>
          <a:prstGeom prst="rect">
            <a:avLst/>
          </a:prstGeom>
        </p:spPr>
      </p:pic>
      <p:sp>
        <p:nvSpPr>
          <p:cNvPr id="5" name="ZoneTexte 12">
            <a:extLst>
              <a:ext uri="{FF2B5EF4-FFF2-40B4-BE49-F238E27FC236}">
                <a16:creationId xmlns:a16="http://schemas.microsoft.com/office/drawing/2014/main" id="{3827467B-307A-C23C-8746-63EE5E1E8080}"/>
              </a:ext>
            </a:extLst>
          </p:cNvPr>
          <p:cNvSpPr txBox="1"/>
          <p:nvPr/>
        </p:nvSpPr>
        <p:spPr>
          <a:xfrm>
            <a:off x="8057504" y="3604610"/>
            <a:ext cx="1863245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b="1" noProof="0" dirty="0">
                <a:solidFill>
                  <a:srgbClr val="FF0000"/>
                </a:solidFill>
              </a:rPr>
              <a:t>Petite circulation </a:t>
            </a:r>
          </a:p>
        </p:txBody>
      </p:sp>
      <p:sp>
        <p:nvSpPr>
          <p:cNvPr id="7" name="ZoneTexte 12">
            <a:extLst>
              <a:ext uri="{FF2B5EF4-FFF2-40B4-BE49-F238E27FC236}">
                <a16:creationId xmlns:a16="http://schemas.microsoft.com/office/drawing/2014/main" id="{80E1A84E-58D9-F558-8D39-47B59BA9A5B2}"/>
              </a:ext>
            </a:extLst>
          </p:cNvPr>
          <p:cNvSpPr txBox="1"/>
          <p:nvPr/>
        </p:nvSpPr>
        <p:spPr>
          <a:xfrm>
            <a:off x="7926017" y="5069072"/>
            <a:ext cx="1863245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b="1" noProof="0" dirty="0">
                <a:solidFill>
                  <a:srgbClr val="FF0000"/>
                </a:solidFill>
              </a:rPr>
              <a:t>Grande circulation 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C16AC85-3939-66A7-0E91-B908D8CC04F6}"/>
              </a:ext>
            </a:extLst>
          </p:cNvPr>
          <p:cNvCxnSpPr>
            <a:cxnSpLocks/>
          </p:cNvCxnSpPr>
          <p:nvPr/>
        </p:nvCxnSpPr>
        <p:spPr>
          <a:xfrm>
            <a:off x="3431458" y="1337383"/>
            <a:ext cx="1061884" cy="5110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2540D1F-B9F9-F100-7494-A7BBC9529244}"/>
              </a:ext>
            </a:extLst>
          </p:cNvPr>
          <p:cNvCxnSpPr>
            <a:cxnSpLocks/>
          </p:cNvCxnSpPr>
          <p:nvPr/>
        </p:nvCxnSpPr>
        <p:spPr>
          <a:xfrm>
            <a:off x="3431458" y="1848465"/>
            <a:ext cx="1061884" cy="4817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CAB98C4-4E68-4223-1E7D-BCA43C7C5586}"/>
              </a:ext>
            </a:extLst>
          </p:cNvPr>
          <p:cNvCxnSpPr>
            <a:cxnSpLocks/>
          </p:cNvCxnSpPr>
          <p:nvPr/>
        </p:nvCxnSpPr>
        <p:spPr>
          <a:xfrm flipV="1">
            <a:off x="3431458" y="1337383"/>
            <a:ext cx="993058" cy="9928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0F608630-E63A-D14F-B3EF-05349AF628B6}"/>
              </a:ext>
            </a:extLst>
          </p:cNvPr>
          <p:cNvSpPr/>
          <p:nvPr/>
        </p:nvSpPr>
        <p:spPr>
          <a:xfrm rot="15126644">
            <a:off x="5136094" y="3798315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C8BA39CB-B3A2-17A8-A16E-79F43000AA78}"/>
              </a:ext>
            </a:extLst>
          </p:cNvPr>
          <p:cNvSpPr/>
          <p:nvPr/>
        </p:nvSpPr>
        <p:spPr>
          <a:xfrm rot="6040266">
            <a:off x="7245484" y="3831460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023FB3AC-17B0-3A7A-3197-FDB2F495344C}"/>
              </a:ext>
            </a:extLst>
          </p:cNvPr>
          <p:cNvSpPr/>
          <p:nvPr/>
        </p:nvSpPr>
        <p:spPr>
          <a:xfrm rot="6040266">
            <a:off x="7245483" y="5255051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AF135F32-EC3F-04F7-6CE5-A152C66DEC1A}"/>
              </a:ext>
            </a:extLst>
          </p:cNvPr>
          <p:cNvSpPr/>
          <p:nvPr/>
        </p:nvSpPr>
        <p:spPr>
          <a:xfrm rot="16365305">
            <a:off x="5204807" y="4927744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49" y="197816"/>
            <a:ext cx="10350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A8409B5-40AF-FE75-6F7D-0A8A8B8CB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06" y="2610529"/>
            <a:ext cx="11430988" cy="186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5185D4D-1DF2-7993-BF63-4BCD8F7C15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891442" y="2753988"/>
            <a:ext cx="89306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Identifier les organes circulatoires, leurs fonctions et le sens de la circulation sanguine.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2874-3034-68C5-BF3F-B5201DF5E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B2221FE-5758-26D0-D757-3E3C1F073F6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068624A-BA4B-5469-9C5F-252073DB5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339" y="35873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D_A_02">
            <a:extLst>
              <a:ext uri="{FF2B5EF4-FFF2-40B4-BE49-F238E27FC236}">
                <a16:creationId xmlns:a16="http://schemas.microsoft.com/office/drawing/2014/main" id="{9DA1F0FD-AD6E-CC00-7FE8-4D00895528B8}"/>
              </a:ext>
            </a:extLst>
          </p:cNvPr>
          <p:cNvSpPr txBox="1"/>
          <p:nvPr/>
        </p:nvSpPr>
        <p:spPr>
          <a:xfrm>
            <a:off x="936252" y="633932"/>
            <a:ext cx="9294868" cy="39222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 pour écrire les mots manquants dans la définition. Inviter les élèves à relire la définition.  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2F49EF53-BC1A-BBD6-E699-46CA8816EDBB}"/>
              </a:ext>
            </a:extLst>
          </p:cNvPr>
          <p:cNvSpPr txBox="1"/>
          <p:nvPr/>
        </p:nvSpPr>
        <p:spPr>
          <a:xfrm>
            <a:off x="2833263" y="2279281"/>
            <a:ext cx="6094071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914400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D0D0D"/>
                </a:solidFill>
                <a:latin typeface="Aptos Display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Le rôle principal du cœur : </a:t>
            </a: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20524C12-1E3F-2315-BF7D-2B43337CC1C1}"/>
              </a:ext>
            </a:extLst>
          </p:cNvPr>
          <p:cNvSpPr/>
          <p:nvPr/>
        </p:nvSpPr>
        <p:spPr>
          <a:xfrm>
            <a:off x="4836952" y="3770296"/>
            <a:ext cx="2778857" cy="878532"/>
          </a:xfrm>
          <a:prstGeom prst="roundRect">
            <a:avLst/>
          </a:prstGeom>
          <a:solidFill>
            <a:srgbClr val="0E2841">
              <a:lumMod val="10000"/>
              <a:lumOff val="90000"/>
            </a:srgbClr>
          </a:solidFill>
          <a:ln w="1905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b- Propulse le sang vers les organes </a:t>
            </a:r>
          </a:p>
        </p:txBody>
      </p:sp>
      <p:sp>
        <p:nvSpPr>
          <p:cNvPr id="13" name="Rectangle: Rounded Corners 3">
            <a:extLst>
              <a:ext uri="{FF2B5EF4-FFF2-40B4-BE49-F238E27FC236}">
                <a16:creationId xmlns:a16="http://schemas.microsoft.com/office/drawing/2014/main" id="{536C5B74-6862-53D7-9E7C-4BEAB61297F8}"/>
              </a:ext>
            </a:extLst>
          </p:cNvPr>
          <p:cNvSpPr/>
          <p:nvPr/>
        </p:nvSpPr>
        <p:spPr>
          <a:xfrm>
            <a:off x="1168950" y="3770296"/>
            <a:ext cx="2778857" cy="878532"/>
          </a:xfrm>
          <a:prstGeom prst="roundRect">
            <a:avLst/>
          </a:prstGeom>
          <a:solidFill>
            <a:srgbClr val="0E2841">
              <a:lumMod val="10000"/>
              <a:lumOff val="90000"/>
            </a:srgbClr>
          </a:solidFill>
          <a:ln w="1905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a- Transporte le sang riche en O2</a:t>
            </a:r>
          </a:p>
        </p:txBody>
      </p:sp>
      <p:sp>
        <p:nvSpPr>
          <p:cNvPr id="14" name="Rectangle: Rounded Corners 4">
            <a:extLst>
              <a:ext uri="{FF2B5EF4-FFF2-40B4-BE49-F238E27FC236}">
                <a16:creationId xmlns:a16="http://schemas.microsoft.com/office/drawing/2014/main" id="{7ACE6255-8DB6-9877-FC54-2DF4AF516FBB}"/>
              </a:ext>
            </a:extLst>
          </p:cNvPr>
          <p:cNvSpPr/>
          <p:nvPr/>
        </p:nvSpPr>
        <p:spPr>
          <a:xfrm>
            <a:off x="8504953" y="3770296"/>
            <a:ext cx="2778857" cy="878532"/>
          </a:xfrm>
          <a:prstGeom prst="roundRect">
            <a:avLst/>
          </a:prstGeom>
          <a:solidFill>
            <a:srgbClr val="0E2841">
              <a:lumMod val="10000"/>
              <a:lumOff val="90000"/>
            </a:srgbClr>
          </a:solidFill>
          <a:ln w="1905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c- Transporte le sang riche en CO2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CEED5E9-ED92-CADB-C34B-5436C256941A}"/>
              </a:ext>
            </a:extLst>
          </p:cNvPr>
          <p:cNvSpPr txBox="1"/>
          <p:nvPr/>
        </p:nvSpPr>
        <p:spPr>
          <a:xfrm>
            <a:off x="777869" y="1400193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2400" b="1" dirty="0">
                <a:solidFill>
                  <a:srgbClr val="0D0D0D"/>
                </a:solidFill>
                <a:latin typeface="Aptos Display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1- Choisissez la bonne réponse</a:t>
            </a:r>
            <a:endParaRPr lang="fr-FR" sz="2400" b="1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ACA2CF74-6210-56B0-0C50-361DE46A8C41}"/>
              </a:ext>
            </a:extLst>
          </p:cNvPr>
          <p:cNvSpPr txBox="1">
            <a:spLocks/>
          </p:cNvSpPr>
          <p:nvPr/>
        </p:nvSpPr>
        <p:spPr>
          <a:xfrm>
            <a:off x="909983" y="297486"/>
            <a:ext cx="10372033" cy="267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  <a:endParaRPr lang="fr-F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60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84DB-A042-045D-C449-413567351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F362A4F4-FF26-BBA5-C5E5-6A8A7A93431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010244F-73DC-0D73-1940-08A1BA48E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3D45F282-BA5E-2270-16A6-96FD79609243}"/>
              </a:ext>
            </a:extLst>
          </p:cNvPr>
          <p:cNvSpPr txBox="1">
            <a:spLocks/>
          </p:cNvSpPr>
          <p:nvPr/>
        </p:nvSpPr>
        <p:spPr>
          <a:xfrm>
            <a:off x="935305" y="338389"/>
            <a:ext cx="10034480" cy="2993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Parfait ! Le rôle principal du cœur est de propulser le sang vers tous les organes.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1B6DC471-2FFC-0328-1ED7-BE152E70B4E7}"/>
              </a:ext>
            </a:extLst>
          </p:cNvPr>
          <p:cNvSpPr txBox="1"/>
          <p:nvPr/>
        </p:nvSpPr>
        <p:spPr>
          <a:xfrm>
            <a:off x="2833263" y="2279281"/>
            <a:ext cx="6094071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rôle principal du cœur : </a:t>
            </a:r>
          </a:p>
        </p:txBody>
      </p:sp>
      <p:sp>
        <p:nvSpPr>
          <p:cNvPr id="19" name="Rectangle: Rounded Corners 22">
            <a:extLst>
              <a:ext uri="{FF2B5EF4-FFF2-40B4-BE49-F238E27FC236}">
                <a16:creationId xmlns:a16="http://schemas.microsoft.com/office/drawing/2014/main" id="{25A31920-E29D-0B9D-40A3-FEBBDCA80B35}"/>
              </a:ext>
            </a:extLst>
          </p:cNvPr>
          <p:cNvSpPr/>
          <p:nvPr/>
        </p:nvSpPr>
        <p:spPr>
          <a:xfrm>
            <a:off x="4836952" y="3770296"/>
            <a:ext cx="2778857" cy="878532"/>
          </a:xfrm>
          <a:prstGeom prst="roundRect">
            <a:avLst/>
          </a:prstGeom>
          <a:solidFill>
            <a:srgbClr val="003399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kern="0" dirty="0">
                <a:solidFill>
                  <a:prstClr val="white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b- Propulse le sang vers les organes </a:t>
            </a:r>
          </a:p>
        </p:txBody>
      </p:sp>
      <p:sp>
        <p:nvSpPr>
          <p:cNvPr id="20" name="Rectangle: Rounded Corners 3">
            <a:extLst>
              <a:ext uri="{FF2B5EF4-FFF2-40B4-BE49-F238E27FC236}">
                <a16:creationId xmlns:a16="http://schemas.microsoft.com/office/drawing/2014/main" id="{853E4E19-945F-A461-25E5-B8436FA8878F}"/>
              </a:ext>
            </a:extLst>
          </p:cNvPr>
          <p:cNvSpPr/>
          <p:nvPr/>
        </p:nvSpPr>
        <p:spPr>
          <a:xfrm>
            <a:off x="1168950" y="3770296"/>
            <a:ext cx="2778857" cy="878532"/>
          </a:xfrm>
          <a:prstGeom prst="roundRect">
            <a:avLst/>
          </a:prstGeom>
          <a:solidFill>
            <a:srgbClr val="0E2841">
              <a:lumMod val="10000"/>
              <a:lumOff val="90000"/>
            </a:srgbClr>
          </a:solidFill>
          <a:ln w="1905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a- Transporte le sang riche en O2</a:t>
            </a:r>
          </a:p>
        </p:txBody>
      </p:sp>
      <p:sp>
        <p:nvSpPr>
          <p:cNvPr id="21" name="Rectangle: Rounded Corners 4">
            <a:extLst>
              <a:ext uri="{FF2B5EF4-FFF2-40B4-BE49-F238E27FC236}">
                <a16:creationId xmlns:a16="http://schemas.microsoft.com/office/drawing/2014/main" id="{1B20B48F-64AF-419E-C072-A167FBF35AE4}"/>
              </a:ext>
            </a:extLst>
          </p:cNvPr>
          <p:cNvSpPr/>
          <p:nvPr/>
        </p:nvSpPr>
        <p:spPr>
          <a:xfrm>
            <a:off x="8504953" y="3770296"/>
            <a:ext cx="2778857" cy="878532"/>
          </a:xfrm>
          <a:prstGeom prst="roundRect">
            <a:avLst/>
          </a:prstGeom>
          <a:solidFill>
            <a:srgbClr val="0E2841">
              <a:lumMod val="10000"/>
              <a:lumOff val="90000"/>
            </a:srgbClr>
          </a:solidFill>
          <a:ln w="1905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Calibri" panose="020F0502020204030204" pitchFamily="34" charset="0"/>
              </a:rPr>
              <a:t>c- Transporte le sang riche en CO2</a:t>
            </a:r>
          </a:p>
        </p:txBody>
      </p:sp>
    </p:spTree>
    <p:extLst>
      <p:ext uri="{BB962C8B-B14F-4D97-AF65-F5344CB8AC3E}">
        <p14:creationId xmlns:p14="http://schemas.microsoft.com/office/powerpoint/2010/main" val="2772473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AF26891D-03FA-F8C8-BBC5-27A9CBAA8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5428" y="76902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7">
            <a:extLst>
              <a:ext uri="{FF2B5EF4-FFF2-40B4-BE49-F238E27FC236}">
                <a16:creationId xmlns:a16="http://schemas.microsoft.com/office/drawing/2014/main" id="{34182298-61BA-2D56-0B7F-1E8ECB4323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1656AC2C-C348-A236-904F-3CDDB9710544}"/>
              </a:ext>
            </a:extLst>
          </p:cNvPr>
          <p:cNvSpPr txBox="1">
            <a:spLocks/>
          </p:cNvSpPr>
          <p:nvPr/>
        </p:nvSpPr>
        <p:spPr>
          <a:xfrm>
            <a:off x="909983" y="298048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Répondez à la question suivante.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EAE6F64F-68A2-A95E-0EA0-A6D76082CAA0}"/>
              </a:ext>
            </a:extLst>
          </p:cNvPr>
          <p:cNvSpPr/>
          <p:nvPr/>
        </p:nvSpPr>
        <p:spPr>
          <a:xfrm>
            <a:off x="695863" y="3748328"/>
            <a:ext cx="307349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a- Deux ventricules et une oreillette. </a:t>
            </a:r>
          </a:p>
        </p:txBody>
      </p:sp>
      <p:sp>
        <p:nvSpPr>
          <p:cNvPr id="18" name="Rectangle: Rounded Corners 12">
            <a:extLst>
              <a:ext uri="{FF2B5EF4-FFF2-40B4-BE49-F238E27FC236}">
                <a16:creationId xmlns:a16="http://schemas.microsoft.com/office/drawing/2014/main" id="{972DAE99-130C-8C17-19F8-E16806752097}"/>
              </a:ext>
            </a:extLst>
          </p:cNvPr>
          <p:cNvSpPr/>
          <p:nvPr/>
        </p:nvSpPr>
        <p:spPr>
          <a:xfrm>
            <a:off x="8590748" y="3748328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c- Deux ventricules et deux oreillettes. </a:t>
            </a:r>
          </a:p>
        </p:txBody>
      </p:sp>
      <p:sp>
        <p:nvSpPr>
          <p:cNvPr id="19" name="Rectangle: Rounded Corners 13">
            <a:extLst>
              <a:ext uri="{FF2B5EF4-FFF2-40B4-BE49-F238E27FC236}">
                <a16:creationId xmlns:a16="http://schemas.microsoft.com/office/drawing/2014/main" id="{0D747DC3-E788-E5B2-6ED7-1027C8320DBD}"/>
              </a:ext>
            </a:extLst>
          </p:cNvPr>
          <p:cNvSpPr/>
          <p:nvPr/>
        </p:nvSpPr>
        <p:spPr>
          <a:xfrm>
            <a:off x="4790626" y="3748328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fr-FR" sz="2400" kern="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b- Un ventricule et deux oreillettes. </a:t>
            </a: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CA582BD1-AAFF-0347-278C-C9C235A131BF}"/>
              </a:ext>
            </a:extLst>
          </p:cNvPr>
          <p:cNvSpPr txBox="1"/>
          <p:nvPr/>
        </p:nvSpPr>
        <p:spPr>
          <a:xfrm>
            <a:off x="2833263" y="2279281"/>
            <a:ext cx="6094071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 cœur comprend: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4EA6933-90E1-6FDB-945F-3EE3EC89D0B4}"/>
              </a:ext>
            </a:extLst>
          </p:cNvPr>
          <p:cNvSpPr txBox="1"/>
          <p:nvPr/>
        </p:nvSpPr>
        <p:spPr>
          <a:xfrm>
            <a:off x="777869" y="1400193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2- Choisissez la bonne réponse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20021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18234</TotalTime>
  <Words>612</Words>
  <Application>Microsoft Office PowerPoint</Application>
  <PresentationFormat>Grand écran</PresentationFormat>
  <Paragraphs>122</Paragraphs>
  <Slides>21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21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Calibri 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1253</cp:revision>
  <cp:lastPrinted>2024-10-05T19:15:58Z</cp:lastPrinted>
  <dcterms:created xsi:type="dcterms:W3CDTF">2024-05-28T10:13:44Z</dcterms:created>
  <dcterms:modified xsi:type="dcterms:W3CDTF">2026-02-27T22:45:34Z</dcterms:modified>
</cp:coreProperties>
</file>