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2"/>
  </p:notesMasterIdLst>
  <p:handoutMasterIdLst>
    <p:handoutMasterId r:id="rId23"/>
  </p:handoutMasterIdLst>
  <p:sldIdLst>
    <p:sldId id="2147483585" r:id="rId4"/>
    <p:sldId id="2147483485" r:id="rId5"/>
    <p:sldId id="2147483627" r:id="rId6"/>
    <p:sldId id="2147483397" r:id="rId7"/>
    <p:sldId id="2134805878" r:id="rId8"/>
    <p:sldId id="2134806573" r:id="rId9"/>
    <p:sldId id="2147483592" r:id="rId10"/>
    <p:sldId id="256" r:id="rId11"/>
    <p:sldId id="2147483624" r:id="rId12"/>
    <p:sldId id="2147483568" r:id="rId13"/>
    <p:sldId id="2147483614" r:id="rId14"/>
    <p:sldId id="2134806575" r:id="rId15"/>
    <p:sldId id="2147483618" r:id="rId16"/>
    <p:sldId id="2147483625" r:id="rId17"/>
    <p:sldId id="2134806577" r:id="rId18"/>
    <p:sldId id="2134806581" r:id="rId19"/>
    <p:sldId id="2147483626" r:id="rId20"/>
    <p:sldId id="213480658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627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147483624"/>
          </p14:sldIdLst>
        </p14:section>
        <p14:section name="Consolidation" id="{22D92770-EE3A-4FC2-857A-DF2A0B803C03}">
          <p14:sldIdLst>
            <p14:sldId id="2147483568"/>
            <p14:sldId id="2147483614"/>
            <p14:sldId id="2134806575"/>
            <p14:sldId id="2147483618"/>
            <p14:sldId id="2147483625"/>
          </p14:sldIdLst>
        </p14:section>
        <p14:section name="Métacognition" id="{FBF6C3DA-BDD6-43C8-8043-82F3BE3C64FD}">
          <p14:sldIdLst>
            <p14:sldId id="2134806577"/>
            <p14:sldId id="2134806581"/>
            <p14:sldId id="2147483626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DD9"/>
    <a:srgbClr val="F15E4D"/>
    <a:srgbClr val="5FADE4"/>
    <a:srgbClr val="A11145"/>
    <a:srgbClr val="FDF2E2"/>
    <a:srgbClr val="BF4598"/>
    <a:srgbClr val="00663F"/>
    <a:srgbClr val="F3DFED"/>
    <a:srgbClr val="2CB551"/>
    <a:srgbClr val="F2F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2CB5936-762D-0676-3435-2C8F4E4C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C59750F-0223-A773-F38F-F31E36536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26742DA7-734A-97AA-0957-4D741C5050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A180167-A2C7-2DDF-3D5B-75B52FAD7E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1242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817463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3   </a:t>
              </a: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9798" y="5305502"/>
              <a:ext cx="73513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73099" y="3906918"/>
            <a:ext cx="7888581" cy="769316"/>
            <a:chOff x="473099" y="3656547"/>
            <a:chExt cx="7928101" cy="76931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743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Facteurs affectant la croissance de l’individu et la taille d’une population dans un écosystème.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0C9F8581-9CF7-BD43-651B-E9BAD9C1EEA9}"/>
              </a:ext>
            </a:extLst>
          </p:cNvPr>
          <p:cNvSpPr txBox="1"/>
          <p:nvPr/>
        </p:nvSpPr>
        <p:spPr>
          <a:xfrm>
            <a:off x="2265680" y="4690795"/>
            <a:ext cx="593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Identifier les facteurs biotique/abiotiques affectant la taille d’une population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38D8BAA-5955-E005-666C-29749AC3BA9F}"/>
              </a:ext>
            </a:extLst>
          </p:cNvPr>
          <p:cNvGrpSpPr/>
          <p:nvPr/>
        </p:nvGrpSpPr>
        <p:grpSpPr>
          <a:xfrm>
            <a:off x="646130" y="2404681"/>
            <a:ext cx="3274142" cy="1862048"/>
            <a:chOff x="4650097" y="4812077"/>
            <a:chExt cx="3274142" cy="1862048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1D9D42CA-955A-35D3-89A0-4A86AF4BC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6" name="ZoneTexte 13">
              <a:extLst>
                <a:ext uri="{FF2B5EF4-FFF2-40B4-BE49-F238E27FC236}">
                  <a16:creationId xmlns:a16="http://schemas.microsoft.com/office/drawing/2014/main" id="{1CBB6403-BCAE-7F70-3571-993A331C5C5E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7" name="ZoneTexte 17">
              <a:extLst>
                <a:ext uri="{FF2B5EF4-FFF2-40B4-BE49-F238E27FC236}">
                  <a16:creationId xmlns:a16="http://schemas.microsoft.com/office/drawing/2014/main" id="{76E46803-B96B-B969-DB50-0068C7225DD2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1500" b="1">
                  <a:solidFill>
                    <a:srgbClr val="FFC000"/>
                  </a:solidFill>
                </a:rPr>
                <a:t> 3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Structure de la séance</a:t>
            </a:r>
            <a:endParaRPr kumimoji="0" lang="fr-FR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191687" y="1943395"/>
            <a:ext cx="8127601" cy="3098800"/>
            <a:chOff x="1619475" y="1029778"/>
            <a:chExt cx="6095701" cy="3804525"/>
          </a:xfrm>
        </p:grpSpPr>
        <p:sp>
          <p:nvSpPr>
            <p:cNvPr id="6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0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3022679" y="2500516"/>
            <a:ext cx="6994935" cy="548005"/>
            <a:chOff x="2156845" y="1060636"/>
            <a:chExt cx="5246201" cy="411004"/>
          </a:xfrm>
        </p:grpSpPr>
        <p:sp>
          <p:nvSpPr>
            <p:cNvPr id="24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5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5 min</a:t>
              </a:r>
              <a:endParaRPr kumimoji="0" lang="fr-FR" sz="1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11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3022679" y="3326894"/>
            <a:ext cx="6994935" cy="548005"/>
            <a:chOff x="2156845" y="1060636"/>
            <a:chExt cx="5246201" cy="411004"/>
          </a:xfrm>
        </p:grpSpPr>
        <p:sp>
          <p:nvSpPr>
            <p:cNvPr id="20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15 min</a:t>
              </a:r>
              <a:endParaRPr kumimoji="0" lang="fr-FR" sz="1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3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12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992199" y="4156692"/>
            <a:ext cx="6994935" cy="548005"/>
            <a:chOff x="2156845" y="1060636"/>
            <a:chExt cx="5246201" cy="411004"/>
          </a:xfrm>
        </p:grpSpPr>
        <p:sp>
          <p:nvSpPr>
            <p:cNvPr id="16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5 min</a:t>
              </a:r>
              <a:endParaRPr kumimoji="0" lang="fr-FR" sz="1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9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13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469443" y="252441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4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418078" y="333247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5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419066" y="418394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69108" y="297688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Identifier les facteurs biotique/abiotiques affectant la taille d’une population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1035535" y="248274"/>
            <a:ext cx="103520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 cours de cette séance, vous allez consolider vos apprentissages concernant la tâche ci-dessous: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55363" y="246973"/>
            <a:ext cx="91757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On va commencer par se rappeler comment extraire des données à partir d’un graphique (histogramme)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662177-9035-A8F3-8152-2148C4EAFF07}"/>
              </a:ext>
            </a:extLst>
          </p:cNvPr>
          <p:cNvSpPr/>
          <p:nvPr/>
        </p:nvSpPr>
        <p:spPr>
          <a:xfrm>
            <a:off x="776013" y="2037641"/>
            <a:ext cx="4811987" cy="105560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FR" sz="2800" dirty="0">
                <a:solidFill>
                  <a:srgbClr val="0852A4"/>
                </a:solidFill>
                <a:latin typeface="+mj-lt"/>
              </a:rPr>
              <a:t>Le volume pulmonaire moyen chez un non-sportif est :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352E54-288B-3BD1-3C9B-166F5922D61E}"/>
              </a:ext>
            </a:extLst>
          </p:cNvPr>
          <p:cNvSpPr/>
          <p:nvPr/>
        </p:nvSpPr>
        <p:spPr>
          <a:xfrm>
            <a:off x="2269533" y="3391571"/>
            <a:ext cx="178430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7 litres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702B87B-CA65-F2E6-0079-530BDF96A49E}"/>
              </a:ext>
            </a:extLst>
          </p:cNvPr>
          <p:cNvSpPr/>
          <p:nvPr/>
        </p:nvSpPr>
        <p:spPr>
          <a:xfrm>
            <a:off x="1483359" y="353568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2AFAF64-4893-550F-BFCE-6DC889C6E722}"/>
              </a:ext>
            </a:extLst>
          </p:cNvPr>
          <p:cNvSpPr/>
          <p:nvPr/>
        </p:nvSpPr>
        <p:spPr>
          <a:xfrm>
            <a:off x="2300013" y="4255171"/>
            <a:ext cx="178430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4 litres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CFA4CDF-91DF-DF0C-2BD4-2D92E68E9A8D}"/>
              </a:ext>
            </a:extLst>
          </p:cNvPr>
          <p:cNvSpPr/>
          <p:nvPr/>
        </p:nvSpPr>
        <p:spPr>
          <a:xfrm>
            <a:off x="1513839" y="439928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FCB3D3-3F68-DA33-4420-1F5DF66AA44A}"/>
              </a:ext>
            </a:extLst>
          </p:cNvPr>
          <p:cNvSpPr/>
          <p:nvPr/>
        </p:nvSpPr>
        <p:spPr>
          <a:xfrm>
            <a:off x="2310173" y="5169571"/>
            <a:ext cx="178430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6 litres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B4BFC92-0D12-B1B4-DD85-7F7C017E309A}"/>
              </a:ext>
            </a:extLst>
          </p:cNvPr>
          <p:cNvSpPr/>
          <p:nvPr/>
        </p:nvSpPr>
        <p:spPr>
          <a:xfrm>
            <a:off x="1523999" y="531368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065C16F-3E20-3420-989B-1C2E8574DC61}"/>
              </a:ext>
            </a:extLst>
          </p:cNvPr>
          <p:cNvSpPr txBox="1"/>
          <p:nvPr/>
        </p:nvSpPr>
        <p:spPr>
          <a:xfrm>
            <a:off x="938325" y="1423916"/>
            <a:ext cx="388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+mj-lt"/>
              </a:rPr>
              <a:t>Cochez la bonne réponse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C56BD6-ADD7-CD9D-0A59-305153CE2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013" y="2598547"/>
            <a:ext cx="53161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75683" y="206333"/>
            <a:ext cx="91757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variation de la longueur du rectangle est proportionnelle à  la variation de la variable dépendante 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7821FC-2E49-F884-FE0F-BE62E995FFED}"/>
              </a:ext>
            </a:extLst>
          </p:cNvPr>
          <p:cNvSpPr/>
          <p:nvPr/>
        </p:nvSpPr>
        <p:spPr>
          <a:xfrm>
            <a:off x="2350813" y="2649891"/>
            <a:ext cx="178430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7 litres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2CFD9A-AB01-EBA6-C188-BFA86D6E6423}"/>
              </a:ext>
            </a:extLst>
          </p:cNvPr>
          <p:cNvSpPr/>
          <p:nvPr/>
        </p:nvSpPr>
        <p:spPr>
          <a:xfrm>
            <a:off x="1564639" y="279400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878E1B6-DA2A-9971-658E-3E0A1ABF3BAB}"/>
              </a:ext>
            </a:extLst>
          </p:cNvPr>
          <p:cNvSpPr/>
          <p:nvPr/>
        </p:nvSpPr>
        <p:spPr>
          <a:xfrm>
            <a:off x="2381293" y="3513491"/>
            <a:ext cx="178430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4 litres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0620E8C-AB92-6B9E-BA36-E2684A96A68B}"/>
              </a:ext>
            </a:extLst>
          </p:cNvPr>
          <p:cNvSpPr/>
          <p:nvPr/>
        </p:nvSpPr>
        <p:spPr>
          <a:xfrm>
            <a:off x="1595119" y="365760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AF4FE0E-08CA-96FA-F46B-D5CD06331838}"/>
              </a:ext>
            </a:extLst>
          </p:cNvPr>
          <p:cNvSpPr/>
          <p:nvPr/>
        </p:nvSpPr>
        <p:spPr>
          <a:xfrm>
            <a:off x="2391453" y="4427891"/>
            <a:ext cx="178430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6 litres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72FEAD7-B6B8-2C0E-E5C2-5003B41A45AF}"/>
              </a:ext>
            </a:extLst>
          </p:cNvPr>
          <p:cNvSpPr/>
          <p:nvPr/>
        </p:nvSpPr>
        <p:spPr>
          <a:xfrm>
            <a:off x="1605279" y="457200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BDF5A072-3F49-2A9D-5CCE-A163BA18CC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119" y="3429000"/>
            <a:ext cx="662602" cy="6553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4ADF2DB-D98B-2860-AD8C-D2A0EC823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013" y="2598547"/>
            <a:ext cx="5316173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39B4-2FF7-15D9-8B24-85BFCF93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F6BC558-F898-3FE7-DE88-1D3C68F6ACA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6D17918F-E70F-0989-6A86-6A1EC8A3F56F}"/>
              </a:ext>
            </a:extLst>
          </p:cNvPr>
          <p:cNvSpPr txBox="1"/>
          <p:nvPr/>
        </p:nvSpPr>
        <p:spPr>
          <a:xfrm>
            <a:off x="974083" y="145373"/>
            <a:ext cx="95821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Maintenant on se rappel  comment lire un graphique. Vous allez répondre oralement aux questions ci-dessous: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oogle Shape;1262;p126">
            <a:extLst>
              <a:ext uri="{FF2B5EF4-FFF2-40B4-BE49-F238E27FC236}">
                <a16:creationId xmlns:a16="http://schemas.microsoft.com/office/drawing/2014/main" id="{77376EEB-C209-2D12-76F1-276275CD13D6}"/>
              </a:ext>
            </a:extLst>
          </p:cNvPr>
          <p:cNvGrpSpPr/>
          <p:nvPr/>
        </p:nvGrpSpPr>
        <p:grpSpPr>
          <a:xfrm>
            <a:off x="478604" y="2242374"/>
            <a:ext cx="5902972" cy="707846"/>
            <a:chOff x="6744826" y="1761098"/>
            <a:chExt cx="5140985" cy="707846"/>
          </a:xfrm>
        </p:grpSpPr>
        <p:sp>
          <p:nvSpPr>
            <p:cNvPr id="26" name="Google Shape;1263;p126">
              <a:extLst>
                <a:ext uri="{FF2B5EF4-FFF2-40B4-BE49-F238E27FC236}">
                  <a16:creationId xmlns:a16="http://schemas.microsoft.com/office/drawing/2014/main" id="{E53D7692-A95D-FDF6-1C99-91491C0D57D3}"/>
                </a:ext>
              </a:extLst>
            </p:cNvPr>
            <p:cNvSpPr/>
            <p:nvPr/>
          </p:nvSpPr>
          <p:spPr>
            <a:xfrm>
              <a:off x="6744826" y="1829326"/>
              <a:ext cx="324000" cy="32266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264;p126">
              <a:extLst>
                <a:ext uri="{FF2B5EF4-FFF2-40B4-BE49-F238E27FC236}">
                  <a16:creationId xmlns:a16="http://schemas.microsoft.com/office/drawing/2014/main" id="{389092CF-B2E8-0992-D3FF-D71B1E5C44C3}"/>
                </a:ext>
              </a:extLst>
            </p:cNvPr>
            <p:cNvSpPr txBox="1"/>
            <p:nvPr/>
          </p:nvSpPr>
          <p:spPr>
            <a:xfrm>
              <a:off x="7174069" y="1761098"/>
              <a:ext cx="4711742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Identifiez les axes et les variables et leurs unités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265;p126">
              <a:extLst>
                <a:ext uri="{FF2B5EF4-FFF2-40B4-BE49-F238E27FC236}">
                  <a16:creationId xmlns:a16="http://schemas.microsoft.com/office/drawing/2014/main" id="{DA045F0C-54DD-45BE-0229-0CAA0717D4C1}"/>
                </a:ext>
              </a:extLst>
            </p:cNvPr>
            <p:cNvSpPr txBox="1"/>
            <p:nvPr/>
          </p:nvSpPr>
          <p:spPr>
            <a:xfrm>
              <a:off x="6748304" y="1782655"/>
              <a:ext cx="320522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7" name="Google Shape;1266;p126">
            <a:extLst>
              <a:ext uri="{FF2B5EF4-FFF2-40B4-BE49-F238E27FC236}">
                <a16:creationId xmlns:a16="http://schemas.microsoft.com/office/drawing/2014/main" id="{CEA49E8E-113E-7DD7-A905-2980CDDD380F}"/>
              </a:ext>
            </a:extLst>
          </p:cNvPr>
          <p:cNvGrpSpPr/>
          <p:nvPr/>
        </p:nvGrpSpPr>
        <p:grpSpPr>
          <a:xfrm>
            <a:off x="503993" y="3275468"/>
            <a:ext cx="4511541" cy="767107"/>
            <a:chOff x="6770215" y="2794192"/>
            <a:chExt cx="3929167" cy="767107"/>
          </a:xfrm>
        </p:grpSpPr>
        <p:sp>
          <p:nvSpPr>
            <p:cNvPr id="23" name="Google Shape;1267;p126">
              <a:extLst>
                <a:ext uri="{FF2B5EF4-FFF2-40B4-BE49-F238E27FC236}">
                  <a16:creationId xmlns:a16="http://schemas.microsoft.com/office/drawing/2014/main" id="{C4F926E8-4966-FB27-6FE3-D2B5EEF19EF6}"/>
                </a:ext>
              </a:extLst>
            </p:cNvPr>
            <p:cNvSpPr/>
            <p:nvPr/>
          </p:nvSpPr>
          <p:spPr>
            <a:xfrm>
              <a:off x="6770215" y="2855074"/>
              <a:ext cx="324000" cy="32266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268;p126">
              <a:extLst>
                <a:ext uri="{FF2B5EF4-FFF2-40B4-BE49-F238E27FC236}">
                  <a16:creationId xmlns:a16="http://schemas.microsoft.com/office/drawing/2014/main" id="{864D4F43-E2D4-7C6A-C387-B499721B5A27}"/>
                </a:ext>
              </a:extLst>
            </p:cNvPr>
            <p:cNvSpPr txBox="1"/>
            <p:nvPr/>
          </p:nvSpPr>
          <p:spPr>
            <a:xfrm>
              <a:off x="7253595" y="2853453"/>
              <a:ext cx="3445787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Identifiez le nombre de segments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1269;p126">
              <a:extLst>
                <a:ext uri="{FF2B5EF4-FFF2-40B4-BE49-F238E27FC236}">
                  <a16:creationId xmlns:a16="http://schemas.microsoft.com/office/drawing/2014/main" id="{7685F52B-BE30-63E4-249A-D868659B8C25}"/>
                </a:ext>
              </a:extLst>
            </p:cNvPr>
            <p:cNvSpPr txBox="1"/>
            <p:nvPr/>
          </p:nvSpPr>
          <p:spPr>
            <a:xfrm>
              <a:off x="6786197" y="2794192"/>
              <a:ext cx="3205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" name="Google Shape;1270;p126">
            <a:extLst>
              <a:ext uri="{FF2B5EF4-FFF2-40B4-BE49-F238E27FC236}">
                <a16:creationId xmlns:a16="http://schemas.microsoft.com/office/drawing/2014/main" id="{D679E308-4F36-B0A0-FC79-2B992DB277C0}"/>
              </a:ext>
            </a:extLst>
          </p:cNvPr>
          <p:cNvGrpSpPr/>
          <p:nvPr/>
        </p:nvGrpSpPr>
        <p:grpSpPr>
          <a:xfrm>
            <a:off x="485474" y="2816474"/>
            <a:ext cx="2947102" cy="406227"/>
            <a:chOff x="6751696" y="2335198"/>
            <a:chExt cx="2566674" cy="406227"/>
          </a:xfrm>
        </p:grpSpPr>
        <p:sp>
          <p:nvSpPr>
            <p:cNvPr id="20" name="Google Shape;1271;p126">
              <a:extLst>
                <a:ext uri="{FF2B5EF4-FFF2-40B4-BE49-F238E27FC236}">
                  <a16:creationId xmlns:a16="http://schemas.microsoft.com/office/drawing/2014/main" id="{13525EEE-3E40-E145-C138-EE427292ED13}"/>
                </a:ext>
              </a:extLst>
            </p:cNvPr>
            <p:cNvSpPr/>
            <p:nvPr/>
          </p:nvSpPr>
          <p:spPr>
            <a:xfrm>
              <a:off x="6751696" y="2358534"/>
              <a:ext cx="324000" cy="32266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272;p126">
              <a:extLst>
                <a:ext uri="{FF2B5EF4-FFF2-40B4-BE49-F238E27FC236}">
                  <a16:creationId xmlns:a16="http://schemas.microsoft.com/office/drawing/2014/main" id="{3E8F4806-E52E-EE07-DD5F-04A3AEA12FC7}"/>
                </a:ext>
              </a:extLst>
            </p:cNvPr>
            <p:cNvSpPr txBox="1"/>
            <p:nvPr/>
          </p:nvSpPr>
          <p:spPr>
            <a:xfrm>
              <a:off x="7253595" y="2341356"/>
              <a:ext cx="2064775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Identifiez le titre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273;p126">
              <a:extLst>
                <a:ext uri="{FF2B5EF4-FFF2-40B4-BE49-F238E27FC236}">
                  <a16:creationId xmlns:a16="http://schemas.microsoft.com/office/drawing/2014/main" id="{D9149DB6-B88A-C737-2A3E-FC15F30EEFCB}"/>
                </a:ext>
              </a:extLst>
            </p:cNvPr>
            <p:cNvSpPr txBox="1"/>
            <p:nvPr/>
          </p:nvSpPr>
          <p:spPr>
            <a:xfrm>
              <a:off x="6760408" y="2335198"/>
              <a:ext cx="320522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oogle Shape;1280;p126">
            <a:extLst>
              <a:ext uri="{FF2B5EF4-FFF2-40B4-BE49-F238E27FC236}">
                <a16:creationId xmlns:a16="http://schemas.microsoft.com/office/drawing/2014/main" id="{D9908D16-0F07-0757-BBD9-6D6FCA6F9270}"/>
              </a:ext>
            </a:extLst>
          </p:cNvPr>
          <p:cNvGrpSpPr/>
          <p:nvPr/>
        </p:nvGrpSpPr>
        <p:grpSpPr>
          <a:xfrm>
            <a:off x="547901" y="4454154"/>
            <a:ext cx="4925115" cy="443346"/>
            <a:chOff x="6800546" y="3964063"/>
            <a:chExt cx="4289355" cy="443346"/>
          </a:xfrm>
        </p:grpSpPr>
        <p:sp>
          <p:nvSpPr>
            <p:cNvPr id="17" name="Google Shape;1281;p126">
              <a:extLst>
                <a:ext uri="{FF2B5EF4-FFF2-40B4-BE49-F238E27FC236}">
                  <a16:creationId xmlns:a16="http://schemas.microsoft.com/office/drawing/2014/main" id="{086CDAE2-7900-5890-8410-6F6A2C8B8F86}"/>
                </a:ext>
              </a:extLst>
            </p:cNvPr>
            <p:cNvSpPr/>
            <p:nvPr/>
          </p:nvSpPr>
          <p:spPr>
            <a:xfrm>
              <a:off x="6800546" y="4010734"/>
              <a:ext cx="324000" cy="32266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282;p126">
              <a:extLst>
                <a:ext uri="{FF2B5EF4-FFF2-40B4-BE49-F238E27FC236}">
                  <a16:creationId xmlns:a16="http://schemas.microsoft.com/office/drawing/2014/main" id="{083499C5-AB81-8AEA-8507-ECF41FE73B60}"/>
                </a:ext>
              </a:extLst>
            </p:cNvPr>
            <p:cNvSpPr txBox="1"/>
            <p:nvPr/>
          </p:nvSpPr>
          <p:spPr>
            <a:xfrm>
              <a:off x="7248963" y="4007340"/>
              <a:ext cx="3840938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Décrivez  les variations observées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283;p126">
              <a:extLst>
                <a:ext uri="{FF2B5EF4-FFF2-40B4-BE49-F238E27FC236}">
                  <a16:creationId xmlns:a16="http://schemas.microsoft.com/office/drawing/2014/main" id="{7A86C9BC-8D32-C4E1-8B22-629FE320DBF8}"/>
                </a:ext>
              </a:extLst>
            </p:cNvPr>
            <p:cNvSpPr txBox="1"/>
            <p:nvPr/>
          </p:nvSpPr>
          <p:spPr>
            <a:xfrm>
              <a:off x="6800546" y="3964063"/>
              <a:ext cx="320522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0" name="Google Shape;1284;p126">
            <a:extLst>
              <a:ext uri="{FF2B5EF4-FFF2-40B4-BE49-F238E27FC236}">
                <a16:creationId xmlns:a16="http://schemas.microsoft.com/office/drawing/2014/main" id="{F1180A78-0231-6562-CAED-DE79CD02E5F8}"/>
              </a:ext>
            </a:extLst>
          </p:cNvPr>
          <p:cNvGrpSpPr/>
          <p:nvPr/>
        </p:nvGrpSpPr>
        <p:grpSpPr>
          <a:xfrm>
            <a:off x="507471" y="3910475"/>
            <a:ext cx="4584707" cy="739948"/>
            <a:chOff x="6773693" y="3429199"/>
            <a:chExt cx="3992889" cy="739948"/>
          </a:xfrm>
        </p:grpSpPr>
        <p:sp>
          <p:nvSpPr>
            <p:cNvPr id="11" name="Google Shape;1285;p126">
              <a:extLst>
                <a:ext uri="{FF2B5EF4-FFF2-40B4-BE49-F238E27FC236}">
                  <a16:creationId xmlns:a16="http://schemas.microsoft.com/office/drawing/2014/main" id="{4FC6D18D-30D7-EF48-95C3-1CFAC983E0F1}"/>
                </a:ext>
              </a:extLst>
            </p:cNvPr>
            <p:cNvSpPr/>
            <p:nvPr/>
          </p:nvSpPr>
          <p:spPr>
            <a:xfrm>
              <a:off x="6773693" y="3445092"/>
              <a:ext cx="324000" cy="322661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86;p126">
              <a:extLst>
                <a:ext uri="{FF2B5EF4-FFF2-40B4-BE49-F238E27FC236}">
                  <a16:creationId xmlns:a16="http://schemas.microsoft.com/office/drawing/2014/main" id="{6F4CE64F-971A-DE5C-187C-4042D10353B3}"/>
                </a:ext>
              </a:extLst>
            </p:cNvPr>
            <p:cNvSpPr txBox="1"/>
            <p:nvPr/>
          </p:nvSpPr>
          <p:spPr>
            <a:xfrm>
              <a:off x="7253595" y="3461301"/>
              <a:ext cx="3512987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Extrairez  des valeurs  de la courbe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1287;p126">
              <a:extLst>
                <a:ext uri="{FF2B5EF4-FFF2-40B4-BE49-F238E27FC236}">
                  <a16:creationId xmlns:a16="http://schemas.microsoft.com/office/drawing/2014/main" id="{8B045D21-8BFB-1448-300D-C6C9FC31049D}"/>
                </a:ext>
              </a:extLst>
            </p:cNvPr>
            <p:cNvSpPr txBox="1"/>
            <p:nvPr/>
          </p:nvSpPr>
          <p:spPr>
            <a:xfrm>
              <a:off x="6773693" y="3429199"/>
              <a:ext cx="320522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FD51683A-92EC-DEF1-7E0D-AB99935665CB}"/>
              </a:ext>
            </a:extLst>
          </p:cNvPr>
          <p:cNvGrpSpPr/>
          <p:nvPr/>
        </p:nvGrpSpPr>
        <p:grpSpPr>
          <a:xfrm>
            <a:off x="6156960" y="1940560"/>
            <a:ext cx="5875872" cy="3735122"/>
            <a:chOff x="517343" y="1297916"/>
            <a:chExt cx="6029089" cy="3961206"/>
          </a:xfrm>
        </p:grpSpPr>
        <p:pic>
          <p:nvPicPr>
            <p:cNvPr id="6" name="Google Shape;1257;p126">
              <a:extLst>
                <a:ext uri="{FF2B5EF4-FFF2-40B4-BE49-F238E27FC236}">
                  <a16:creationId xmlns:a16="http://schemas.microsoft.com/office/drawing/2014/main" id="{4BCFB377-FD6E-BB8D-558F-41215D87A63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59387" y="1504366"/>
              <a:ext cx="4711743" cy="296514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" name="Google Shape;1258;p126">
              <a:extLst>
                <a:ext uri="{FF2B5EF4-FFF2-40B4-BE49-F238E27FC236}">
                  <a16:creationId xmlns:a16="http://schemas.microsoft.com/office/drawing/2014/main" id="{8CCBFEBB-74B0-5B86-DC4B-1F10A0BD69E7}"/>
                </a:ext>
              </a:extLst>
            </p:cNvPr>
            <p:cNvCxnSpPr/>
            <p:nvPr/>
          </p:nvCxnSpPr>
          <p:spPr>
            <a:xfrm rot="10800000">
              <a:off x="1691699" y="3056046"/>
              <a:ext cx="0" cy="1095437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16" name="Google Shape;1259;p126">
              <a:extLst>
                <a:ext uri="{FF2B5EF4-FFF2-40B4-BE49-F238E27FC236}">
                  <a16:creationId xmlns:a16="http://schemas.microsoft.com/office/drawing/2014/main" id="{2BEF47E2-FB3F-3342-1328-BC217ADB1890}"/>
                </a:ext>
              </a:extLst>
            </p:cNvPr>
            <p:cNvSpPr txBox="1"/>
            <p:nvPr/>
          </p:nvSpPr>
          <p:spPr>
            <a:xfrm>
              <a:off x="4651464" y="3849062"/>
              <a:ext cx="189496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 b="1" i="0" u="none" strike="noStrike" cap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Quantité d’engrais en (kg/ha)</a:t>
              </a:r>
              <a:endParaRPr/>
            </a:p>
          </p:txBody>
        </p:sp>
        <p:sp>
          <p:nvSpPr>
            <p:cNvPr id="29" name="Google Shape;1260;p126">
              <a:extLst>
                <a:ext uri="{FF2B5EF4-FFF2-40B4-BE49-F238E27FC236}">
                  <a16:creationId xmlns:a16="http://schemas.microsoft.com/office/drawing/2014/main" id="{533E8A80-C1A7-7775-C362-84A81D764F06}"/>
                </a:ext>
              </a:extLst>
            </p:cNvPr>
            <p:cNvSpPr/>
            <p:nvPr/>
          </p:nvSpPr>
          <p:spPr>
            <a:xfrm>
              <a:off x="769770" y="4544077"/>
              <a:ext cx="5360576" cy="715045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variation de </a:t>
              </a:r>
              <a:r>
                <a:rPr lang="fr-FR" b="1" i="0" u="none" strike="noStrike" cap="none" dirty="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la quantité </a:t>
              </a:r>
              <a:r>
                <a:rPr lang="fr-FR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 Tournesol en fonction de la </a:t>
              </a:r>
              <a:r>
                <a:rPr lang="fr-FR" b="1" i="0" u="none" strike="noStrike" cap="none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quantité d’engrais </a:t>
              </a:r>
              <a:endParaRPr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" name="Google Shape;1261;p126">
              <a:extLst>
                <a:ext uri="{FF2B5EF4-FFF2-40B4-BE49-F238E27FC236}">
                  <a16:creationId xmlns:a16="http://schemas.microsoft.com/office/drawing/2014/main" id="{5C65C5F8-93AF-2B41-A086-7B8D62289B1A}"/>
                </a:ext>
              </a:extLst>
            </p:cNvPr>
            <p:cNvCxnSpPr/>
            <p:nvPr/>
          </p:nvCxnSpPr>
          <p:spPr>
            <a:xfrm rot="10800000">
              <a:off x="1074978" y="3055766"/>
              <a:ext cx="616721" cy="0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cxnSp>
          <p:nvCxnSpPr>
            <p:cNvPr id="32" name="Google Shape;1277;p126">
              <a:extLst>
                <a:ext uri="{FF2B5EF4-FFF2-40B4-BE49-F238E27FC236}">
                  <a16:creationId xmlns:a16="http://schemas.microsoft.com/office/drawing/2014/main" id="{6C8D0167-0E04-4AE4-E8DB-06A963F33E23}"/>
                </a:ext>
              </a:extLst>
            </p:cNvPr>
            <p:cNvCxnSpPr/>
            <p:nvPr/>
          </p:nvCxnSpPr>
          <p:spPr>
            <a:xfrm rot="10800000">
              <a:off x="2901062" y="1876175"/>
              <a:ext cx="0" cy="2245343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dash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sp>
          <p:nvSpPr>
            <p:cNvPr id="33" name="Google Shape;1278;p126">
              <a:extLst>
                <a:ext uri="{FF2B5EF4-FFF2-40B4-BE49-F238E27FC236}">
                  <a16:creationId xmlns:a16="http://schemas.microsoft.com/office/drawing/2014/main" id="{43D6716D-F631-B3DD-0EAA-00E60E08CA4D}"/>
                </a:ext>
              </a:extLst>
            </p:cNvPr>
            <p:cNvSpPr/>
            <p:nvPr/>
          </p:nvSpPr>
          <p:spPr>
            <a:xfrm>
              <a:off x="2694586" y="2417138"/>
              <a:ext cx="462113" cy="473354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1292;p126">
              <a:extLst>
                <a:ext uri="{FF2B5EF4-FFF2-40B4-BE49-F238E27FC236}">
                  <a16:creationId xmlns:a16="http://schemas.microsoft.com/office/drawing/2014/main" id="{8D0285C2-4845-16AC-DC23-A9BAD383E99B}"/>
                </a:ext>
              </a:extLst>
            </p:cNvPr>
            <p:cNvSpPr/>
            <p:nvPr/>
          </p:nvSpPr>
          <p:spPr>
            <a:xfrm>
              <a:off x="1542845" y="3271833"/>
              <a:ext cx="352078" cy="312476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1306;p126">
              <a:extLst>
                <a:ext uri="{FF2B5EF4-FFF2-40B4-BE49-F238E27FC236}">
                  <a16:creationId xmlns:a16="http://schemas.microsoft.com/office/drawing/2014/main" id="{42A5AAC7-C8FF-0235-C5E0-941CBE284B49}"/>
                </a:ext>
              </a:extLst>
            </p:cNvPr>
            <p:cNvSpPr txBox="1"/>
            <p:nvPr/>
          </p:nvSpPr>
          <p:spPr>
            <a:xfrm>
              <a:off x="517343" y="1297916"/>
              <a:ext cx="2944466" cy="3077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i="0" u="none" strike="noStrike" cap="none" dirty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Quantité de Tournesol en (q/ha)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78628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943276" y="282123"/>
            <a:ext cx="8678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ci-dessous :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pic>
        <p:nvPicPr>
          <p:cNvPr id="3" name="Image 2" descr="Une image contenant texte, mammifère, capture d’écran, Fauves&#10;&#10;Le contenu généré par l’IA peut être incorrect.">
            <a:extLst>
              <a:ext uri="{FF2B5EF4-FFF2-40B4-BE49-F238E27FC236}">
                <a16:creationId xmlns:a16="http://schemas.microsoft.com/office/drawing/2014/main" id="{6EB3605C-CEA2-B7BF-AEBE-9D83010E8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13" y="975360"/>
            <a:ext cx="9977818" cy="39014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E05068-D743-7695-FE5A-927C0F3BF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86" y="4744702"/>
            <a:ext cx="10077466" cy="56897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29ED32-5AB9-E1DD-BADB-007581832C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406" y="5353034"/>
            <a:ext cx="10011714" cy="5109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677CB5-F3DE-154B-B82D-7C31F67F224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58" r="-1"/>
          <a:stretch>
            <a:fillRect/>
          </a:stretch>
        </p:blipFill>
        <p:spPr>
          <a:xfrm>
            <a:off x="792480" y="5967708"/>
            <a:ext cx="10190480" cy="7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 descr="Une image contenant texte, mammifère, capture d’écran, Fauves&#10;&#10;Le contenu généré par l’IA peut être incorrect.">
            <a:extLst>
              <a:ext uri="{FF2B5EF4-FFF2-40B4-BE49-F238E27FC236}">
                <a16:creationId xmlns:a16="http://schemas.microsoft.com/office/drawing/2014/main" id="{CB32FBAF-3CD8-6834-7AD0-EFC177F00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13" y="975360"/>
            <a:ext cx="9977818" cy="39014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A12CE3-83FF-8645-574E-EE6963B8B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86" y="4744702"/>
            <a:ext cx="10077466" cy="56897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8DFA1FB-B8A1-A8F6-CB50-D5A86CC18655}"/>
              </a:ext>
            </a:extLst>
          </p:cNvPr>
          <p:cNvSpPr txBox="1"/>
          <p:nvPr/>
        </p:nvSpPr>
        <p:spPr>
          <a:xfrm>
            <a:off x="1554480" y="5391835"/>
            <a:ext cx="97231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il s’agit d’une population de lions;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Le facteur étudié est la masse des proies en saison sèche</a:t>
            </a:r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 descr="Une image contenant texte, mammifère, capture d’écran, Fauves&#10;&#10;Le contenu généré par l’IA peut être incorrect.">
            <a:extLst>
              <a:ext uri="{FF2B5EF4-FFF2-40B4-BE49-F238E27FC236}">
                <a16:creationId xmlns:a16="http://schemas.microsoft.com/office/drawing/2014/main" id="{A215ED6E-41F1-6ACE-08E2-637F430A8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53" y="1036320"/>
            <a:ext cx="9977818" cy="390143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F1CC50-B9CE-8505-21E5-F052FA4A0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86" y="4875514"/>
            <a:ext cx="10011714" cy="5109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85FC1DB-880A-D363-7C0E-7328DAA61255}"/>
              </a:ext>
            </a:extLst>
          </p:cNvPr>
          <p:cNvSpPr txBox="1"/>
          <p:nvPr/>
        </p:nvSpPr>
        <p:spPr>
          <a:xfrm>
            <a:off x="792480" y="5411152"/>
            <a:ext cx="10281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De 0 à 14 tonnes/ km2 : le pourcentage de lionceaux survivants à 12 mois augmente, il passe de de 35 % à 90 %. 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09FE8-054B-4038-C6DD-BC7C7FBBE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E0A2DA-F2E1-B9DD-B0E4-E8420DFEC24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174AE28-8F19-35D8-4B50-4A1B6EE7DDAD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25277CA1-4093-BDDD-1D51-41DB3993F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DE58D2AC-6567-0B4C-F273-F63136776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C89716F-DAB3-7F41-BC4A-F77344340F56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Correction.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rédiger leurs réponses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 descr="Une image contenant texte, mammifère, capture d’écran, Fauves&#10;&#10;Le contenu généré par l’IA peut être incorrect.">
            <a:extLst>
              <a:ext uri="{FF2B5EF4-FFF2-40B4-BE49-F238E27FC236}">
                <a16:creationId xmlns:a16="http://schemas.microsoft.com/office/drawing/2014/main" id="{03177C56-346D-CB2F-FF5F-A1CE6D9FB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13" y="985520"/>
            <a:ext cx="9977818" cy="39014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735AB4-6F8A-B876-623F-FD811D1D0E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8" r="-1"/>
          <a:stretch>
            <a:fillRect/>
          </a:stretch>
        </p:blipFill>
        <p:spPr>
          <a:xfrm>
            <a:off x="792480" y="4819628"/>
            <a:ext cx="10190480" cy="72085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897EC8-863D-4FDE-CFA6-C88F8102DD1D}"/>
              </a:ext>
            </a:extLst>
          </p:cNvPr>
          <p:cNvSpPr txBox="1"/>
          <p:nvPr/>
        </p:nvSpPr>
        <p:spPr>
          <a:xfrm>
            <a:off x="812800" y="5583872"/>
            <a:ext cx="103936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La disponibilité des proies de la lionne assure une bonne protection des lionceaux et par conséquent une augmentation de la population de lions</a:t>
            </a:r>
          </a:p>
        </p:txBody>
      </p:sp>
    </p:spTree>
    <p:extLst>
      <p:ext uri="{BB962C8B-B14F-4D97-AF65-F5344CB8AC3E}">
        <p14:creationId xmlns:p14="http://schemas.microsoft.com/office/powerpoint/2010/main" val="1703932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47484" y="15485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9606" y="3064670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91"/>
          <a:stretch>
            <a:fillRect/>
          </a:stretch>
        </p:blipFill>
        <p:spPr>
          <a:xfrm>
            <a:off x="1568398" y="2340076"/>
            <a:ext cx="2829438" cy="228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896620" y="71120"/>
            <a:ext cx="10675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50000"/>
              </a:lnSpc>
              <a:buNone/>
            </a:pP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 Maintenant, vous allez identifier quelles sont les opérations que vous avez réalisées lors de la tâche précédente.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D1FBAD-3013-4B82-0F8E-DE096880DF4B}"/>
              </a:ext>
            </a:extLst>
          </p:cNvPr>
          <p:cNvSpPr txBox="1"/>
          <p:nvPr/>
        </p:nvSpPr>
        <p:spPr>
          <a:xfrm>
            <a:off x="2682240" y="2387600"/>
            <a:ext cx="646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/>
              <a:t>Lire un graphique.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02EF49-DE26-3986-7A39-76DEA6AF99F8}"/>
              </a:ext>
            </a:extLst>
          </p:cNvPr>
          <p:cNvSpPr txBox="1"/>
          <p:nvPr/>
        </p:nvSpPr>
        <p:spPr>
          <a:xfrm>
            <a:off x="2682240" y="2885440"/>
            <a:ext cx="646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/>
              <a:t>Construire un graphique.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E469EA-58C6-4566-9B5F-D5052FE7AF83}"/>
              </a:ext>
            </a:extLst>
          </p:cNvPr>
          <p:cNvSpPr txBox="1"/>
          <p:nvPr/>
        </p:nvSpPr>
        <p:spPr>
          <a:xfrm>
            <a:off x="2682240" y="3454400"/>
            <a:ext cx="646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/>
              <a:t>Lire un texte.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B9848B-EF38-10BB-6B34-0BF5F6BD95BB}"/>
              </a:ext>
            </a:extLst>
          </p:cNvPr>
          <p:cNvSpPr txBox="1"/>
          <p:nvPr/>
        </p:nvSpPr>
        <p:spPr>
          <a:xfrm>
            <a:off x="2682240" y="4043680"/>
            <a:ext cx="7609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/>
              <a:t>Extraire des informations à partir d’un texte.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DF0F25-CF7F-3E8D-DD6F-46522EA8D0AE}"/>
              </a:ext>
            </a:extLst>
          </p:cNvPr>
          <p:cNvSpPr txBox="1"/>
          <p:nvPr/>
        </p:nvSpPr>
        <p:spPr>
          <a:xfrm>
            <a:off x="2682240" y="4653280"/>
            <a:ext cx="560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/>
              <a:t>Ecrire un texte.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7E4CE4-A786-7C7D-4726-F6AFF33082FB}"/>
              </a:ext>
            </a:extLst>
          </p:cNvPr>
          <p:cNvSpPr txBox="1"/>
          <p:nvPr/>
        </p:nvSpPr>
        <p:spPr>
          <a:xfrm>
            <a:off x="2682240" y="5313680"/>
            <a:ext cx="560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/>
              <a:t>Faire une expérience.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1891730-0564-79E2-4E28-326495A77C6E}"/>
              </a:ext>
            </a:extLst>
          </p:cNvPr>
          <p:cNvSpPr txBox="1"/>
          <p:nvPr/>
        </p:nvSpPr>
        <p:spPr>
          <a:xfrm>
            <a:off x="2966720" y="1341120"/>
            <a:ext cx="5506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+mj-lt"/>
              </a:rPr>
              <a:t>Cochez les bonnes réponses</a:t>
            </a:r>
          </a:p>
        </p:txBody>
      </p:sp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B39B8-0F99-1E58-C824-D31BFA6F3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E7EAA06-2F27-74B0-E937-328648B6DFC7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A55F728-617E-0E78-1809-342D7F98E613}"/>
              </a:ext>
            </a:extLst>
          </p:cNvPr>
          <p:cNvSpPr txBox="1"/>
          <p:nvPr/>
        </p:nvSpPr>
        <p:spPr>
          <a:xfrm>
            <a:off x="815340" y="0"/>
            <a:ext cx="10909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Parfait ! Voici les principales opérations effectuées afin d’identifier le facteur affectant  la taille de la population des lions ainsi que son impact.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E8FF44-F952-CF52-5C40-9F845E4546E3}"/>
              </a:ext>
            </a:extLst>
          </p:cNvPr>
          <p:cNvSpPr txBox="1"/>
          <p:nvPr/>
        </p:nvSpPr>
        <p:spPr>
          <a:xfrm>
            <a:off x="2682240" y="2387600"/>
            <a:ext cx="646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Lire un graphique.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51E28D-81B5-7834-407A-7B6E128622CE}"/>
              </a:ext>
            </a:extLst>
          </p:cNvPr>
          <p:cNvSpPr txBox="1"/>
          <p:nvPr/>
        </p:nvSpPr>
        <p:spPr>
          <a:xfrm>
            <a:off x="2682240" y="2885440"/>
            <a:ext cx="646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Construire un graphique.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D57DEFD-50B6-6F33-99C5-44442F4EBB21}"/>
              </a:ext>
            </a:extLst>
          </p:cNvPr>
          <p:cNvSpPr txBox="1"/>
          <p:nvPr/>
        </p:nvSpPr>
        <p:spPr>
          <a:xfrm>
            <a:off x="2682240" y="3454400"/>
            <a:ext cx="6466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Lire un texte.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ECF355-49DF-0DD5-CBEC-EF6EE3D867EF}"/>
              </a:ext>
            </a:extLst>
          </p:cNvPr>
          <p:cNvSpPr txBox="1"/>
          <p:nvPr/>
        </p:nvSpPr>
        <p:spPr>
          <a:xfrm>
            <a:off x="2682240" y="4043680"/>
            <a:ext cx="7609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Extraire des informations à partir d’un texte.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FE8C32-3476-239A-8473-E5D276B847D2}"/>
              </a:ext>
            </a:extLst>
          </p:cNvPr>
          <p:cNvSpPr txBox="1"/>
          <p:nvPr/>
        </p:nvSpPr>
        <p:spPr>
          <a:xfrm>
            <a:off x="2682240" y="4653280"/>
            <a:ext cx="560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Ecrire un texte.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3C8122-9A96-AF5B-3E6C-098EEADE2B4D}"/>
              </a:ext>
            </a:extLst>
          </p:cNvPr>
          <p:cNvSpPr txBox="1"/>
          <p:nvPr/>
        </p:nvSpPr>
        <p:spPr>
          <a:xfrm>
            <a:off x="2682240" y="5313680"/>
            <a:ext cx="560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Faire une expérience.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06B2A05-D024-5A25-C6D0-183BAD5C42FB}"/>
              </a:ext>
            </a:extLst>
          </p:cNvPr>
          <p:cNvSpPr txBox="1"/>
          <p:nvPr/>
        </p:nvSpPr>
        <p:spPr>
          <a:xfrm>
            <a:off x="2966720" y="1341120"/>
            <a:ext cx="5506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les bonnes réponses</a:t>
            </a:r>
          </a:p>
        </p:txBody>
      </p:sp>
      <p:pic>
        <p:nvPicPr>
          <p:cNvPr id="8" name="Image 7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38E3F3C2-C2DA-7677-0290-B0D6F69A8D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2499819"/>
            <a:ext cx="233681" cy="231113"/>
          </a:xfrm>
          <a:prstGeom prst="rect">
            <a:avLst/>
          </a:prstGeom>
        </p:spPr>
      </p:pic>
      <p:pic>
        <p:nvPicPr>
          <p:cNvPr id="10" name="Image 9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E841CFDD-4615-8AD0-424A-3634025563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4155899"/>
            <a:ext cx="233681" cy="231113"/>
          </a:xfrm>
          <a:prstGeom prst="rect">
            <a:avLst/>
          </a:prstGeom>
        </p:spPr>
      </p:pic>
      <p:pic>
        <p:nvPicPr>
          <p:cNvPr id="11" name="Image 10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BF9AF6F7-80BE-FC46-3E33-E253D58AFF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320" y="3556459"/>
            <a:ext cx="233681" cy="23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14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18155</TotalTime>
  <Words>576</Words>
  <Application>Microsoft Office PowerPoint</Application>
  <PresentationFormat>Grand écran</PresentationFormat>
  <Paragraphs>108</Paragraphs>
  <Slides>18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18</vt:i4>
      </vt:variant>
    </vt:vector>
  </HeadingPairs>
  <TitlesOfParts>
    <vt:vector size="30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Script MT Bold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1235</cp:revision>
  <cp:lastPrinted>2024-10-05T19:15:58Z</cp:lastPrinted>
  <dcterms:created xsi:type="dcterms:W3CDTF">2024-05-28T10:13:44Z</dcterms:created>
  <dcterms:modified xsi:type="dcterms:W3CDTF">2026-01-11T00:13:40Z</dcterms:modified>
</cp:coreProperties>
</file>