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3"/>
  </p:notesMasterIdLst>
  <p:handoutMasterIdLst>
    <p:handoutMasterId r:id="rId24"/>
  </p:handoutMasterIdLst>
  <p:sldIdLst>
    <p:sldId id="2147483585" r:id="rId4"/>
    <p:sldId id="2147483485" r:id="rId5"/>
    <p:sldId id="2147483552" r:id="rId6"/>
    <p:sldId id="2134805878" r:id="rId7"/>
    <p:sldId id="2134806573" r:id="rId8"/>
    <p:sldId id="2147483592" r:id="rId9"/>
    <p:sldId id="256" r:id="rId10"/>
    <p:sldId id="257" r:id="rId11"/>
    <p:sldId id="258" r:id="rId12"/>
    <p:sldId id="2147483568" r:id="rId13"/>
    <p:sldId id="2147483614" r:id="rId14"/>
    <p:sldId id="2134806575" r:id="rId15"/>
    <p:sldId id="2147483618" r:id="rId16"/>
    <p:sldId id="2147483619" r:id="rId17"/>
    <p:sldId id="2147483620" r:id="rId18"/>
    <p:sldId id="2147483615" r:id="rId19"/>
    <p:sldId id="2134806577" r:id="rId20"/>
    <p:sldId id="2134806581" r:id="rId21"/>
    <p:sldId id="213480658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34806575"/>
            <p14:sldId id="2147483618"/>
            <p14:sldId id="2147483619"/>
            <p14:sldId id="2147483620"/>
            <p14:sldId id="2147483615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3E8F1"/>
    <a:srgbClr val="F15E4D"/>
    <a:srgbClr val="5FADE4"/>
    <a:srgbClr val="A11145"/>
    <a:srgbClr val="FDF2E2"/>
    <a:srgbClr val="BF4598"/>
    <a:srgbClr val="00663F"/>
    <a:srgbClr val="F3DFED"/>
    <a:srgbClr val="2CB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84057" y="1359755"/>
            <a:ext cx="9657417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265" y="2123123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4FCB21B-2F07-DB53-7C69-163842D1FCD3}"/>
              </a:ext>
            </a:extLst>
          </p:cNvPr>
          <p:cNvGrpSpPr/>
          <p:nvPr/>
        </p:nvGrpSpPr>
        <p:grpSpPr>
          <a:xfrm>
            <a:off x="625663" y="2510660"/>
            <a:ext cx="3274142" cy="1862048"/>
            <a:chOff x="4650097" y="4812077"/>
            <a:chExt cx="3274142" cy="1862048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E36414A9-7531-6476-6E2D-99C640EC9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1078905-A788-D863-A0A9-0B4FADB0714C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942B38C-2E74-1505-9426-B743B19DE9E7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3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48E1546-6351-A742-C2AA-9BEE5529DBD0}"/>
              </a:ext>
            </a:extLst>
          </p:cNvPr>
          <p:cNvSpPr txBox="1"/>
          <p:nvPr/>
        </p:nvSpPr>
        <p:spPr>
          <a:xfrm>
            <a:off x="4297875" y="5659618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25 min</a:t>
            </a:r>
            <a:r>
              <a:rPr lang="fr-FR" sz="3600" spc="-20" dirty="0"/>
              <a:t> </a:t>
            </a:r>
            <a:endParaRPr lang="en-US" sz="3600" dirty="0"/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8ABBD4CA-B4C0-F49B-AFA1-503723F39A0E}"/>
              </a:ext>
            </a:extLst>
          </p:cNvPr>
          <p:cNvGrpSpPr/>
          <p:nvPr/>
        </p:nvGrpSpPr>
        <p:grpSpPr>
          <a:xfrm>
            <a:off x="431496" y="4855211"/>
            <a:ext cx="7303102" cy="696796"/>
            <a:chOff x="431496" y="5234467"/>
            <a:chExt cx="7303102" cy="696796"/>
          </a:xfrm>
        </p:grpSpPr>
        <p:sp>
          <p:nvSpPr>
            <p:cNvPr id="29" name="Google Shape;224;p26">
              <a:extLst>
                <a:ext uri="{FF2B5EF4-FFF2-40B4-BE49-F238E27FC236}">
                  <a16:creationId xmlns:a16="http://schemas.microsoft.com/office/drawing/2014/main" id="{F043B1EA-16F5-DA77-8E51-573DC4559A89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8   </a:t>
              </a:r>
            </a:p>
          </p:txBody>
        </p:sp>
        <p:sp>
          <p:nvSpPr>
            <p:cNvPr id="30" name="Google Shape;741;p98">
              <a:extLst>
                <a:ext uri="{FF2B5EF4-FFF2-40B4-BE49-F238E27FC236}">
                  <a16:creationId xmlns:a16="http://schemas.microsoft.com/office/drawing/2014/main" id="{C2952094-5A0A-578B-6694-1922318D47B2}"/>
                </a:ext>
              </a:extLst>
            </p:cNvPr>
            <p:cNvSpPr txBox="1"/>
            <p:nvPr/>
          </p:nvSpPr>
          <p:spPr>
            <a:xfrm>
              <a:off x="2331257" y="5275088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Expliquer le flux de l’énergie à travers des niveaux trophiques </a:t>
              </a:r>
            </a:p>
          </p:txBody>
        </p:sp>
        <p:sp>
          <p:nvSpPr>
            <p:cNvPr id="31" name="Google Shape;742;p98">
              <a:extLst>
                <a:ext uri="{FF2B5EF4-FFF2-40B4-BE49-F238E27FC236}">
                  <a16:creationId xmlns:a16="http://schemas.microsoft.com/office/drawing/2014/main" id="{CF7B36E7-3894-795E-FD1B-A95A9045A5B5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DF224-F377-0A31-D5B9-D84A69BD69F3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B33E77-57FE-8602-8863-995262511BEC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346A549-7BBC-6A3B-A310-B60F53D96C43}"/>
              </a:ext>
            </a:extLst>
          </p:cNvPr>
          <p:cNvGrpSpPr/>
          <p:nvPr/>
        </p:nvGrpSpPr>
        <p:grpSpPr>
          <a:xfrm>
            <a:off x="984735" y="2791780"/>
            <a:ext cx="9766036" cy="991163"/>
            <a:chOff x="984735" y="2791780"/>
            <a:chExt cx="9766036" cy="991163"/>
          </a:xfrm>
        </p:grpSpPr>
        <p:sp>
          <p:nvSpPr>
            <p:cNvPr id="20" name="Google Shape;2054;p38">
              <a:extLst>
                <a:ext uri="{FF2B5EF4-FFF2-40B4-BE49-F238E27FC236}">
                  <a16:creationId xmlns:a16="http://schemas.microsoft.com/office/drawing/2014/main" id="{5E9C39C3-8929-2EC0-4315-E153B9275394}"/>
                </a:ext>
              </a:extLst>
            </p:cNvPr>
            <p:cNvSpPr/>
            <p:nvPr/>
          </p:nvSpPr>
          <p:spPr>
            <a:xfrm>
              <a:off x="1291175" y="3075057"/>
              <a:ext cx="9459596" cy="70788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2B6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fr-FR" sz="2400" noProof="0" dirty="0"/>
            </a:p>
          </p:txBody>
        </p:sp>
        <p:sp>
          <p:nvSpPr>
            <p:cNvPr id="21" name="ZoneTexte 3">
              <a:extLst>
                <a:ext uri="{FF2B5EF4-FFF2-40B4-BE49-F238E27FC236}">
                  <a16:creationId xmlns:a16="http://schemas.microsoft.com/office/drawing/2014/main" id="{FDAB410F-AA23-3094-1715-50A165767918}"/>
                </a:ext>
              </a:extLst>
            </p:cNvPr>
            <p:cNvSpPr txBox="1"/>
            <p:nvPr/>
          </p:nvSpPr>
          <p:spPr>
            <a:xfrm>
              <a:off x="2036446" y="3128937"/>
              <a:ext cx="8343935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algn="ctr">
                <a:defRPr sz="2400"/>
              </a:lvl1pPr>
            </a:lstStyle>
            <a:p>
              <a:pPr algn="l"/>
              <a:r>
                <a:rPr lang="fr-FR" b="1" noProof="0" dirty="0">
                  <a:solidFill>
                    <a:srgbClr val="106585"/>
                  </a:solidFill>
                </a:rPr>
                <a:t>Expliquer le </a:t>
              </a:r>
              <a:r>
                <a:rPr lang="fr-FR" b="1" dirty="0">
                  <a:solidFill>
                    <a:srgbClr val="106585"/>
                  </a:solidFill>
                </a:rPr>
                <a:t>flux de l’énergie </a:t>
              </a:r>
              <a:r>
                <a:rPr lang="fr-FR" b="1" noProof="0" dirty="0">
                  <a:solidFill>
                    <a:srgbClr val="106585"/>
                  </a:solidFill>
                </a:rPr>
                <a:t>à travers des niveaux trophiques.</a:t>
              </a:r>
            </a:p>
          </p:txBody>
        </p:sp>
        <p:pic>
          <p:nvPicPr>
            <p:cNvPr id="22" name="Image 23">
              <a:extLst>
                <a:ext uri="{FF2B5EF4-FFF2-40B4-BE49-F238E27FC236}">
                  <a16:creationId xmlns:a16="http://schemas.microsoft.com/office/drawing/2014/main" id="{E66E5AF0-2E29-4B87-46A9-286C2206D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735" y="2791780"/>
              <a:ext cx="805544" cy="805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39" y="2680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88DAD944-7959-ACBA-7599-9FAB7E3D4F04}"/>
              </a:ext>
            </a:extLst>
          </p:cNvPr>
          <p:cNvSpPr/>
          <p:nvPr/>
        </p:nvSpPr>
        <p:spPr>
          <a:xfrm>
            <a:off x="783852" y="1243533"/>
            <a:ext cx="77524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pyramide d’énergie suivante est composée de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A3F9DBF-DF71-C05B-339F-65C9F2DD000C}"/>
              </a:ext>
            </a:extLst>
          </p:cNvPr>
          <p:cNvGrpSpPr/>
          <p:nvPr/>
        </p:nvGrpSpPr>
        <p:grpSpPr>
          <a:xfrm>
            <a:off x="783852" y="5352848"/>
            <a:ext cx="10624627" cy="521075"/>
            <a:chOff x="1899920" y="3939439"/>
            <a:chExt cx="10624627" cy="521075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BFED0AC9-50A2-2945-D61F-DAC464734E2E}"/>
                </a:ext>
              </a:extLst>
            </p:cNvPr>
            <p:cNvSpPr/>
            <p:nvPr/>
          </p:nvSpPr>
          <p:spPr>
            <a:xfrm>
              <a:off x="5986587" y="3949408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84600029-BC3C-FF3D-F77F-B17A1D755E83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485D0598-E6EB-4B3D-FEC8-C62CA171989D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E2D07442-E30C-D747-4CD9-69AC82CD09C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C7E5E3DF-1D7A-A64F-D02F-2FF5AD516E52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F239A7B3-BE4D-6686-5B2A-453C259FBCF0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47" name="Image 46">
            <a:extLst>
              <a:ext uri="{FF2B5EF4-FFF2-40B4-BE49-F238E27FC236}">
                <a16:creationId xmlns:a16="http://schemas.microsoft.com/office/drawing/2014/main" id="{7359A5BE-61DD-4278-D659-D7C8A4C9C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52" y="2258223"/>
            <a:ext cx="8491398" cy="28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786492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36736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0FA11CF3-C312-7A8A-9D6D-DBBBA6A3AFA2}"/>
              </a:ext>
            </a:extLst>
          </p:cNvPr>
          <p:cNvSpPr/>
          <p:nvPr/>
        </p:nvSpPr>
        <p:spPr>
          <a:xfrm>
            <a:off x="783852" y="1243533"/>
            <a:ext cx="77524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La bonne réponse est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pyramide d’énergie suivante est composée de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AB94F0AB-0F41-E3B0-19C6-F33CA8569DFD}"/>
              </a:ext>
            </a:extLst>
          </p:cNvPr>
          <p:cNvGrpSpPr/>
          <p:nvPr/>
        </p:nvGrpSpPr>
        <p:grpSpPr>
          <a:xfrm>
            <a:off x="783852" y="5352848"/>
            <a:ext cx="10624627" cy="521075"/>
            <a:chOff x="1899920" y="3939439"/>
            <a:chExt cx="10624627" cy="521075"/>
          </a:xfrm>
        </p:grpSpPr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11A17154-67E5-826E-8E54-9FC01F468F32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0DD2D1E-99BD-1393-6170-392985831413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55" name="Rectangle : coins arrondis 54">
              <a:extLst>
                <a:ext uri="{FF2B5EF4-FFF2-40B4-BE49-F238E27FC236}">
                  <a16:creationId xmlns:a16="http://schemas.microsoft.com/office/drawing/2014/main" id="{A2E19650-05B5-62C0-0AE5-D4223E2150FB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56" name="Rectangle : coins arrondis 55">
              <a:extLst>
                <a:ext uri="{FF2B5EF4-FFF2-40B4-BE49-F238E27FC236}">
                  <a16:creationId xmlns:a16="http://schemas.microsoft.com/office/drawing/2014/main" id="{F418BFEB-33F7-DADF-F1A7-36DD5BD04A5C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7" name="Rectangle : coins arrondis 56">
              <a:extLst>
                <a:ext uri="{FF2B5EF4-FFF2-40B4-BE49-F238E27FC236}">
                  <a16:creationId xmlns:a16="http://schemas.microsoft.com/office/drawing/2014/main" id="{41713DCB-D624-5C97-23E6-29E9BEDFE68D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C9F427F6-0421-0FE3-1318-CB37BA4B4079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59" name="Image 58">
            <a:extLst>
              <a:ext uri="{FF2B5EF4-FFF2-40B4-BE49-F238E27FC236}">
                <a16:creationId xmlns:a16="http://schemas.microsoft.com/office/drawing/2014/main" id="{9D5E7158-4235-F6DD-B4D6-501E42503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52" y="2258223"/>
            <a:ext cx="8491398" cy="28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DDE0CDDF-37CD-5DC8-16A3-1729DA5DA246}"/>
              </a:ext>
            </a:extLst>
          </p:cNvPr>
          <p:cNvSpPr/>
          <p:nvPr/>
        </p:nvSpPr>
        <p:spPr>
          <a:xfrm>
            <a:off x="783852" y="1243533"/>
            <a:ext cx="10435472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Considérons la pyramide d’énergie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ci-dessous. </a:t>
            </a:r>
            <a:r>
              <a:rPr lang="fr-FR" sz="2400" b="1" noProof="0" dirty="0">
                <a:solidFill>
                  <a:srgbClr val="0852A4"/>
                </a:solidFill>
              </a:rPr>
              <a:t>L’énergie des poissons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E08CA733-9760-5E29-266F-573DFE039355}"/>
              </a:ext>
            </a:extLst>
          </p:cNvPr>
          <p:cNvGrpSpPr/>
          <p:nvPr/>
        </p:nvGrpSpPr>
        <p:grpSpPr>
          <a:xfrm>
            <a:off x="1075502" y="5527549"/>
            <a:ext cx="10143822" cy="521075"/>
            <a:chOff x="1899920" y="3939439"/>
            <a:chExt cx="10143822" cy="521075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D6F9CB77-C0C6-4BE6-822A-60F2ABC432F6}"/>
                </a:ext>
              </a:extLst>
            </p:cNvPr>
            <p:cNvSpPr/>
            <p:nvPr/>
          </p:nvSpPr>
          <p:spPr>
            <a:xfrm>
              <a:off x="5703496" y="3939439"/>
              <a:ext cx="253845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3400 Kcal/m</a:t>
              </a:r>
              <a:r>
                <a:rPr lang="fr-FR" sz="2400" b="1" baseline="30000" dirty="0">
                  <a:solidFill>
                    <a:srgbClr val="002060"/>
                  </a:solidFill>
                </a:rPr>
                <a:t>2</a:t>
              </a:r>
              <a:r>
                <a:rPr lang="fr-FR" sz="2400" b="1" dirty="0">
                  <a:solidFill>
                    <a:srgbClr val="002060"/>
                  </a:solidFill>
                </a:rPr>
                <a:t>/an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313545B-A443-01BE-290E-711CFCB61A4C}"/>
                </a:ext>
              </a:extLst>
            </p:cNvPr>
            <p:cNvSpPr/>
            <p:nvPr/>
          </p:nvSpPr>
          <p:spPr>
            <a:xfrm>
              <a:off x="9598467" y="3949736"/>
              <a:ext cx="24452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400 Kcal/m</a:t>
              </a:r>
              <a:r>
                <a:rPr lang="fr-FR" sz="2400" b="1" baseline="30000" dirty="0">
                  <a:solidFill>
                    <a:srgbClr val="002060"/>
                  </a:solidFill>
                </a:rPr>
                <a:t>2</a:t>
              </a:r>
              <a:r>
                <a:rPr lang="fr-FR" sz="2400" b="1" dirty="0">
                  <a:solidFill>
                    <a:srgbClr val="002060"/>
                  </a:solidFill>
                </a:rPr>
                <a:t>/an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FB3C7C6-D5BC-D396-6C85-03D3C0E90C97}"/>
                </a:ext>
              </a:extLst>
            </p:cNvPr>
            <p:cNvSpPr/>
            <p:nvPr/>
          </p:nvSpPr>
          <p:spPr>
            <a:xfrm>
              <a:off x="2303587" y="3949599"/>
              <a:ext cx="244810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21000 Kcal/m</a:t>
              </a:r>
              <a:r>
                <a:rPr kumimoji="0" lang="fr-FR" sz="2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</a:t>
              </a: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an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B68FDBE5-3DEE-55BD-F375-D672A4A392FF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4400AB8-8223-7BC8-A2EC-DDEF00BE8DE1}"/>
                </a:ext>
              </a:extLst>
            </p:cNvPr>
            <p:cNvSpPr/>
            <p:nvPr/>
          </p:nvSpPr>
          <p:spPr>
            <a:xfrm>
              <a:off x="5298780" y="3941191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519E71F6-5911-066D-9148-15D23CCF35A0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4608907A-7798-BBDD-6C5D-C4E01A4FC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52" y="2340663"/>
            <a:ext cx="8491398" cy="28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843679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AA38A1D-D660-8AE2-7E44-604CEB2FD9A8}"/>
              </a:ext>
            </a:extLst>
          </p:cNvPr>
          <p:cNvSpPr/>
          <p:nvPr/>
        </p:nvSpPr>
        <p:spPr>
          <a:xfrm>
            <a:off x="783853" y="1243533"/>
            <a:ext cx="10435472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La bonne réponse est :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</a:rPr>
              <a:t>La quantité de l’énergie des poissons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641CA36-CF45-BEE3-695F-D15DEDBE19C2}"/>
              </a:ext>
            </a:extLst>
          </p:cNvPr>
          <p:cNvGrpSpPr/>
          <p:nvPr/>
        </p:nvGrpSpPr>
        <p:grpSpPr>
          <a:xfrm>
            <a:off x="1075502" y="5527549"/>
            <a:ext cx="10143822" cy="521075"/>
            <a:chOff x="1899920" y="3939439"/>
            <a:chExt cx="10143822" cy="521075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92722506-3A78-1769-9F20-3379EC767EA7}"/>
                </a:ext>
              </a:extLst>
            </p:cNvPr>
            <p:cNvSpPr/>
            <p:nvPr/>
          </p:nvSpPr>
          <p:spPr>
            <a:xfrm>
              <a:off x="5703496" y="3939439"/>
              <a:ext cx="253845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3400 Kcal/m</a:t>
              </a:r>
              <a:r>
                <a:rPr lang="fr-FR" sz="2400" b="1" baseline="30000" dirty="0">
                  <a:solidFill>
                    <a:srgbClr val="002060"/>
                  </a:solidFill>
                </a:rPr>
                <a:t>2</a:t>
              </a:r>
              <a:r>
                <a:rPr lang="fr-FR" sz="2400" b="1" dirty="0">
                  <a:solidFill>
                    <a:srgbClr val="002060"/>
                  </a:solidFill>
                </a:rPr>
                <a:t>/an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E0520FE-9F0B-865B-B374-348CC6745195}"/>
                </a:ext>
              </a:extLst>
            </p:cNvPr>
            <p:cNvSpPr/>
            <p:nvPr/>
          </p:nvSpPr>
          <p:spPr>
            <a:xfrm>
              <a:off x="9598467" y="3949736"/>
              <a:ext cx="2445275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chemeClr val="bg1"/>
                  </a:solidFill>
                </a:rPr>
                <a:t>400 Kcal/m</a:t>
              </a:r>
              <a:r>
                <a:rPr lang="fr-FR" sz="2400" b="1" baseline="30000" dirty="0">
                  <a:solidFill>
                    <a:schemeClr val="bg1"/>
                  </a:solidFill>
                </a:rPr>
                <a:t>2</a:t>
              </a:r>
              <a:r>
                <a:rPr lang="fr-FR" sz="2400" b="1" dirty="0">
                  <a:solidFill>
                    <a:schemeClr val="bg1"/>
                  </a:solidFill>
                </a:rPr>
                <a:t>/an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69BC08C7-9FC2-FC36-890A-B9D2DB94537E}"/>
                </a:ext>
              </a:extLst>
            </p:cNvPr>
            <p:cNvSpPr/>
            <p:nvPr/>
          </p:nvSpPr>
          <p:spPr>
            <a:xfrm>
              <a:off x="2303587" y="3949599"/>
              <a:ext cx="244810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21000 Kcal/m</a:t>
              </a:r>
              <a:r>
                <a:rPr kumimoji="0" lang="fr-FR" sz="2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</a:t>
              </a: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an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7438E42E-0FF7-85AE-F695-933D0FAB4582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285A694-BC9C-FA3A-B724-6BBF7CC33665}"/>
                </a:ext>
              </a:extLst>
            </p:cNvPr>
            <p:cNvSpPr/>
            <p:nvPr/>
          </p:nvSpPr>
          <p:spPr>
            <a:xfrm>
              <a:off x="5298780" y="3941191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7887D3B3-BF19-3201-0735-3EF5F662D519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43" name="Image 42">
            <a:extLst>
              <a:ext uri="{FF2B5EF4-FFF2-40B4-BE49-F238E27FC236}">
                <a16:creationId xmlns:a16="http://schemas.microsoft.com/office/drawing/2014/main" id="{99ABC591-67F4-D684-4FD8-6C1E657DD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452" y="2340663"/>
            <a:ext cx="8491398" cy="28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>
                  <a:solidFill>
                    <a:schemeClr val="tx1"/>
                  </a:solidFill>
                </a:rPr>
                <a:t>20 </a:t>
              </a:r>
              <a:r>
                <a:rPr lang="fr-FR" sz="3600" b="1" noProof="0" dirty="0">
                  <a:solidFill>
                    <a:schemeClr val="tx1"/>
                  </a:solidFill>
                </a:rPr>
                <a:t>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42988" y="331765"/>
            <a:ext cx="9956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5 activité 2 de la page 51 sur le livret.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0D4030-943B-59DC-2B50-4D6095CDA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62" y="1333173"/>
            <a:ext cx="10973751" cy="4749196"/>
          </a:xfrm>
          <a:prstGeom prst="rect">
            <a:avLst/>
          </a:prstGeom>
        </p:spPr>
      </p:pic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324" y="775631"/>
            <a:ext cx="837778" cy="83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730890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208BF9-6788-C262-093A-2D04BA66A1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10" b="3697"/>
          <a:stretch>
            <a:fillRect/>
          </a:stretch>
        </p:blipFill>
        <p:spPr>
          <a:xfrm>
            <a:off x="2096848" y="966526"/>
            <a:ext cx="7862832" cy="559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5C8FDE-82A7-07EA-BF3C-F0AD4B09E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448" y="1012688"/>
            <a:ext cx="7640220" cy="33065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4B6546-3165-8327-67CE-4EB168480F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10" b="64935"/>
          <a:stretch>
            <a:fillRect/>
          </a:stretch>
        </p:blipFill>
        <p:spPr>
          <a:xfrm>
            <a:off x="2271716" y="4461566"/>
            <a:ext cx="7862832" cy="200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5B83D-6FB0-CA90-2575-CD478C50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513357A5-ACF1-DF8D-C7EC-41E663FBF7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2B8DD1-68D5-DBC7-2C84-AEA514A1ABD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BF001EE-6C0A-536E-B0F7-4C90FA43F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86F3EECC-9AFA-1648-E87F-28873A0A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83135B3-A69B-B9E2-AE6B-7BE473DB6C37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BB0792-B74B-11B1-09A0-2A88547407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373" b="49540"/>
          <a:stretch>
            <a:fillRect/>
          </a:stretch>
        </p:blipFill>
        <p:spPr>
          <a:xfrm>
            <a:off x="2271716" y="4937760"/>
            <a:ext cx="7862832" cy="9448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19658A1-0372-B220-6AA8-F129A304D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448" y="1012688"/>
            <a:ext cx="7640220" cy="330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98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27DD3-B65B-2BD4-B40A-4DC274CD2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B0926C46-A379-FF79-7154-E618CD2D13B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F89378D-47F3-1FEB-6E57-824609CBD57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518A0514-818F-E4F4-64E7-017F0B26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4EE9A8B7-3353-88BD-9D03-27FB0821E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81153-0ACC-2913-0CA8-4837785EA13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F96520-5AEE-0115-B9B7-3EFB552F04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597" b="5146"/>
          <a:stretch>
            <a:fillRect/>
          </a:stretch>
        </p:blipFill>
        <p:spPr>
          <a:xfrm>
            <a:off x="2708092" y="4278589"/>
            <a:ext cx="6990080" cy="23630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32E299-C386-E9AE-04D1-21AF03E5A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1448" y="1012688"/>
            <a:ext cx="7640220" cy="330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3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9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F4105E1-EEFE-E799-CDA2-943102FB39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39677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00E901F6-34D6-7340-2BAF-88A5B871234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444CF33-ABBC-BF0C-2C67-5E958B4C5FE3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pic>
        <p:nvPicPr>
          <p:cNvPr id="70" name="Image 69">
            <a:extLst>
              <a:ext uri="{FF2B5EF4-FFF2-40B4-BE49-F238E27FC236}">
                <a16:creationId xmlns:a16="http://schemas.microsoft.com/office/drawing/2014/main" id="{E8F5DE23-CFB7-56A1-023A-B357D38BE1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0" b="3697"/>
          <a:stretch>
            <a:fillRect/>
          </a:stretch>
        </p:blipFill>
        <p:spPr>
          <a:xfrm>
            <a:off x="2073144" y="920732"/>
            <a:ext cx="7862832" cy="5596834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C24E9321-4E37-B056-FB86-3EFBED5CFDD3}"/>
              </a:ext>
            </a:extLst>
          </p:cNvPr>
          <p:cNvSpPr txBox="1"/>
          <p:nvPr/>
        </p:nvSpPr>
        <p:spPr>
          <a:xfrm>
            <a:off x="4324064" y="4945053"/>
            <a:ext cx="1363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solidFill>
                  <a:srgbClr val="FF0000"/>
                </a:solidFill>
                <a:latin typeface="+mj-lt"/>
              </a:rPr>
              <a:t>Producteur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DE8EE47-0229-F614-CDB3-29879C22ED0C}"/>
              </a:ext>
            </a:extLst>
          </p:cNvPr>
          <p:cNvSpPr txBox="1"/>
          <p:nvPr/>
        </p:nvSpPr>
        <p:spPr>
          <a:xfrm>
            <a:off x="3605213" y="1611473"/>
            <a:ext cx="169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+mj-lt"/>
              </a:rPr>
              <a:t>L’énergie</a:t>
            </a:r>
            <a:endParaRPr lang="fr-FR" sz="2000" b="1" noProof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9050BE3E-5AB2-67E1-27CA-19AA045D61E4}"/>
              </a:ext>
            </a:extLst>
          </p:cNvPr>
          <p:cNvSpPr txBox="1"/>
          <p:nvPr/>
        </p:nvSpPr>
        <p:spPr>
          <a:xfrm>
            <a:off x="1735173" y="3308879"/>
            <a:ext cx="8048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En allant des herbes vers les renards le flux de l’énergie diminue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36C7A182-DF15-6B0E-FFF6-C7DE96412060}"/>
              </a:ext>
            </a:extLst>
          </p:cNvPr>
          <p:cNvSpPr txBox="1"/>
          <p:nvPr/>
        </p:nvSpPr>
        <p:spPr>
          <a:xfrm>
            <a:off x="8083597" y="5768325"/>
            <a:ext cx="2531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ea typeface="Calibri"/>
                <a:cs typeface="Calibri"/>
                <a:sym typeface="Calibri"/>
              </a:rPr>
              <a:t>le transfert de l’énergie</a:t>
            </a:r>
            <a:endParaRPr lang="fr-FR" noProof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C073B84F-E609-BE98-E112-DCD27C387710}"/>
              </a:ext>
            </a:extLst>
          </p:cNvPr>
          <p:cNvSpPr txBox="1"/>
          <p:nvPr/>
        </p:nvSpPr>
        <p:spPr>
          <a:xfrm>
            <a:off x="3182891" y="5311844"/>
            <a:ext cx="2682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Transfert de l</a:t>
            </a:r>
            <a:r>
              <a:rPr lang="fr-FR" sz="2000" b="1" dirty="0">
                <a:solidFill>
                  <a:srgbClr val="FF0000"/>
                </a:solidFill>
                <a:latin typeface="+mj-lt"/>
              </a:rPr>
              <a:t>’énergie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2B213F72-089A-C909-26B5-AA8DE7C863F0}"/>
              </a:ext>
            </a:extLst>
          </p:cNvPr>
          <p:cNvSpPr txBox="1"/>
          <p:nvPr/>
        </p:nvSpPr>
        <p:spPr>
          <a:xfrm>
            <a:off x="7542980" y="4966897"/>
            <a:ext cx="1695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+mj-lt"/>
              </a:rPr>
              <a:t>Consommateur 2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ECBBF5B3-AF89-E871-F628-B1F1269787A8}"/>
              </a:ext>
            </a:extLst>
          </p:cNvPr>
          <p:cNvSpPr txBox="1"/>
          <p:nvPr/>
        </p:nvSpPr>
        <p:spPr>
          <a:xfrm>
            <a:off x="6951691" y="5311844"/>
            <a:ext cx="2682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Perte de l</a:t>
            </a:r>
            <a:r>
              <a:rPr lang="fr-FR" sz="2000" b="1" dirty="0">
                <a:solidFill>
                  <a:srgbClr val="FF0000"/>
                </a:solidFill>
                <a:latin typeface="+mj-lt"/>
              </a:rPr>
              <a:t>’énergie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6FDCCF94-D64F-5879-8378-27096E206C58}"/>
              </a:ext>
            </a:extLst>
          </p:cNvPr>
          <p:cNvSpPr txBox="1"/>
          <p:nvPr/>
        </p:nvSpPr>
        <p:spPr>
          <a:xfrm>
            <a:off x="2420384" y="6052524"/>
            <a:ext cx="685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ea typeface="Calibri"/>
                <a:cs typeface="Calibri"/>
                <a:sym typeface="Calibri"/>
              </a:rPr>
              <a:t>d’un niveau trophique à un autre n’est jamais total à cause des pertes.</a:t>
            </a:r>
            <a:endParaRPr lang="fr-FR" noProof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F90E99BC-070F-87B1-4170-571DCE42CAB8}"/>
              </a:ext>
            </a:extLst>
          </p:cNvPr>
          <p:cNvSpPr txBox="1"/>
          <p:nvPr/>
        </p:nvSpPr>
        <p:spPr>
          <a:xfrm>
            <a:off x="5847027" y="4933355"/>
            <a:ext cx="1695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+mj-lt"/>
              </a:rPr>
              <a:t>Consommateur 1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D50E231E-2C55-59E9-62A8-481604230296}"/>
              </a:ext>
            </a:extLst>
          </p:cNvPr>
          <p:cNvSpPr txBox="1"/>
          <p:nvPr/>
        </p:nvSpPr>
        <p:spPr>
          <a:xfrm>
            <a:off x="4889277" y="1211363"/>
            <a:ext cx="2457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3 niveaux trophiques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C6613DCF-0797-9A1C-0BA3-7A3E7F32F376}"/>
              </a:ext>
            </a:extLst>
          </p:cNvPr>
          <p:cNvSpPr txBox="1"/>
          <p:nvPr/>
        </p:nvSpPr>
        <p:spPr>
          <a:xfrm>
            <a:off x="5525861" y="2413160"/>
            <a:ext cx="201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80000 </a:t>
            </a:r>
            <a:r>
              <a:rPr lang="fr-FR" sz="2000" b="1" noProof="0" dirty="0" err="1">
                <a:solidFill>
                  <a:srgbClr val="FF0000"/>
                </a:solidFill>
                <a:latin typeface="+mj-lt"/>
              </a:rPr>
              <a:t>Kj</a:t>
            </a:r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/ha/an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C81228F0-EB14-C1AA-0C10-B21A70BC49FB}"/>
              </a:ext>
            </a:extLst>
          </p:cNvPr>
          <p:cNvSpPr txBox="1"/>
          <p:nvPr/>
        </p:nvSpPr>
        <p:spPr>
          <a:xfrm>
            <a:off x="3605213" y="2022853"/>
            <a:ext cx="2550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164000000 </a:t>
            </a:r>
            <a:r>
              <a:rPr lang="fr-FR" sz="2000" b="1" noProof="0" dirty="0" err="1">
                <a:solidFill>
                  <a:srgbClr val="FF0000"/>
                </a:solidFill>
                <a:latin typeface="+mj-lt"/>
              </a:rPr>
              <a:t>Kj</a:t>
            </a:r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/ha/an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19DEC65D-6715-1F71-27D1-D2C0378738E6}"/>
              </a:ext>
            </a:extLst>
          </p:cNvPr>
          <p:cNvSpPr txBox="1"/>
          <p:nvPr/>
        </p:nvSpPr>
        <p:spPr>
          <a:xfrm>
            <a:off x="6916624" y="1992306"/>
            <a:ext cx="2017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11 0000 </a:t>
            </a:r>
            <a:r>
              <a:rPr lang="fr-FR" sz="2000" b="1" noProof="0" dirty="0" err="1">
                <a:solidFill>
                  <a:srgbClr val="FF0000"/>
                </a:solidFill>
                <a:latin typeface="+mj-lt"/>
              </a:rPr>
              <a:t>Kj</a:t>
            </a:r>
            <a:r>
              <a:rPr lang="fr-FR" sz="2000" b="1" noProof="0" dirty="0">
                <a:solidFill>
                  <a:srgbClr val="FF0000"/>
                </a:solidFill>
                <a:latin typeface="+mj-lt"/>
              </a:rPr>
              <a:t>/ha/an</a:t>
            </a: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5160507" y="2968086"/>
            <a:ext cx="3900097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35"/>
          <a:stretch>
            <a:fillRect/>
          </a:stretch>
        </p:blipFill>
        <p:spPr>
          <a:xfrm>
            <a:off x="1603116" y="2330244"/>
            <a:ext cx="2829438" cy="229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60843D2-6E5C-0957-5C3D-7A247D072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324100"/>
            <a:ext cx="112395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17953</TotalTime>
  <Words>539</Words>
  <Application>Microsoft Office PowerPoint</Application>
  <PresentationFormat>Grand écran</PresentationFormat>
  <Paragraphs>128</Paragraphs>
  <Slides>19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32" baseType="lpstr">
      <vt:lpstr>Aptos</vt:lpstr>
      <vt:lpstr>Arial</vt:lpstr>
      <vt:lpstr>Calibri</vt:lpstr>
      <vt:lpstr>Calibri-Bold</vt:lpstr>
      <vt:lpstr>Century Gothic</vt:lpstr>
      <vt:lpstr>CenturyGothic-Bold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1225</cp:revision>
  <cp:lastPrinted>2024-10-05T19:15:58Z</cp:lastPrinted>
  <dcterms:created xsi:type="dcterms:W3CDTF">2024-05-28T10:13:44Z</dcterms:created>
  <dcterms:modified xsi:type="dcterms:W3CDTF">2025-11-21T17:36:35Z</dcterms:modified>
</cp:coreProperties>
</file>