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24"/>
  </p:notesMasterIdLst>
  <p:handoutMasterIdLst>
    <p:handoutMasterId r:id="rId25"/>
  </p:handoutMasterIdLst>
  <p:sldIdLst>
    <p:sldId id="2147483585" r:id="rId4"/>
    <p:sldId id="2147483485" r:id="rId5"/>
    <p:sldId id="2147483627" r:id="rId6"/>
    <p:sldId id="2147483397" r:id="rId7"/>
    <p:sldId id="2134805878" r:id="rId8"/>
    <p:sldId id="2134806573" r:id="rId9"/>
    <p:sldId id="2147483592" r:id="rId10"/>
    <p:sldId id="256" r:id="rId11"/>
    <p:sldId id="257" r:id="rId12"/>
    <p:sldId id="258" r:id="rId13"/>
    <p:sldId id="2147483621" r:id="rId14"/>
    <p:sldId id="2147483622" r:id="rId15"/>
    <p:sldId id="2147483568" r:id="rId16"/>
    <p:sldId id="2147483623" r:id="rId17"/>
    <p:sldId id="2147483614" r:id="rId18"/>
    <p:sldId id="2134806575" r:id="rId19"/>
    <p:sldId id="2147483618" r:id="rId20"/>
    <p:sldId id="2134806577" r:id="rId21"/>
    <p:sldId id="2134806581" r:id="rId22"/>
    <p:sldId id="2134806584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627"/>
            <p14:sldId id="2147483397"/>
            <p14:sldId id="2134805878"/>
          </p14:sldIdLst>
        </p14:section>
        <p14:section name="Moment de récupération" id="{A2A5D278-252D-471E-A046-E0EEBB7C2D2B}">
          <p14:sldIdLst>
            <p14:sldId id="2134806573"/>
            <p14:sldId id="2147483592"/>
            <p14:sldId id="256"/>
            <p14:sldId id="257"/>
            <p14:sldId id="258"/>
            <p14:sldId id="2147483621"/>
            <p14:sldId id="2147483622"/>
          </p14:sldIdLst>
        </p14:section>
        <p14:section name="Consolidation" id="{22D92770-EE3A-4FC2-857A-DF2A0B803C03}">
          <p14:sldIdLst>
            <p14:sldId id="2147483568"/>
            <p14:sldId id="2147483623"/>
            <p14:sldId id="2147483614"/>
            <p14:sldId id="2134806575"/>
            <p14:sldId id="2147483618"/>
          </p14:sldIdLst>
        </p14:section>
        <p14:section name="Métacognition" id="{FBF6C3DA-BDD6-43C8-8043-82F3BE3C64FD}">
          <p14:sldIdLst>
            <p14:sldId id="2134806577"/>
            <p14:sldId id="2134806581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5E4D"/>
    <a:srgbClr val="5FADE4"/>
    <a:srgbClr val="A11145"/>
    <a:srgbClr val="FDF2E2"/>
    <a:srgbClr val="BF4598"/>
    <a:srgbClr val="00663F"/>
    <a:srgbClr val="F3DFED"/>
    <a:srgbClr val="2CB551"/>
    <a:srgbClr val="F2F7D9"/>
    <a:srgbClr val="0273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90" autoAdjust="0"/>
  </p:normalViewPr>
  <p:slideViewPr>
    <p:cSldViewPr snapToGrid="0">
      <p:cViewPr varScale="1">
        <p:scale>
          <a:sx n="78" d="100"/>
          <a:sy n="78" d="100"/>
        </p:scale>
        <p:origin x="86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11/01/2026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90DADEB-F4DB-91A8-0FE9-07A6DB5F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E1ADF05F-B58D-DA65-AA83-51F0D1462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3BB46C34-C402-58E9-44A0-5516BA67A59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9A632772-99AF-A45A-331E-E4A69F3606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7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3970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2925764-0D6D-CD92-5595-5B0A597AC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CDB13F9B-5110-E022-72EE-D5D6F3C2B1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A4D05A80-33D6-C9B2-D359-976734BE650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2351BEC8-3BC2-088D-D8F7-DC1DA9C4689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8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827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FF6F289-BDD3-B764-531C-202C791F1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651A34B0-8D61-B8C6-328E-46A3446316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FF506BB8-4B27-65F8-6385-DC89BF171B2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583BEB26-E5C5-131E-0BB5-09CF1187FED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9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5805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1FAE216-DDE9-A30F-986D-48B51CC82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AA2177C0-CD7F-30D0-9C67-D1B1D98580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024EA1D3-242E-7B39-F86A-9E49F9974DC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B6A11B6D-1028-8AE1-2A6C-4EFA7F40B8D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10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6758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67B3928-09C8-630A-4B52-F4A51E719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AA788829-55A3-C2B1-DE41-12119C070C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8807441D-D112-D711-BFCE-51DC93D9A62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98580120-B3CD-5BFF-61B9-E6042186672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74375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5D4210C-62A9-96F0-E6EA-A18E4BC36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178591BC-1EC3-3DB6-F2EC-A026D10355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EC6C6470-26C7-8E7E-E970-F7F62BADF3D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9B636D21-1967-81A6-F892-FD741E59DFA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6F1429-C017-4037-8B8F-5A80DDDE3928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55375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11/01/2026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11" Type="http://schemas.openxmlformats.org/officeDocument/2006/relationships/image" Target="../media/image16.png"/><Relationship Id="rId5" Type="http://schemas.openxmlformats.org/officeDocument/2006/relationships/image" Target="../media/image11.jpe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png"/><Relationship Id="rId9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5" Type="http://schemas.microsoft.com/office/2007/relationships/hdphoto" Target="../media/hdphoto4.wdp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6.wdp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556265" y="1380988"/>
            <a:ext cx="8495211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23C1A13-9BCD-45E0-7051-C437E6DD896F}"/>
              </a:ext>
            </a:extLst>
          </p:cNvPr>
          <p:cNvGrpSpPr/>
          <p:nvPr/>
        </p:nvGrpSpPr>
        <p:grpSpPr>
          <a:xfrm>
            <a:off x="7894126" y="2400385"/>
            <a:ext cx="3981967" cy="3298233"/>
            <a:chOff x="7563203" y="1877401"/>
            <a:chExt cx="3981967" cy="3298233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13FCB9C3-D318-5E02-139B-58FFCE41953A}"/>
                </a:ext>
              </a:extLst>
            </p:cNvPr>
            <p:cNvGrpSpPr/>
            <p:nvPr/>
          </p:nvGrpSpPr>
          <p:grpSpPr>
            <a:xfrm>
              <a:off x="9323574" y="1877401"/>
              <a:ext cx="2221596" cy="1780067"/>
              <a:chOff x="9793054" y="2405608"/>
              <a:chExt cx="2221596" cy="1780067"/>
            </a:xfrm>
          </p:grpSpPr>
          <p:pic>
            <p:nvPicPr>
              <p:cNvPr id="42" name="Google Shape;743;p98">
                <a:extLst>
                  <a:ext uri="{FF2B5EF4-FFF2-40B4-BE49-F238E27FC236}">
                    <a16:creationId xmlns:a16="http://schemas.microsoft.com/office/drawing/2014/main" id="{20AB0697-BC58-7860-83DA-9945395AA3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/>
              </a:blip>
              <a:srcRect/>
              <a:stretch>
                <a:fillRect/>
              </a:stretch>
            </p:blipFill>
            <p:spPr>
              <a:xfrm>
                <a:off x="9793054" y="2405608"/>
                <a:ext cx="2221596" cy="1780067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sp>
            <p:nvSpPr>
              <p:cNvPr id="43" name="Google Shape;744;p98">
                <a:extLst>
                  <a:ext uri="{FF2B5EF4-FFF2-40B4-BE49-F238E27FC236}">
                    <a16:creationId xmlns:a16="http://schemas.microsoft.com/office/drawing/2014/main" id="{61991E10-D2BE-D0AF-4E08-FBD2E75A2AA2}"/>
                  </a:ext>
                </a:extLst>
              </p:cNvPr>
              <p:cNvSpPr txBox="1"/>
              <p:nvPr/>
            </p:nvSpPr>
            <p:spPr>
              <a:xfrm>
                <a:off x="10144008" y="2499996"/>
                <a:ext cx="1704404" cy="590931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0" tIns="0" rIns="0" bIns="0" anchor="t" anchorCtr="1" compatLnSpc="1">
                <a:spAutoFit/>
              </a:bodyPr>
              <a:lstStyle/>
              <a:p>
                <a:pPr algn="ctr" defTabSz="1219170">
                  <a:lnSpc>
                    <a:spcPct val="183502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fr-FR" sz="2400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Niveau</a:t>
                </a:r>
                <a:r>
                  <a:rPr lang="fr-FR" sz="2133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</a:t>
                </a:r>
                <a:endPara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F452B44D-4382-6452-3BC2-26A325CC3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63203" y="2576802"/>
              <a:ext cx="3853877" cy="2598832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83795D8-29E0-E669-D98B-51DEE5DA8776}"/>
              </a:ext>
            </a:extLst>
          </p:cNvPr>
          <p:cNvSpPr/>
          <p:nvPr/>
        </p:nvSpPr>
        <p:spPr>
          <a:xfrm>
            <a:off x="556067" y="2320314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2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2B64C10-8718-E484-2542-D16568F3664F}"/>
              </a:ext>
            </a:extLst>
          </p:cNvPr>
          <p:cNvGrpSpPr/>
          <p:nvPr/>
        </p:nvGrpSpPr>
        <p:grpSpPr>
          <a:xfrm>
            <a:off x="422299" y="4733284"/>
            <a:ext cx="7817463" cy="696796"/>
            <a:chOff x="422300" y="5223143"/>
            <a:chExt cx="7246595" cy="696796"/>
          </a:xfrm>
        </p:grpSpPr>
        <p:sp>
          <p:nvSpPr>
            <p:cNvPr id="10" name="Google Shape;224;p26">
              <a:extLst>
                <a:ext uri="{FF2B5EF4-FFF2-40B4-BE49-F238E27FC236}">
                  <a16:creationId xmlns:a16="http://schemas.microsoft.com/office/drawing/2014/main" id="{15CCB194-4410-E7FA-E8C3-7081F9E33124}"/>
                </a:ext>
              </a:extLst>
            </p:cNvPr>
            <p:cNvSpPr/>
            <p:nvPr/>
          </p:nvSpPr>
          <p:spPr>
            <a:xfrm>
              <a:off x="422300" y="5223143"/>
              <a:ext cx="7246595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>
              <a:outerShdw dist="19997" dir="5400000" algn="tl">
                <a:srgbClr val="000000">
                  <a:alpha val="38000"/>
                </a:srgbClr>
              </a:outerShdw>
            </a:effectLst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Tâche 3   </a:t>
              </a:r>
            </a:p>
          </p:txBody>
        </p:sp>
        <p:sp>
          <p:nvSpPr>
            <p:cNvPr id="15" name="Google Shape;741;p98">
              <a:extLst>
                <a:ext uri="{FF2B5EF4-FFF2-40B4-BE49-F238E27FC236}">
                  <a16:creationId xmlns:a16="http://schemas.microsoft.com/office/drawing/2014/main" id="{B771EED7-F0EF-171A-FBE3-CADC75B64457}"/>
                </a:ext>
              </a:extLst>
            </p:cNvPr>
            <p:cNvSpPr txBox="1"/>
            <p:nvPr/>
          </p:nvSpPr>
          <p:spPr>
            <a:xfrm>
              <a:off x="2331257" y="5298016"/>
              <a:ext cx="5273127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lvl="0">
                <a:buSzPts val="2800"/>
              </a:pPr>
              <a:endParaRPr lang="fr-FR" sz="2000" b="1" dirty="0">
                <a:solidFill>
                  <a:schemeClr val="bg1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742;p98">
              <a:extLst>
                <a:ext uri="{FF2B5EF4-FFF2-40B4-BE49-F238E27FC236}">
                  <a16:creationId xmlns:a16="http://schemas.microsoft.com/office/drawing/2014/main" id="{1388E045-DCAE-075C-1701-B3B7ACB51CE2}"/>
                </a:ext>
              </a:extLst>
            </p:cNvPr>
            <p:cNvSpPr/>
            <p:nvPr/>
          </p:nvSpPr>
          <p:spPr>
            <a:xfrm>
              <a:off x="1989798" y="5305502"/>
              <a:ext cx="73513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A1D761E-00FE-B609-79F4-BC8DB750CD84}"/>
              </a:ext>
            </a:extLst>
          </p:cNvPr>
          <p:cNvGrpSpPr/>
          <p:nvPr/>
        </p:nvGrpSpPr>
        <p:grpSpPr>
          <a:xfrm>
            <a:off x="473099" y="3906918"/>
            <a:ext cx="7888581" cy="769316"/>
            <a:chOff x="473099" y="3656547"/>
            <a:chExt cx="7928101" cy="769316"/>
          </a:xfrm>
        </p:grpSpPr>
        <p:sp>
          <p:nvSpPr>
            <p:cNvPr id="19" name="Google Shape;223;p26">
              <a:extLst>
                <a:ext uri="{FF2B5EF4-FFF2-40B4-BE49-F238E27FC236}">
                  <a16:creationId xmlns:a16="http://schemas.microsoft.com/office/drawing/2014/main" id="{537E3216-4EB3-EA2D-D098-D8F91293BF4A}"/>
                </a:ext>
              </a:extLst>
            </p:cNvPr>
            <p:cNvSpPr/>
            <p:nvPr/>
          </p:nvSpPr>
          <p:spPr>
            <a:xfrm>
              <a:off x="473099" y="3729067"/>
              <a:ext cx="7795359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Chapitre 2</a:t>
              </a: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20" name="Google Shape;735;p98">
              <a:extLst>
                <a:ext uri="{FF2B5EF4-FFF2-40B4-BE49-F238E27FC236}">
                  <a16:creationId xmlns:a16="http://schemas.microsoft.com/office/drawing/2014/main" id="{3162349F-0A2C-C364-342E-B81C2932DEEF}"/>
                </a:ext>
              </a:extLst>
            </p:cNvPr>
            <p:cNvSpPr/>
            <p:nvPr/>
          </p:nvSpPr>
          <p:spPr>
            <a:xfrm>
              <a:off x="2147481" y="3656547"/>
              <a:ext cx="65604" cy="49639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60D7CB0-8BEF-E9A2-7440-DCC29074180A}"/>
                </a:ext>
              </a:extLst>
            </p:cNvPr>
            <p:cNvSpPr txBox="1"/>
            <p:nvPr/>
          </p:nvSpPr>
          <p:spPr>
            <a:xfrm>
              <a:off x="2292269" y="3680037"/>
              <a:ext cx="6108931" cy="7435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569"/>
                </a:lnSpc>
              </a:pPr>
              <a:r>
                <a:rPr lang="fr-FR" sz="2000" b="1" dirty="0">
                  <a:solidFill>
                    <a:schemeClr val="bg1"/>
                  </a:solidFill>
                </a:rPr>
                <a:t>Facteurs affectant la croissance de l’individu et la taille d’une population dans un écosystème.</a:t>
              </a:r>
            </a:p>
          </p:txBody>
        </p: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0C9F8581-9CF7-BD43-651B-E9BAD9C1EEA9}"/>
              </a:ext>
            </a:extLst>
          </p:cNvPr>
          <p:cNvSpPr txBox="1"/>
          <p:nvPr/>
        </p:nvSpPr>
        <p:spPr>
          <a:xfrm>
            <a:off x="2265680" y="4690795"/>
            <a:ext cx="59334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1"/>
                </a:solidFill>
              </a:rPr>
              <a:t>Construire et décrire un graphique montrant l’effet de l’alimentation sur la croissance d’un animal.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38D8BAA-5955-E005-666C-29749AC3BA9F}"/>
              </a:ext>
            </a:extLst>
          </p:cNvPr>
          <p:cNvGrpSpPr/>
          <p:nvPr/>
        </p:nvGrpSpPr>
        <p:grpSpPr>
          <a:xfrm>
            <a:off x="1077207" y="2389596"/>
            <a:ext cx="3274142" cy="1862048"/>
            <a:chOff x="4650097" y="4812077"/>
            <a:chExt cx="3274142" cy="1862048"/>
          </a:xfrm>
        </p:grpSpPr>
        <p:pic>
          <p:nvPicPr>
            <p:cNvPr id="5" name="Picture 7">
              <a:extLst>
                <a:ext uri="{FF2B5EF4-FFF2-40B4-BE49-F238E27FC236}">
                  <a16:creationId xmlns:a16="http://schemas.microsoft.com/office/drawing/2014/main" id="{1D9D42CA-955A-35D3-89A0-4A86AF4BCB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836"/>
            <a:stretch/>
          </p:blipFill>
          <p:spPr>
            <a:xfrm rot="10800000">
              <a:off x="4650097" y="4982663"/>
              <a:ext cx="3274142" cy="1368440"/>
            </a:xfrm>
            <a:prstGeom prst="rect">
              <a:avLst/>
            </a:prstGeom>
          </p:spPr>
        </p:pic>
        <p:sp>
          <p:nvSpPr>
            <p:cNvPr id="6" name="ZoneTexte 13">
              <a:extLst>
                <a:ext uri="{FF2B5EF4-FFF2-40B4-BE49-F238E27FC236}">
                  <a16:creationId xmlns:a16="http://schemas.microsoft.com/office/drawing/2014/main" id="{1CBB6403-BCAE-7F70-3571-993A331C5C5E}"/>
                </a:ext>
              </a:extLst>
            </p:cNvPr>
            <p:cNvSpPr txBox="1"/>
            <p:nvPr/>
          </p:nvSpPr>
          <p:spPr>
            <a:xfrm>
              <a:off x="5038752" y="5731614"/>
              <a:ext cx="168284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4000" b="1" dirty="0">
                  <a:solidFill>
                    <a:srgbClr val="FFC000"/>
                  </a:solidFill>
                </a:rPr>
                <a:t> Fiche </a:t>
              </a:r>
              <a:endParaRPr lang="fr-MA" sz="40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  <p:sp>
          <p:nvSpPr>
            <p:cNvPr id="7" name="ZoneTexte 17">
              <a:extLst>
                <a:ext uri="{FF2B5EF4-FFF2-40B4-BE49-F238E27FC236}">
                  <a16:creationId xmlns:a16="http://schemas.microsoft.com/office/drawing/2014/main" id="{76E46803-B96B-B969-DB50-0068C7225DD2}"/>
                </a:ext>
              </a:extLst>
            </p:cNvPr>
            <p:cNvSpPr txBox="1"/>
            <p:nvPr/>
          </p:nvSpPr>
          <p:spPr>
            <a:xfrm>
              <a:off x="5997625" y="4812077"/>
              <a:ext cx="1447943" cy="1862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1500" b="1" dirty="0">
                  <a:solidFill>
                    <a:srgbClr val="FFC000"/>
                  </a:solidFill>
                </a:rPr>
                <a:t> 2</a:t>
              </a:r>
              <a:endParaRPr lang="fr-MA" sz="115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icones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Structure de la séance</a:t>
            </a:r>
            <a:endParaRPr kumimoji="0" lang="fr-FR" sz="14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191687" y="1943395"/>
            <a:ext cx="8127601" cy="3098800"/>
            <a:chOff x="1619475" y="1029778"/>
            <a:chExt cx="6095701" cy="3804525"/>
          </a:xfrm>
        </p:grpSpPr>
        <p:sp>
          <p:nvSpPr>
            <p:cNvPr id="6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0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3022679" y="2500516"/>
            <a:ext cx="6994935" cy="548005"/>
            <a:chOff x="2156845" y="1060636"/>
            <a:chExt cx="5246201" cy="411004"/>
          </a:xfrm>
        </p:grpSpPr>
        <p:sp>
          <p:nvSpPr>
            <p:cNvPr id="24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5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Poppins ExtraBold"/>
                  <a:ea typeface="Poppins ExtraBold"/>
                  <a:cs typeface="Poppins ExtraBold"/>
                </a:rPr>
                <a:t>5 min</a:t>
              </a:r>
              <a:endParaRPr kumimoji="0" lang="fr-FR" sz="1467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6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1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Poppins ExtraBold"/>
                  <a:ea typeface="Poppins ExtraBold"/>
                  <a:cs typeface="Poppins ExtraBold"/>
                </a:rPr>
                <a:t>Moment de récupération</a:t>
              </a:r>
            </a:p>
          </p:txBody>
        </p:sp>
      </p:grpSp>
      <p:grpSp>
        <p:nvGrpSpPr>
          <p:cNvPr id="11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3022679" y="3326894"/>
            <a:ext cx="6994935" cy="548005"/>
            <a:chOff x="2156845" y="1060636"/>
            <a:chExt cx="5246201" cy="411004"/>
          </a:xfrm>
        </p:grpSpPr>
        <p:sp>
          <p:nvSpPr>
            <p:cNvPr id="20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Poppins ExtraBold"/>
                  <a:ea typeface="Poppins ExtraBold"/>
                  <a:cs typeface="Poppins ExtraBold"/>
                </a:rPr>
                <a:t>15 min</a:t>
              </a:r>
              <a:endParaRPr kumimoji="0" lang="fr-FR" sz="1467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22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3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Poppins ExtraBold"/>
                  <a:ea typeface="Poppins ExtraBold"/>
                  <a:cs typeface="Poppins ExtraBold"/>
                </a:rPr>
                <a:t>Consolidation</a:t>
              </a:r>
            </a:p>
          </p:txBody>
        </p:sp>
      </p:grpSp>
      <p:grpSp>
        <p:nvGrpSpPr>
          <p:cNvPr id="12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992199" y="4156692"/>
            <a:ext cx="6994935" cy="548005"/>
            <a:chOff x="2156845" y="1060636"/>
            <a:chExt cx="5246201" cy="411004"/>
          </a:xfrm>
        </p:grpSpPr>
        <p:sp>
          <p:nvSpPr>
            <p:cNvPr id="16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Poppins ExtraBold"/>
                  <a:ea typeface="Poppins ExtraBold"/>
                  <a:cs typeface="Poppins ExtraBold"/>
                </a:rPr>
                <a:t>5 min</a:t>
              </a:r>
              <a:endParaRPr kumimoji="0" lang="fr-FR" sz="1467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</a:endParaRPr>
            </a:p>
          </p:txBody>
        </p:sp>
        <p:sp>
          <p:nvSpPr>
            <p:cNvPr id="18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9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Poppins ExtraBold"/>
                  <a:ea typeface="Poppins ExtraBold"/>
                  <a:cs typeface="Poppins ExtraBold"/>
                </a:rPr>
                <a:t>Métacognition</a:t>
              </a:r>
            </a:p>
          </p:txBody>
        </p:sp>
      </p:grpSp>
      <p:sp>
        <p:nvSpPr>
          <p:cNvPr id="13" name="Oval 7">
            <a:extLst>
              <a:ext uri="{FF2B5EF4-FFF2-40B4-BE49-F238E27FC236}">
                <a16:creationId xmlns:a16="http://schemas.microsoft.com/office/drawing/2014/main" id="{3314F01D-6B56-A75E-BB5C-1F73DFE488F6}"/>
              </a:ext>
            </a:extLst>
          </p:cNvPr>
          <p:cNvSpPr/>
          <p:nvPr/>
        </p:nvSpPr>
        <p:spPr>
          <a:xfrm>
            <a:off x="2469443" y="252441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R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14" name="Rectangle: Rounded Corners 24">
            <a:extLst>
              <a:ext uri="{FF2B5EF4-FFF2-40B4-BE49-F238E27FC236}">
                <a16:creationId xmlns:a16="http://schemas.microsoft.com/office/drawing/2014/main" id="{4CCB0D59-EEBD-8010-677B-271DEC587BB0}"/>
              </a:ext>
            </a:extLst>
          </p:cNvPr>
          <p:cNvSpPr/>
          <p:nvPr/>
        </p:nvSpPr>
        <p:spPr>
          <a:xfrm>
            <a:off x="2418078" y="3332479"/>
            <a:ext cx="568960" cy="50800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15" name="Oval 15">
            <a:extLst>
              <a:ext uri="{FF2B5EF4-FFF2-40B4-BE49-F238E27FC236}">
                <a16:creationId xmlns:a16="http://schemas.microsoft.com/office/drawing/2014/main" id="{3E464916-733B-FA9C-B9F2-9F98E93495D6}"/>
              </a:ext>
            </a:extLst>
          </p:cNvPr>
          <p:cNvSpPr/>
          <p:nvPr/>
        </p:nvSpPr>
        <p:spPr>
          <a:xfrm>
            <a:off x="2419066" y="418394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M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250;p28">
            <a:extLst>
              <a:ext uri="{FF2B5EF4-FFF2-40B4-BE49-F238E27FC236}">
                <a16:creationId xmlns:a16="http://schemas.microsoft.com/office/drawing/2014/main" id="{94371097-424C-120B-3BFA-623F005C0E96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971B8BBE-5274-BA5C-7CA6-B9A09A8AF71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68632981-0713-1ABF-EB18-041F8052CB66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EEBFA401-42BB-FF7F-E534-425C81F9587A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4" name="Google Shape;251;p28">
              <a:extLst>
                <a:ext uri="{FF2B5EF4-FFF2-40B4-BE49-F238E27FC236}">
                  <a16:creationId xmlns:a16="http://schemas.microsoft.com/office/drawing/2014/main" id="{AD5FE414-C036-8972-9731-1D3C41307C9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" name="Google Shape;252;p28">
              <a:extLst>
                <a:ext uri="{FF2B5EF4-FFF2-40B4-BE49-F238E27FC236}">
                  <a16:creationId xmlns:a16="http://schemas.microsoft.com/office/drawing/2014/main" id="{5D91C36E-40DD-EE8A-6B5B-F21C7BE9B1BA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6" name="Google Shape;995;p109">
            <a:extLst>
              <a:ext uri="{FF2B5EF4-FFF2-40B4-BE49-F238E27FC236}">
                <a16:creationId xmlns:a16="http://schemas.microsoft.com/office/drawing/2014/main" id="{613E8824-4285-45CF-F126-A6A5CCECD96B}"/>
              </a:ext>
            </a:extLst>
          </p:cNvPr>
          <p:cNvSpPr txBox="1"/>
          <p:nvPr/>
        </p:nvSpPr>
        <p:spPr>
          <a:xfrm>
            <a:off x="1989337" y="1416787"/>
            <a:ext cx="3341675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l’enseignant</a:t>
            </a:r>
          </a:p>
        </p:txBody>
      </p:sp>
      <p:sp>
        <p:nvSpPr>
          <p:cNvPr id="9" name="Google Shape;996;p109">
            <a:extLst>
              <a:ext uri="{FF2B5EF4-FFF2-40B4-BE49-F238E27FC236}">
                <a16:creationId xmlns:a16="http://schemas.microsoft.com/office/drawing/2014/main" id="{E481C910-34E3-B3C5-A643-DB4CEB7578F0}"/>
              </a:ext>
            </a:extLst>
          </p:cNvPr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l’élève</a:t>
            </a: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8A5AF14B-9CF0-CBE4-DE99-32E453240B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6655628" y="4749144"/>
            <a:ext cx="1101650" cy="122738"/>
          </a:xfrm>
          <a:prstGeom prst="rect">
            <a:avLst/>
          </a:prstGeom>
        </p:spPr>
      </p:pic>
      <p:pic>
        <p:nvPicPr>
          <p:cNvPr id="12" name="Picture 21">
            <a:extLst>
              <a:ext uri="{FF2B5EF4-FFF2-40B4-BE49-F238E27FC236}">
                <a16:creationId xmlns:a16="http://schemas.microsoft.com/office/drawing/2014/main" id="{DB3A85E7-FAFF-8BAD-062B-82057D93E2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5730" y="2442132"/>
            <a:ext cx="1632389" cy="1164080"/>
          </a:xfrm>
          <a:prstGeom prst="rect">
            <a:avLst/>
          </a:prstGeom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88E92475-82C2-82FC-3EC9-230DE59152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555546" y="2563443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A0F8C8BE-16E5-0148-1F88-E19CAFB2B6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1071" y="4902849"/>
            <a:ext cx="401679" cy="38620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4CAFBC-30D0-CF7E-205D-D2DC7D3E014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00" b="4437"/>
          <a:stretch>
            <a:fillRect/>
          </a:stretch>
        </p:blipFill>
        <p:spPr>
          <a:xfrm>
            <a:off x="8634714" y="4110586"/>
            <a:ext cx="1183096" cy="15248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185D4D-1DF2-7993-BF63-4BCD8F7C15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52" y="2617893"/>
            <a:ext cx="2404770" cy="1352683"/>
          </a:xfrm>
          <a:prstGeom prst="rect">
            <a:avLst/>
          </a:prstGeom>
        </p:spPr>
      </p:pic>
      <p:pic>
        <p:nvPicPr>
          <p:cNvPr id="26" name="Picture 2" descr="Tableau blanc magnétique d'affichage et d'écriture">
            <a:extLst>
              <a:ext uri="{FF2B5EF4-FFF2-40B4-BE49-F238E27FC236}">
                <a16:creationId xmlns:a16="http://schemas.microsoft.com/office/drawing/2014/main" id="{FD16DCD1-ECD6-00D2-0CB3-029922487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92" y="2617894"/>
            <a:ext cx="1803578" cy="135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Vidéoprojecteur Nec V260">
            <a:extLst>
              <a:ext uri="{FF2B5EF4-FFF2-40B4-BE49-F238E27FC236}">
                <a16:creationId xmlns:a16="http://schemas.microsoft.com/office/drawing/2014/main" id="{D1B55AC4-1BFD-A360-AF50-37E8C5B676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3" b="26285"/>
          <a:stretch>
            <a:fillRect/>
          </a:stretch>
        </p:blipFill>
        <p:spPr bwMode="auto">
          <a:xfrm>
            <a:off x="1691652" y="4178563"/>
            <a:ext cx="2404770" cy="121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C PORTABLE LENOVO I7-13620H 16G 512G SSD WIN 11">
            <a:extLst>
              <a:ext uri="{FF2B5EF4-FFF2-40B4-BE49-F238E27FC236}">
                <a16:creationId xmlns:a16="http://schemas.microsoft.com/office/drawing/2014/main" id="{4F7BCC70-5FF6-35C2-87E5-6F9987A462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5" r="6523" b="21193"/>
          <a:stretch>
            <a:fillRect/>
          </a:stretch>
        </p:blipFill>
        <p:spPr bwMode="auto">
          <a:xfrm>
            <a:off x="4187092" y="4185212"/>
            <a:ext cx="1861667" cy="121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224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14" name="Google Shape;2054;p38">
            <a:extLst>
              <a:ext uri="{FF2B5EF4-FFF2-40B4-BE49-F238E27FC236}">
                <a16:creationId xmlns:a16="http://schemas.microsoft.com/office/drawing/2014/main" id="{6501D79C-26AF-921E-9B63-CD8E14A565B9}"/>
              </a:ext>
            </a:extLst>
          </p:cNvPr>
          <p:cNvSpPr/>
          <p:nvPr/>
        </p:nvSpPr>
        <p:spPr>
          <a:xfrm>
            <a:off x="1223837" y="2834372"/>
            <a:ext cx="10004602" cy="70788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5" name="ZoneTexte 3">
            <a:extLst>
              <a:ext uri="{FF2B5EF4-FFF2-40B4-BE49-F238E27FC236}">
                <a16:creationId xmlns:a16="http://schemas.microsoft.com/office/drawing/2014/main" id="{A2F52361-43C4-DFD3-0C09-18ABE961AD0E}"/>
              </a:ext>
            </a:extLst>
          </p:cNvPr>
          <p:cNvSpPr txBox="1"/>
          <p:nvPr/>
        </p:nvSpPr>
        <p:spPr>
          <a:xfrm>
            <a:off x="1969108" y="2976880"/>
            <a:ext cx="8999055" cy="405121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r>
              <a:rPr lang="fr-FR" b="1" dirty="0">
                <a:solidFill>
                  <a:srgbClr val="106585"/>
                </a:solidFill>
              </a:rPr>
              <a:t>Construire et décrire un graphique montrant  l’effet de l’alimentation sur la croissance d’un animal.</a:t>
            </a:r>
          </a:p>
        </p:txBody>
      </p:sp>
      <p:pic>
        <p:nvPicPr>
          <p:cNvPr id="18" name="Image 23">
            <a:extLst>
              <a:ext uri="{FF2B5EF4-FFF2-40B4-BE49-F238E27FC236}">
                <a16:creationId xmlns:a16="http://schemas.microsoft.com/office/drawing/2014/main" id="{26133DAA-B1B6-2FA8-97A6-AB92BE8CF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97" y="2551095"/>
            <a:ext cx="805544" cy="805544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8B667-BB9A-A18E-DD68-DF5D6AFCF4A2}"/>
              </a:ext>
            </a:extLst>
          </p:cNvPr>
          <p:cNvSpPr txBox="1"/>
          <p:nvPr/>
        </p:nvSpPr>
        <p:spPr>
          <a:xfrm>
            <a:off x="984735" y="227265"/>
            <a:ext cx="94529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À la fin de cette séance, vous serez capables de 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C3FE9C-94C3-0144-4411-A3882BF84B11}"/>
              </a:ext>
            </a:extLst>
          </p:cNvPr>
          <p:cNvSpPr txBox="1"/>
          <p:nvPr/>
        </p:nvSpPr>
        <p:spPr>
          <a:xfrm>
            <a:off x="984735" y="563234"/>
            <a:ext cx="103520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1800" i="1" kern="1200" noProof="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  <a:ea typeface="+mn-ea"/>
                <a:cs typeface="+mn-cs"/>
              </a:rPr>
              <a:t>▪ </a:t>
            </a:r>
            <a:r>
              <a:rPr lang="fr-FR" sz="1800" i="1" kern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rPr>
              <a:t>Demander à certains élèves de répéter l’objectif à haute voix (en l’exprimant avec leurs propres mots).</a:t>
            </a:r>
          </a:p>
        </p:txBody>
      </p:sp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27802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3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Moment de récupération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52874-3034-68C5-BF3F-B5201DF5E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9B2221FE-5758-26D0-D757-3E3C1F073F6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1DD65E67-8C1D-78C4-4BAA-C821B2F2C37C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C068624A-BA4B-5469-9C5F-252073DB5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339" y="358733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2662177-9035-A8F3-8152-2148C4EAFF07}"/>
              </a:ext>
            </a:extLst>
          </p:cNvPr>
          <p:cNvSpPr/>
          <p:nvPr/>
        </p:nvSpPr>
        <p:spPr>
          <a:xfrm>
            <a:off x="816653" y="1448361"/>
            <a:ext cx="9587187" cy="578882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fr-FR" sz="2800" b="1" dirty="0">
                <a:solidFill>
                  <a:srgbClr val="0852A4"/>
                </a:solidFill>
                <a:latin typeface="+mj-lt"/>
              </a:rPr>
              <a:t> Complétez </a:t>
            </a:r>
            <a:r>
              <a:rPr lang="fr-FR" sz="2800" dirty="0">
                <a:solidFill>
                  <a:srgbClr val="0852A4"/>
                </a:solidFill>
                <a:latin typeface="+mj-lt"/>
              </a:rPr>
              <a:t>les étapes pour construire un graphique.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88EE478-85FD-0BA4-2FD9-AB66EBAB4A15}"/>
              </a:ext>
            </a:extLst>
          </p:cNvPr>
          <p:cNvSpPr txBox="1"/>
          <p:nvPr/>
        </p:nvSpPr>
        <p:spPr>
          <a:xfrm>
            <a:off x="2316480" y="2286000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/>
              <a:t>Étape 1: ………………………………………………..</a:t>
            </a:r>
            <a:endParaRPr lang="fr-FR" sz="28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87D0722-F67A-8EF0-7DE6-5F91CB0C30F9}"/>
              </a:ext>
            </a:extLst>
          </p:cNvPr>
          <p:cNvSpPr txBox="1"/>
          <p:nvPr/>
        </p:nvSpPr>
        <p:spPr>
          <a:xfrm>
            <a:off x="2316480" y="2905760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dirty="0">
                <a:solidFill>
                  <a:schemeClr val="tx1"/>
                </a:solidFill>
              </a:rPr>
              <a:t>Étape 2: Donner un titre à chaque axe.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D6D774C-56A7-BA3B-8221-75190B010B49}"/>
              </a:ext>
            </a:extLst>
          </p:cNvPr>
          <p:cNvSpPr txBox="1"/>
          <p:nvPr/>
        </p:nvSpPr>
        <p:spPr>
          <a:xfrm>
            <a:off x="2316480" y="3566160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dirty="0">
                <a:solidFill>
                  <a:schemeClr val="tx1"/>
                </a:solidFill>
              </a:rPr>
              <a:t>Étape 3: ………………………………………………...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91B69B9-BC32-1A67-BCE2-54F1F9FE87B2}"/>
              </a:ext>
            </a:extLst>
          </p:cNvPr>
          <p:cNvSpPr txBox="1"/>
          <p:nvPr/>
        </p:nvSpPr>
        <p:spPr>
          <a:xfrm>
            <a:off x="2358522" y="4318701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dirty="0">
                <a:solidFill>
                  <a:schemeClr val="tx1"/>
                </a:solidFill>
              </a:rPr>
              <a:t>Étape 4: ……………………………………………….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8A71EF1-15C7-9F29-1032-175D75B3E386}"/>
              </a:ext>
            </a:extLst>
          </p:cNvPr>
          <p:cNvSpPr txBox="1"/>
          <p:nvPr/>
        </p:nvSpPr>
        <p:spPr>
          <a:xfrm>
            <a:off x="2316480" y="5029200"/>
            <a:ext cx="7335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dirty="0">
                <a:solidFill>
                  <a:schemeClr val="tx1"/>
                </a:solidFill>
              </a:rPr>
              <a:t>Étape 5: </a:t>
            </a:r>
            <a:r>
              <a:rPr lang="fr-FR" dirty="0">
                <a:solidFill>
                  <a:prstClr val="black"/>
                </a:solidFill>
              </a:rPr>
              <a:t>Donner un titre au graphique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60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F84DB-A042-045D-C449-413567351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F362A4F4-FF26-BBA5-C5E5-6A8A7A934310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D010244F-73DC-0D73-1940-08A1BA48E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021381F2-0804-1B61-560F-92AA3CE08D59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9510461-2638-AECE-E4C4-ABEA2493124E}"/>
              </a:ext>
            </a:extLst>
          </p:cNvPr>
          <p:cNvSpPr/>
          <p:nvPr/>
        </p:nvSpPr>
        <p:spPr>
          <a:xfrm>
            <a:off x="786173" y="1285801"/>
            <a:ext cx="9587187" cy="578882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étapes pour construire un graphique: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71B8AB7-66CA-0599-AA5B-6D0A4FDCC401}"/>
              </a:ext>
            </a:extLst>
          </p:cNvPr>
          <p:cNvSpPr txBox="1"/>
          <p:nvPr/>
        </p:nvSpPr>
        <p:spPr>
          <a:xfrm>
            <a:off x="2286000" y="2123440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1: ………………………………………………..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64741E1-67BC-C858-B012-0E1616BAD7FA}"/>
              </a:ext>
            </a:extLst>
          </p:cNvPr>
          <p:cNvSpPr txBox="1"/>
          <p:nvPr/>
        </p:nvSpPr>
        <p:spPr>
          <a:xfrm>
            <a:off x="2286000" y="2743200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2: Donner un titre à chaque axe.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76B411-6AC7-BFD2-9B7F-04A1C3D2C8A6}"/>
              </a:ext>
            </a:extLst>
          </p:cNvPr>
          <p:cNvSpPr txBox="1"/>
          <p:nvPr/>
        </p:nvSpPr>
        <p:spPr>
          <a:xfrm>
            <a:off x="2286000" y="3403600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3: ………………………………………………...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299AE6E-A1EC-9D25-0D12-D9DB95911C44}"/>
              </a:ext>
            </a:extLst>
          </p:cNvPr>
          <p:cNvSpPr txBox="1"/>
          <p:nvPr/>
        </p:nvSpPr>
        <p:spPr>
          <a:xfrm>
            <a:off x="2286000" y="4135120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4: </a:t>
            </a:r>
            <a:r>
              <a:rPr lang="fr-FR" dirty="0"/>
              <a:t>Relier les points</a:t>
            </a: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0B2A20-AA57-B9FB-9645-F905BF3BB35E}"/>
              </a:ext>
            </a:extLst>
          </p:cNvPr>
          <p:cNvSpPr txBox="1"/>
          <p:nvPr/>
        </p:nvSpPr>
        <p:spPr>
          <a:xfrm>
            <a:off x="2286000" y="4866640"/>
            <a:ext cx="7335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Étape 5: …………………………………………………..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A121FBD-D187-BFE4-7F9E-9A3433DC7661}"/>
              </a:ext>
            </a:extLst>
          </p:cNvPr>
          <p:cNvSpPr txBox="1"/>
          <p:nvPr/>
        </p:nvSpPr>
        <p:spPr>
          <a:xfrm>
            <a:off x="3679766" y="4827848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Donner un titre au graphique</a:t>
            </a:r>
            <a:r>
              <a:rPr lang="fr-FR" dirty="0"/>
              <a:t>.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1CD9526-E510-4081-9E76-0E9708A42368}"/>
              </a:ext>
            </a:extLst>
          </p:cNvPr>
          <p:cNvSpPr txBox="1"/>
          <p:nvPr/>
        </p:nvSpPr>
        <p:spPr>
          <a:xfrm>
            <a:off x="3689002" y="3341718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dirty="0"/>
              <a:t>Positionner les points.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B6DA0D3-B2C4-6BAA-CA83-0934680E0581}"/>
              </a:ext>
            </a:extLst>
          </p:cNvPr>
          <p:cNvSpPr txBox="1"/>
          <p:nvPr/>
        </p:nvSpPr>
        <p:spPr>
          <a:xfrm>
            <a:off x="3652058" y="2084648"/>
            <a:ext cx="4402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>
                <a:solidFill>
                  <a:schemeClr val="accent6"/>
                </a:solidFill>
              </a:rPr>
              <a:t>Tracer les deux axes</a:t>
            </a:r>
            <a:r>
              <a:rPr lang="fr-FR" sz="2800" dirty="0">
                <a:solidFill>
                  <a:schemeClr val="accent6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72473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9AC89-F4D9-CAF4-03F0-BAE3880BD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B69E1BF1-AEA9-07AB-0990-7B22098D749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37739986-734E-A0A4-E6F6-0E434EECB408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22C4F37-08DD-A628-7B3A-ABBD03D2D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339" y="358733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A1C2D3E-71C9-A780-D860-558DF33D88AC}"/>
              </a:ext>
            </a:extLst>
          </p:cNvPr>
          <p:cNvSpPr/>
          <p:nvPr/>
        </p:nvSpPr>
        <p:spPr>
          <a:xfrm>
            <a:off x="2327342" y="3740266"/>
            <a:ext cx="2666476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dépendante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6599EC1-CE73-A6BC-1DEE-EF790ED7BBDA}"/>
              </a:ext>
            </a:extLst>
          </p:cNvPr>
          <p:cNvSpPr/>
          <p:nvPr/>
        </p:nvSpPr>
        <p:spPr>
          <a:xfrm>
            <a:off x="2296162" y="2844434"/>
            <a:ext cx="2676635" cy="68258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indépendante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5F1C76F-2153-3204-0959-A04DC43783C3}"/>
              </a:ext>
            </a:extLst>
          </p:cNvPr>
          <p:cNvSpPr txBox="1"/>
          <p:nvPr/>
        </p:nvSpPr>
        <p:spPr>
          <a:xfrm>
            <a:off x="1139099" y="1284301"/>
            <a:ext cx="8909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1D6FA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Relier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1D6FA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entre la variable et l’axe sur quoi on la représente.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EFC20A6-DB22-6C7D-A4FC-5185F024249E}"/>
              </a:ext>
            </a:extLst>
          </p:cNvPr>
          <p:cNvSpPr/>
          <p:nvPr/>
        </p:nvSpPr>
        <p:spPr>
          <a:xfrm>
            <a:off x="7356543" y="3724500"/>
            <a:ext cx="2167234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d. Horizontal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335B885-007B-7328-01AD-3BF293DCF2BE}"/>
              </a:ext>
            </a:extLst>
          </p:cNvPr>
          <p:cNvSpPr/>
          <p:nvPr/>
        </p:nvSpPr>
        <p:spPr>
          <a:xfrm>
            <a:off x="7325362" y="2828668"/>
            <a:ext cx="2187903" cy="68258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Vertical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CBC6F49-07A8-9E64-472A-0CA34E006C64}"/>
              </a:ext>
            </a:extLst>
          </p:cNvPr>
          <p:cNvSpPr txBox="1"/>
          <p:nvPr/>
        </p:nvSpPr>
        <p:spPr>
          <a:xfrm>
            <a:off x="2891046" y="2173890"/>
            <a:ext cx="19444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variables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6E8525C-E701-6D7C-212C-F12DC949B9E6}"/>
              </a:ext>
            </a:extLst>
          </p:cNvPr>
          <p:cNvSpPr txBox="1"/>
          <p:nvPr/>
        </p:nvSpPr>
        <p:spPr>
          <a:xfrm>
            <a:off x="7499832" y="2147614"/>
            <a:ext cx="1502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axes </a:t>
            </a:r>
          </a:p>
        </p:txBody>
      </p:sp>
    </p:spTree>
    <p:extLst>
      <p:ext uri="{BB962C8B-B14F-4D97-AF65-F5344CB8AC3E}">
        <p14:creationId xmlns:p14="http://schemas.microsoft.com/office/powerpoint/2010/main" val="2501282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731F3-756C-900D-5618-C5BD18AC7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CB053316-0BCC-7775-5FCB-BFD3EFB41EDB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5961AD4E-1E66-D379-D8F8-8442A419A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0CBE2E6B-DD87-4A4E-7AF9-735091C000B4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D2D27F7-1F96-DF5D-BD7C-BE29227ED888}"/>
              </a:ext>
            </a:extLst>
          </p:cNvPr>
          <p:cNvSpPr/>
          <p:nvPr/>
        </p:nvSpPr>
        <p:spPr>
          <a:xfrm>
            <a:off x="2371376" y="3642859"/>
            <a:ext cx="2666476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dépendante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56533B9-16DE-E184-3465-8C754FC3604E}"/>
              </a:ext>
            </a:extLst>
          </p:cNvPr>
          <p:cNvSpPr/>
          <p:nvPr/>
        </p:nvSpPr>
        <p:spPr>
          <a:xfrm>
            <a:off x="2366297" y="2747027"/>
            <a:ext cx="2676635" cy="68258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indépendante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4DEEA1A-E801-72F8-80B3-198D35526345}"/>
              </a:ext>
            </a:extLst>
          </p:cNvPr>
          <p:cNvSpPr/>
          <p:nvPr/>
        </p:nvSpPr>
        <p:spPr>
          <a:xfrm>
            <a:off x="7400576" y="3627093"/>
            <a:ext cx="2167234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d. Horizontal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916BF91-37C4-2BA3-58F2-CB60277767B3}"/>
              </a:ext>
            </a:extLst>
          </p:cNvPr>
          <p:cNvSpPr/>
          <p:nvPr/>
        </p:nvSpPr>
        <p:spPr>
          <a:xfrm>
            <a:off x="7390242" y="2731261"/>
            <a:ext cx="2187903" cy="68258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Vertical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E722BDE-CFE8-423F-1EA0-863CEFD91714}"/>
              </a:ext>
            </a:extLst>
          </p:cNvPr>
          <p:cNvSpPr txBox="1"/>
          <p:nvPr/>
        </p:nvSpPr>
        <p:spPr>
          <a:xfrm>
            <a:off x="2702911" y="2123090"/>
            <a:ext cx="19444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variables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F8400B1-6CF8-5EA0-D51C-264E853A754B}"/>
              </a:ext>
            </a:extLst>
          </p:cNvPr>
          <p:cNvSpPr txBox="1"/>
          <p:nvPr/>
        </p:nvSpPr>
        <p:spPr>
          <a:xfrm>
            <a:off x="7703207" y="2096814"/>
            <a:ext cx="1502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axes 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497E91C7-3247-67F6-CFB6-E8CB39202F32}"/>
              </a:ext>
            </a:extLst>
          </p:cNvPr>
          <p:cNvCxnSpPr>
            <a:stCxn id="15" idx="3"/>
            <a:endCxn id="16" idx="1"/>
          </p:cNvCxnSpPr>
          <p:nvPr/>
        </p:nvCxnSpPr>
        <p:spPr>
          <a:xfrm>
            <a:off x="5042932" y="3088322"/>
            <a:ext cx="2357644" cy="87498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ED1D7869-2DD7-1FBC-26C6-7017D52F8327}"/>
              </a:ext>
            </a:extLst>
          </p:cNvPr>
          <p:cNvCxnSpPr>
            <a:stCxn id="12" idx="3"/>
            <a:endCxn id="17" idx="1"/>
          </p:cNvCxnSpPr>
          <p:nvPr/>
        </p:nvCxnSpPr>
        <p:spPr>
          <a:xfrm flipV="1">
            <a:off x="5037852" y="3072556"/>
            <a:ext cx="2352390" cy="90651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5521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42555-045F-B88A-7944-7F917BEE6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D1AAD3A9-2B5D-1351-58EF-5C96238CA8F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R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57C52AA5-A18D-38AB-7711-69B031560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3BE831D1-E2A7-5F71-1FA2-205A93F91118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Moment de récupération.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DDEFBB8-5B27-17EF-F9B5-33CE46F9D24F}"/>
              </a:ext>
            </a:extLst>
          </p:cNvPr>
          <p:cNvSpPr/>
          <p:nvPr/>
        </p:nvSpPr>
        <p:spPr>
          <a:xfrm>
            <a:off x="562653" y="1905561"/>
            <a:ext cx="10369507" cy="578882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L’alimentation affecte la croissance d’un animal par :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5875301-41A5-E030-8B24-868648F211CE}"/>
              </a:ext>
            </a:extLst>
          </p:cNvPr>
          <p:cNvSpPr/>
          <p:nvPr/>
        </p:nvSpPr>
        <p:spPr>
          <a:xfrm>
            <a:off x="2706412" y="3483011"/>
            <a:ext cx="2688547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Son goût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774CB63-9103-6BCD-451B-45C252C2618F}"/>
              </a:ext>
            </a:extLst>
          </p:cNvPr>
          <p:cNvSpPr/>
          <p:nvPr/>
        </p:nvSpPr>
        <p:spPr>
          <a:xfrm>
            <a:off x="2696253" y="2639731"/>
            <a:ext cx="2729187" cy="68258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Sa qualité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626552C-0C0C-A689-EA40-2DE4492A2E4C}"/>
              </a:ext>
            </a:extLst>
          </p:cNvPr>
          <p:cNvSpPr/>
          <p:nvPr/>
        </p:nvSpPr>
        <p:spPr>
          <a:xfrm>
            <a:off x="1910079" y="2783840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51063EC-EC38-6FCB-94BF-E634C51E8C99}"/>
              </a:ext>
            </a:extLst>
          </p:cNvPr>
          <p:cNvSpPr/>
          <p:nvPr/>
        </p:nvSpPr>
        <p:spPr>
          <a:xfrm>
            <a:off x="1950719" y="3596640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6261F62-9EB6-1B61-8EB6-DE784A57B97C}"/>
              </a:ext>
            </a:extLst>
          </p:cNvPr>
          <p:cNvSpPr txBox="1"/>
          <p:nvPr/>
        </p:nvSpPr>
        <p:spPr>
          <a:xfrm>
            <a:off x="1798320" y="122936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Cochez les bonnes réponses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4FDF37E-418B-CA08-B708-65133491BDDB}"/>
              </a:ext>
            </a:extLst>
          </p:cNvPr>
          <p:cNvSpPr/>
          <p:nvPr/>
        </p:nvSpPr>
        <p:spPr>
          <a:xfrm>
            <a:off x="2706412" y="4275491"/>
            <a:ext cx="2698708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Sa quantité 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15392D3E-608B-D219-6ABA-E8E89AC1F4B6}"/>
              </a:ext>
            </a:extLst>
          </p:cNvPr>
          <p:cNvSpPr/>
          <p:nvPr/>
        </p:nvSpPr>
        <p:spPr>
          <a:xfrm>
            <a:off x="1920239" y="4429760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71737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9B504-FE63-C24D-0F16-409991664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35226F86-1A09-4D12-6009-8FD17160D10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R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159AC3F1-CAE1-34FD-EDFB-A0CA5C070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47E30BFC-9C7F-8042-B342-2D9F2046989A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Moment de récupération.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C66687A-CC69-2053-3953-26FDA5D96A08}"/>
              </a:ext>
            </a:extLst>
          </p:cNvPr>
          <p:cNvSpPr/>
          <p:nvPr/>
        </p:nvSpPr>
        <p:spPr>
          <a:xfrm>
            <a:off x="562653" y="1905561"/>
            <a:ext cx="10369507" cy="578882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L’alimentation affecte la croissance d’un animal par :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F94CCC5-460C-3F4D-977A-1B6795985084}"/>
              </a:ext>
            </a:extLst>
          </p:cNvPr>
          <p:cNvSpPr/>
          <p:nvPr/>
        </p:nvSpPr>
        <p:spPr>
          <a:xfrm>
            <a:off x="2706412" y="3483011"/>
            <a:ext cx="2688547" cy="672429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b. Son goût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983F2C5-02D7-65E6-FEED-EB83BAA069CD}"/>
              </a:ext>
            </a:extLst>
          </p:cNvPr>
          <p:cNvSpPr/>
          <p:nvPr/>
        </p:nvSpPr>
        <p:spPr>
          <a:xfrm>
            <a:off x="2696253" y="2639731"/>
            <a:ext cx="2729187" cy="682589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a. Sa qualité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3DAC21C-AB14-3B25-4FCF-71D86DD776B8}"/>
              </a:ext>
            </a:extLst>
          </p:cNvPr>
          <p:cNvSpPr/>
          <p:nvPr/>
        </p:nvSpPr>
        <p:spPr>
          <a:xfrm>
            <a:off x="1910079" y="2783840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89626B9-3C8D-6691-D55E-BB62A833EA0A}"/>
              </a:ext>
            </a:extLst>
          </p:cNvPr>
          <p:cNvSpPr/>
          <p:nvPr/>
        </p:nvSpPr>
        <p:spPr>
          <a:xfrm>
            <a:off x="1950719" y="3596640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AB68CBF-EC5B-A413-344D-FACBB249168F}"/>
              </a:ext>
            </a:extLst>
          </p:cNvPr>
          <p:cNvSpPr/>
          <p:nvPr/>
        </p:nvSpPr>
        <p:spPr>
          <a:xfrm>
            <a:off x="2706412" y="4275491"/>
            <a:ext cx="2698708" cy="672429"/>
          </a:xfrm>
          <a:prstGeom prst="roundRect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c. Sa quantité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2DE6F44-5980-9D6B-3729-843E807CD463}"/>
              </a:ext>
            </a:extLst>
          </p:cNvPr>
          <p:cNvSpPr/>
          <p:nvPr/>
        </p:nvSpPr>
        <p:spPr>
          <a:xfrm>
            <a:off x="1920239" y="4429760"/>
            <a:ext cx="518161" cy="426720"/>
          </a:xfrm>
          <a:prstGeom prst="roundRect">
            <a:avLst/>
          </a:prstGeom>
          <a:solidFill>
            <a:srgbClr val="D3E8F1"/>
          </a:solidFill>
          <a:ln w="127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 descr="Une image contenant logo, Graphique, graphisme, conception&#10;&#10;Description générée automatiquement">
            <a:extLst>
              <a:ext uri="{FF2B5EF4-FFF2-40B4-BE49-F238E27FC236}">
                <a16:creationId xmlns:a16="http://schemas.microsoft.com/office/drawing/2014/main" id="{58A276CA-21E2-D3EB-1E4E-546CE6CB5C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726" y="2775370"/>
            <a:ext cx="478467" cy="473209"/>
          </a:xfrm>
          <a:prstGeom prst="rect">
            <a:avLst/>
          </a:prstGeom>
        </p:spPr>
      </p:pic>
      <p:pic>
        <p:nvPicPr>
          <p:cNvPr id="13" name="Image 12" descr="Une image contenant logo, Graphique, graphisme, conception&#10;&#10;Description générée automatiquement">
            <a:extLst>
              <a:ext uri="{FF2B5EF4-FFF2-40B4-BE49-F238E27FC236}">
                <a16:creationId xmlns:a16="http://schemas.microsoft.com/office/drawing/2014/main" id="{23542019-C2CE-7E8F-5F38-5FE1CCC16A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726" y="4456389"/>
            <a:ext cx="478467" cy="47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453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49063" y="2462344"/>
            <a:ext cx="4174300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Moment de consolidation et différenciation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6EB45-EB3F-CC61-FDCA-24DE7CD7E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2970163-8869-2F27-6BE1-C71B3AEADAB7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9E650DB-9353-B2D2-8AE8-54C0476A1928}"/>
              </a:ext>
            </a:extLst>
          </p:cNvPr>
          <p:cNvSpPr txBox="1"/>
          <p:nvPr/>
        </p:nvSpPr>
        <p:spPr>
          <a:xfrm>
            <a:off x="933116" y="160203"/>
            <a:ext cx="86787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ammersmith One"/>
              </a:rPr>
              <a:t>Avant de commencer , apporter les rectifications nécessaires sur le document.</a:t>
            </a: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48C83B21-B8BB-97B3-367B-66ECAD5F6B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468" y="958934"/>
            <a:ext cx="837778" cy="837782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4B2CBDAC-4815-689F-B298-E77C97902F8E}"/>
              </a:ext>
            </a:extLst>
          </p:cNvPr>
          <p:cNvGrpSpPr/>
          <p:nvPr/>
        </p:nvGrpSpPr>
        <p:grpSpPr>
          <a:xfrm>
            <a:off x="2306320" y="1062489"/>
            <a:ext cx="7355840" cy="5462117"/>
            <a:chOff x="2306320" y="1062489"/>
            <a:chExt cx="7355840" cy="5462117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2C8F7CC-FE0C-D319-080A-432814DC9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06320" y="1062489"/>
              <a:ext cx="6147077" cy="5462117"/>
            </a:xfrm>
            <a:prstGeom prst="rect">
              <a:avLst/>
            </a:prstGeom>
          </p:spPr>
        </p:pic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EFBA1658-517E-01B2-955E-BFF233CCBEBC}"/>
                </a:ext>
              </a:extLst>
            </p:cNvPr>
            <p:cNvCxnSpPr/>
            <p:nvPr/>
          </p:nvCxnSpPr>
          <p:spPr>
            <a:xfrm flipH="1">
              <a:off x="8046720" y="1148080"/>
              <a:ext cx="1330960" cy="29464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8CB5FBBA-43C3-5E85-1FCD-22604256E7FF}"/>
                </a:ext>
              </a:extLst>
            </p:cNvPr>
            <p:cNvCxnSpPr/>
            <p:nvPr/>
          </p:nvCxnSpPr>
          <p:spPr>
            <a:xfrm flipH="1">
              <a:off x="7782560" y="2905760"/>
              <a:ext cx="1574800" cy="74168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697802B0-A7B9-A783-A6E5-A76B32FD5381}"/>
                </a:ext>
              </a:extLst>
            </p:cNvPr>
            <p:cNvCxnSpPr/>
            <p:nvPr/>
          </p:nvCxnSpPr>
          <p:spPr>
            <a:xfrm flipH="1">
              <a:off x="7386320" y="3606800"/>
              <a:ext cx="2275840" cy="51816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474278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343EB-D989-1866-0322-DEBB91327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5A9BE51-4966-896A-18ED-708871B38C9E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D540C0E-C817-0B78-64D8-0118207E7132}"/>
              </a:ext>
            </a:extLst>
          </p:cNvPr>
          <p:cNvSpPr txBox="1"/>
          <p:nvPr/>
        </p:nvSpPr>
        <p:spPr>
          <a:xfrm>
            <a:off x="933116" y="160203"/>
            <a:ext cx="86787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la consolidation de la page 70 sur le livret.</a:t>
            </a: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D85A322F-6828-DE1D-EBEA-5734E148F2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468" y="958934"/>
            <a:ext cx="837778" cy="83778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1CD25D-79C2-530D-D03B-8137B3A8A0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2416" y="806534"/>
            <a:ext cx="6580074" cy="584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313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39DDB-ED2B-B73C-58BA-F1DC54630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153FAA3E-452F-AB1B-5F47-A42405B89DC3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70DA930-3FE2-3A23-886F-C7232A635D0E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412B17F2-37CF-17BE-3CDD-DDF2A1047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33DADA82-C621-0BDA-3B59-BCA089027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560B214B-7BA1-0D9A-B8F9-FA26FE4F6B0D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92A8987A-8415-EB35-FD2D-843BE6D0612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5659"/>
          <a:stretch>
            <a:fillRect/>
          </a:stretch>
        </p:blipFill>
        <p:spPr>
          <a:xfrm>
            <a:off x="2681464" y="808489"/>
            <a:ext cx="7539496" cy="5368791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C463E08-6209-7F33-9084-BE2EB9A7BB74}"/>
              </a:ext>
            </a:extLst>
          </p:cNvPr>
          <p:cNvSpPr txBox="1"/>
          <p:nvPr/>
        </p:nvSpPr>
        <p:spPr>
          <a:xfrm>
            <a:off x="4968240" y="5770880"/>
            <a:ext cx="5689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Script MT Bold" panose="03040602040607080904" pitchFamily="66" charset="0"/>
              </a:rPr>
              <a:t>L’eau – sels minéraux- lumière –  des plantules similaires.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72C8D04-934F-CAC8-1AD2-E05E45B64E1E}"/>
              </a:ext>
            </a:extLst>
          </p:cNvPr>
          <p:cNvSpPr txBox="1"/>
          <p:nvPr/>
        </p:nvSpPr>
        <p:spPr>
          <a:xfrm>
            <a:off x="4968240" y="5289422"/>
            <a:ext cx="475488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Script MT Bold" panose="03040602040607080904" pitchFamily="66" charset="0"/>
              </a:rPr>
              <a:t>Présence ou absence de dioxyde de Carbonne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FADEA4C-BB5D-2AC5-9247-620892E681AD}"/>
              </a:ext>
            </a:extLst>
          </p:cNvPr>
          <p:cNvSpPr txBox="1"/>
          <p:nvPr/>
        </p:nvSpPr>
        <p:spPr>
          <a:xfrm>
            <a:off x="4968240" y="5549146"/>
            <a:ext cx="461264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Script MT Bold" panose="03040602040607080904" pitchFamily="66" charset="0"/>
              </a:rPr>
              <a:t>Masse de 10 plantules séchées</a:t>
            </a:r>
          </a:p>
        </p:txBody>
      </p:sp>
    </p:spTree>
    <p:extLst>
      <p:ext uri="{BB962C8B-B14F-4D97-AF65-F5344CB8AC3E}">
        <p14:creationId xmlns:p14="http://schemas.microsoft.com/office/powerpoint/2010/main" val="4078483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2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60382-76AC-AA32-4190-241B60AC5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389A30AA-89F9-72FB-1ED3-436183E57521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237C4C8-51C8-7B34-DCC8-2E0534069A80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0B8BB2B-CC59-F069-193B-14A203EE1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C4D18C0E-3605-B500-92F0-F82D82C13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EBFC926-2C1F-28E7-7E61-BEA778DD1C5D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ED4DC40-705B-889F-18F9-678E2E51969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1619"/>
          <a:stretch>
            <a:fillRect/>
          </a:stretch>
        </p:blipFill>
        <p:spPr>
          <a:xfrm>
            <a:off x="2661144" y="981209"/>
            <a:ext cx="7813816" cy="4108951"/>
          </a:xfrm>
          <a:prstGeom prst="rect">
            <a:avLst/>
          </a:prstGeom>
        </p:spPr>
      </p:pic>
      <p:pic>
        <p:nvPicPr>
          <p:cNvPr id="7" name="Image 6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00E60470-DC15-306D-777D-C3A7E5C195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2720" y="5078685"/>
            <a:ext cx="7538720" cy="158466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C06D87C-5AE3-5D44-CD6F-03E69A77D445}"/>
              </a:ext>
            </a:extLst>
          </p:cNvPr>
          <p:cNvSpPr txBox="1"/>
          <p:nvPr/>
        </p:nvSpPr>
        <p:spPr>
          <a:xfrm>
            <a:off x="2794000" y="5466080"/>
            <a:ext cx="71831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FF0000"/>
                </a:solidFill>
                <a:latin typeface="Script MT Bold" panose="03040602040607080904" pitchFamily="66" charset="0"/>
              </a:rPr>
              <a:t>La masse de 10 plantules privées de dioxyde de carbone est faible, il est de 0,8 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FF0000"/>
                </a:solidFill>
                <a:latin typeface="Script MT Bold" panose="03040602040607080904" pitchFamily="66" charset="0"/>
              </a:rPr>
              <a:t>La masse de 10 plantules  qui en présence de dioxyde de carbone est élevé </a:t>
            </a:r>
            <a:r>
              <a:rPr lang="fr-FR" dirty="0">
                <a:latin typeface="Script MT Bold" panose="03040602040607080904" pitchFamily="66" charset="0"/>
              </a:rPr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0E2CFFC-F6E8-A607-7A87-CC0F9FEA5881}"/>
              </a:ext>
            </a:extLst>
          </p:cNvPr>
          <p:cNvSpPr txBox="1"/>
          <p:nvPr/>
        </p:nvSpPr>
        <p:spPr>
          <a:xfrm>
            <a:off x="2773680" y="6011595"/>
            <a:ext cx="7203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FF0000"/>
                </a:solidFill>
                <a:latin typeface="Script MT Bold" panose="03040602040607080904" pitchFamily="66" charset="0"/>
              </a:rPr>
              <a:t>Le résultat obtenu est  le même que le résultat attendu. L’hypothèse est donc validée</a:t>
            </a:r>
            <a:r>
              <a:rPr lang="fr-FR" dirty="0">
                <a:solidFill>
                  <a:srgbClr val="FF0000"/>
                </a:solidFill>
                <a:latin typeface="Script MT Bold" panose="03040602040607080904" pitchFamily="66" charset="0"/>
              </a:rPr>
              <a:t>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9C38D6B-0CEC-D3FB-CB27-514CAFF68333}"/>
              </a:ext>
            </a:extLst>
          </p:cNvPr>
          <p:cNvSpPr txBox="1"/>
          <p:nvPr/>
        </p:nvSpPr>
        <p:spPr>
          <a:xfrm>
            <a:off x="2794000" y="6288276"/>
            <a:ext cx="85085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FF0000"/>
                </a:solidFill>
                <a:latin typeface="Script MT Bold" panose="03040602040607080904" pitchFamily="66" charset="0"/>
              </a:rPr>
              <a:t>Présence ou absence de dioxyde de Carbonne est un facteur qui affecte la croissance des végétaux</a:t>
            </a:r>
          </a:p>
        </p:txBody>
      </p:sp>
    </p:spTree>
    <p:extLst>
      <p:ext uri="{BB962C8B-B14F-4D97-AF65-F5344CB8AC3E}">
        <p14:creationId xmlns:p14="http://schemas.microsoft.com/office/powerpoint/2010/main" val="1830632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17698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4939862" y="2710597"/>
            <a:ext cx="4401901" cy="498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dirty="0">
                <a:solidFill>
                  <a:schemeClr val="tx2"/>
                </a:solidFill>
              </a:rPr>
              <a:t>Métacognition</a:t>
            </a:r>
            <a:endParaRPr lang="fr-FR" sz="3600" b="1" kern="0" noProof="0" dirty="0">
              <a:solidFill>
                <a:srgbClr val="1D9A78"/>
              </a:solidFill>
              <a:ea typeface="Calibri"/>
              <a:cs typeface="Calibri"/>
            </a:endParaRP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EA3BF8AE-69DD-1E54-E57C-93F42BDD36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191"/>
          <a:stretch>
            <a:fillRect/>
          </a:stretch>
        </p:blipFill>
        <p:spPr>
          <a:xfrm>
            <a:off x="1568398" y="2340076"/>
            <a:ext cx="2829438" cy="2286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DBBDB4-A43A-47FA-3CE3-69435953B379}"/>
              </a:ext>
            </a:extLst>
          </p:cNvPr>
          <p:cNvSpPr txBox="1"/>
          <p:nvPr/>
        </p:nvSpPr>
        <p:spPr>
          <a:xfrm>
            <a:off x="896620" y="0"/>
            <a:ext cx="103505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50000"/>
              </a:lnSpc>
              <a:buNone/>
            </a:pPr>
            <a:r>
              <a:rPr lang="fr-FR" b="1" dirty="0">
                <a:solidFill>
                  <a:schemeClr val="bg2">
                    <a:lumMod val="50000"/>
                  </a:schemeClr>
                </a:solidFill>
              </a:rPr>
              <a:t>Aujourd’hui vous avez appris à construire un graphique en suivant des étapes. Chacun de vous va identifier l’étape ou les étapes qui lui sont difficiles et ce qu’il a besoin de comprendre pour dépasser cette difficulté.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132A1F9-2601-20BC-7575-0E4DCE942A98}"/>
              </a:ext>
            </a:extLst>
          </p:cNvPr>
          <p:cNvSpPr txBox="1"/>
          <p:nvPr/>
        </p:nvSpPr>
        <p:spPr>
          <a:xfrm>
            <a:off x="863600" y="1264394"/>
            <a:ext cx="10922000" cy="521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ts val="1500"/>
              </a:lnSpc>
              <a:buNone/>
            </a:pPr>
            <a:r>
              <a:rPr lang="fr-FR" sz="2000" b="1" dirty="0">
                <a:solidFill>
                  <a:schemeClr val="bg2">
                    <a:lumMod val="50000"/>
                  </a:schemeClr>
                </a:solidFill>
              </a:rPr>
              <a:t>L’étape la plus difficile pour moi est : </a:t>
            </a:r>
          </a:p>
          <a:p>
            <a:pPr fontAlgn="t">
              <a:lnSpc>
                <a:spcPts val="1500"/>
              </a:lnSpc>
              <a:buNone/>
            </a:pPr>
            <a:endParaRPr lang="fr-FR" sz="2400" dirty="0">
              <a:latin typeface="Segoe UI" panose="020B0502040204020203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A305BA6-7E06-33A5-2719-6A2DE61EE10B}"/>
              </a:ext>
            </a:extLst>
          </p:cNvPr>
          <p:cNvSpPr txBox="1"/>
          <p:nvPr/>
        </p:nvSpPr>
        <p:spPr>
          <a:xfrm>
            <a:off x="1026160" y="4941054"/>
            <a:ext cx="1101344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fontAlgn="t">
              <a:lnSpc>
                <a:spcPts val="1500"/>
              </a:lnSpc>
              <a:buNone/>
              <a:defRPr sz="2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fr-FR" dirty="0"/>
              <a:t>Une question que je me pose encore:</a:t>
            </a:r>
          </a:p>
          <a:p>
            <a:pPr>
              <a:lnSpc>
                <a:spcPct val="150000"/>
              </a:lnSpc>
            </a:pPr>
            <a:r>
              <a:rPr lang="fr-FR" dirty="0"/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52624B-5233-F4EA-4432-D67B46E6D823}"/>
              </a:ext>
            </a:extLst>
          </p:cNvPr>
          <p:cNvSpPr txBox="1"/>
          <p:nvPr/>
        </p:nvSpPr>
        <p:spPr>
          <a:xfrm>
            <a:off x="1963650" y="1642226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i="1" dirty="0">
                <a:solidFill>
                  <a:schemeClr val="accent6"/>
                </a:solidFill>
              </a:rPr>
              <a:t>Étape 1: Tracer les deux axes</a:t>
            </a:r>
            <a:r>
              <a:rPr lang="fr-FR" sz="2800" dirty="0">
                <a:solidFill>
                  <a:schemeClr val="accent6"/>
                </a:solidFill>
              </a:rPr>
              <a:t>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3F79BC7-0721-6803-DA9B-56D26F4755F5}"/>
              </a:ext>
            </a:extLst>
          </p:cNvPr>
          <p:cNvSpPr txBox="1"/>
          <p:nvPr/>
        </p:nvSpPr>
        <p:spPr>
          <a:xfrm>
            <a:off x="1973810" y="2302626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dirty="0"/>
              <a:t>Étape 2: Donner un titre à chaque axe.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3D6C6FE-D025-02FC-94F7-9321FCD61682}"/>
              </a:ext>
            </a:extLst>
          </p:cNvPr>
          <p:cNvSpPr txBox="1"/>
          <p:nvPr/>
        </p:nvSpPr>
        <p:spPr>
          <a:xfrm>
            <a:off x="1973810" y="2963026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dirty="0"/>
              <a:t>Étape 3: Positionner les points.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BAFBC58-1E0D-76F5-A217-628F064BB4EF}"/>
              </a:ext>
            </a:extLst>
          </p:cNvPr>
          <p:cNvSpPr txBox="1"/>
          <p:nvPr/>
        </p:nvSpPr>
        <p:spPr>
          <a:xfrm>
            <a:off x="1973810" y="3694546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dirty="0"/>
              <a:t>Étape 4: Relier les points.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F165350-9E79-B06E-34AA-F47075B1F817}"/>
              </a:ext>
            </a:extLst>
          </p:cNvPr>
          <p:cNvSpPr txBox="1"/>
          <p:nvPr/>
        </p:nvSpPr>
        <p:spPr>
          <a:xfrm>
            <a:off x="1973810" y="4426066"/>
            <a:ext cx="6177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i="1">
                <a:solidFill>
                  <a:schemeClr val="accent6"/>
                </a:solidFill>
              </a:defRPr>
            </a:lvl1pPr>
          </a:lstStyle>
          <a:p>
            <a:r>
              <a:rPr lang="fr-FR" dirty="0"/>
              <a:t>Étape 5: Donner un titre au graphique.</a:t>
            </a:r>
          </a:p>
        </p:txBody>
      </p:sp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248719" y="180701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2339239" y="509316"/>
            <a:ext cx="7480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18079</TotalTime>
  <Words>672</Words>
  <Application>Microsoft Office PowerPoint</Application>
  <PresentationFormat>Grand écran</PresentationFormat>
  <Paragraphs>128</Paragraphs>
  <Slides>20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20</vt:i4>
      </vt:variant>
    </vt:vector>
  </HeadingPairs>
  <TitlesOfParts>
    <vt:vector size="33" baseType="lpstr">
      <vt:lpstr>Aptos</vt:lpstr>
      <vt:lpstr>Arial</vt:lpstr>
      <vt:lpstr>Calibri</vt:lpstr>
      <vt:lpstr>Century Gothic</vt:lpstr>
      <vt:lpstr>Dosis</vt:lpstr>
      <vt:lpstr>Dosis Bold</vt:lpstr>
      <vt:lpstr>Hammersmith One</vt:lpstr>
      <vt:lpstr>Poppins ExtraBold</vt:lpstr>
      <vt:lpstr>Script MT Bold</vt:lpstr>
      <vt:lpstr>Segoe UI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D_Abdellah</dc:creator>
  <cp:lastModifiedBy>ahmed el annaoui</cp:lastModifiedBy>
  <cp:revision>1233</cp:revision>
  <cp:lastPrinted>2024-10-05T19:15:58Z</cp:lastPrinted>
  <dcterms:created xsi:type="dcterms:W3CDTF">2024-05-28T10:13:44Z</dcterms:created>
  <dcterms:modified xsi:type="dcterms:W3CDTF">2026-01-11T00:11:46Z</dcterms:modified>
</cp:coreProperties>
</file>