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3"/>
  </p:notesMasterIdLst>
  <p:handoutMasterIdLst>
    <p:handoutMasterId r:id="rId24"/>
  </p:handoutMasterIdLst>
  <p:sldIdLst>
    <p:sldId id="2147483585" r:id="rId4"/>
    <p:sldId id="2147483485" r:id="rId5"/>
    <p:sldId id="2147483552" r:id="rId6"/>
    <p:sldId id="2134805878" r:id="rId7"/>
    <p:sldId id="2134806573" r:id="rId8"/>
    <p:sldId id="2147483592" r:id="rId9"/>
    <p:sldId id="256" r:id="rId10"/>
    <p:sldId id="257" r:id="rId11"/>
    <p:sldId id="258" r:id="rId12"/>
    <p:sldId id="2147483568" r:id="rId13"/>
    <p:sldId id="2147483614" r:id="rId14"/>
    <p:sldId id="2134806575" r:id="rId15"/>
    <p:sldId id="2147483618" r:id="rId16"/>
    <p:sldId id="2147483619" r:id="rId17"/>
    <p:sldId id="2147483620" r:id="rId18"/>
    <p:sldId id="2147483615" r:id="rId19"/>
    <p:sldId id="2134806577" r:id="rId20"/>
    <p:sldId id="2134806581" r:id="rId21"/>
    <p:sldId id="21348065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18"/>
            <p14:sldId id="2147483619"/>
            <p14:sldId id="2147483620"/>
            <p14:sldId id="214748361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3E8F1"/>
    <a:srgbClr val="F15E4D"/>
    <a:srgbClr val="5FADE4"/>
    <a:srgbClr val="A11145"/>
    <a:srgbClr val="FDF2E2"/>
    <a:srgbClr val="BF4598"/>
    <a:srgbClr val="00663F"/>
    <a:srgbClr val="F3DFED"/>
    <a:srgbClr val="2CB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-74671" y="1370898"/>
            <a:ext cx="10215367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</a:t>
            </a:r>
            <a:r>
              <a:rPr lang="fr-FR" sz="5333" b="1" kern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</a:t>
            </a: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265" y="2123123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FCB21B-2F07-DB53-7C69-163842D1FCD3}"/>
              </a:ext>
            </a:extLst>
          </p:cNvPr>
          <p:cNvGrpSpPr/>
          <p:nvPr/>
        </p:nvGrpSpPr>
        <p:grpSpPr>
          <a:xfrm>
            <a:off x="625663" y="2510660"/>
            <a:ext cx="3274142" cy="1862048"/>
            <a:chOff x="4650097" y="4812077"/>
            <a:chExt cx="3274142" cy="1862048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E36414A9-7531-6476-6E2D-99C640EC9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1078905-A788-D863-A0A9-0B4FADB0714C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942B38C-2E74-1505-9426-B743B19DE9E7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48E1546-6351-A742-C2AA-9BEE5529DBD0}"/>
              </a:ext>
            </a:extLst>
          </p:cNvPr>
          <p:cNvSpPr txBox="1"/>
          <p:nvPr/>
        </p:nvSpPr>
        <p:spPr>
          <a:xfrm>
            <a:off x="4297875" y="565961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25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5E361AFA-AA73-1B69-8349-86CF1AC8C77A}"/>
              </a:ext>
            </a:extLst>
          </p:cNvPr>
          <p:cNvGrpSpPr/>
          <p:nvPr/>
        </p:nvGrpSpPr>
        <p:grpSpPr>
          <a:xfrm>
            <a:off x="431496" y="4804148"/>
            <a:ext cx="7303102" cy="696796"/>
            <a:chOff x="431496" y="5234467"/>
            <a:chExt cx="7303102" cy="696796"/>
          </a:xfrm>
        </p:grpSpPr>
        <p:sp>
          <p:nvSpPr>
            <p:cNvPr id="25" name="Google Shape;224;p26">
              <a:extLst>
                <a:ext uri="{FF2B5EF4-FFF2-40B4-BE49-F238E27FC236}">
                  <a16:creationId xmlns:a16="http://schemas.microsoft.com/office/drawing/2014/main" id="{71B7D6B0-31B6-4818-7394-27559A1D01F9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7   </a:t>
              </a:r>
            </a:p>
          </p:txBody>
        </p:sp>
        <p:sp>
          <p:nvSpPr>
            <p:cNvPr id="26" name="Google Shape;741;p98">
              <a:extLst>
                <a:ext uri="{FF2B5EF4-FFF2-40B4-BE49-F238E27FC236}">
                  <a16:creationId xmlns:a16="http://schemas.microsoft.com/office/drawing/2014/main" id="{B5FF8AF7-4A20-387E-72CE-741884EFB4D1}"/>
                </a:ext>
              </a:extLst>
            </p:cNvPr>
            <p:cNvSpPr txBox="1"/>
            <p:nvPr/>
          </p:nvSpPr>
          <p:spPr>
            <a:xfrm>
              <a:off x="2331257" y="5275088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Expliquer le transfert de la matière à travers des niveaux trophiques </a:t>
              </a:r>
            </a:p>
          </p:txBody>
        </p:sp>
        <p:sp>
          <p:nvSpPr>
            <p:cNvPr id="27" name="Google Shape;742;p98">
              <a:extLst>
                <a:ext uri="{FF2B5EF4-FFF2-40B4-BE49-F238E27FC236}">
                  <a16:creationId xmlns:a16="http://schemas.microsoft.com/office/drawing/2014/main" id="{3AEBA155-0799-C21B-C4E6-3DA5325A8AA2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DF224-F377-0A31-D5B9-D84A69BD69F3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33E77-57FE-8602-8863-995262511BEC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2E7D83E-F039-4731-C490-1C60E8CF3CF8}"/>
              </a:ext>
            </a:extLst>
          </p:cNvPr>
          <p:cNvGrpSpPr/>
          <p:nvPr/>
        </p:nvGrpSpPr>
        <p:grpSpPr>
          <a:xfrm>
            <a:off x="917397" y="2551095"/>
            <a:ext cx="10311042" cy="991163"/>
            <a:chOff x="917397" y="2551095"/>
            <a:chExt cx="10311042" cy="991163"/>
          </a:xfrm>
        </p:grpSpPr>
        <p:sp>
          <p:nvSpPr>
            <p:cNvPr id="13" name="Google Shape;2054;p38">
              <a:extLst>
                <a:ext uri="{FF2B5EF4-FFF2-40B4-BE49-F238E27FC236}">
                  <a16:creationId xmlns:a16="http://schemas.microsoft.com/office/drawing/2014/main" id="{DDB23724-B5CD-042E-3D83-FD2B3ECC17EC}"/>
                </a:ext>
              </a:extLst>
            </p:cNvPr>
            <p:cNvSpPr/>
            <p:nvPr/>
          </p:nvSpPr>
          <p:spPr>
            <a:xfrm>
              <a:off x="1223837" y="2834372"/>
              <a:ext cx="10004602" cy="707886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fr-FR" sz="2400" noProof="0" dirty="0"/>
            </a:p>
          </p:txBody>
        </p:sp>
        <p:sp>
          <p:nvSpPr>
            <p:cNvPr id="16" name="ZoneTexte 3">
              <a:extLst>
                <a:ext uri="{FF2B5EF4-FFF2-40B4-BE49-F238E27FC236}">
                  <a16:creationId xmlns:a16="http://schemas.microsoft.com/office/drawing/2014/main" id="{0A779162-C0EB-872A-55FB-D71E8B0D50C9}"/>
                </a:ext>
              </a:extLst>
            </p:cNvPr>
            <p:cNvSpPr txBox="1"/>
            <p:nvPr/>
          </p:nvSpPr>
          <p:spPr>
            <a:xfrm>
              <a:off x="1969108" y="2888252"/>
              <a:ext cx="8999055" cy="461665"/>
            </a:xfrm>
            <a:prstGeom prst="rect">
              <a:avLst/>
            </a:prstGeom>
            <a:noFill/>
            <a:ln w="1905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algn="ctr">
                <a:defRPr sz="2400"/>
              </a:lvl1pPr>
            </a:lstStyle>
            <a:p>
              <a:pPr algn="l"/>
              <a:r>
                <a:rPr lang="fr-FR" b="1" noProof="0" dirty="0">
                  <a:solidFill>
                    <a:srgbClr val="106585"/>
                  </a:solidFill>
                </a:rPr>
                <a:t>Expliquer le transfert de la matière à travers des niveaux trophiques.</a:t>
              </a:r>
            </a:p>
          </p:txBody>
        </p:sp>
        <p:pic>
          <p:nvPicPr>
            <p:cNvPr id="17" name="Image 23">
              <a:extLst>
                <a:ext uri="{FF2B5EF4-FFF2-40B4-BE49-F238E27FC236}">
                  <a16:creationId xmlns:a16="http://schemas.microsoft.com/office/drawing/2014/main" id="{EDDD7866-9133-6B08-3DBE-1A108BD02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397" y="2551095"/>
              <a:ext cx="805544" cy="805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39" y="2680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A8AF9B6F-3DDC-812F-C100-9D200A8FF457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de biomasse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74330D2F-7A9A-6084-454F-C7265D535F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32" name="Groupe 31">
            <a:extLst>
              <a:ext uri="{FF2B5EF4-FFF2-40B4-BE49-F238E27FC236}">
                <a16:creationId xmlns:a16="http://schemas.microsoft.com/office/drawing/2014/main" id="{2A89AA76-8B01-D5F7-8576-7F080351D775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713B7A8-6CB2-1841-D09A-B145344AE04F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E75C4D98-C25E-FCF9-EDF1-0E2AA8F2D64D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5B96F290-F555-59E6-C452-4585C967628A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36" name="Rectangle : coins arrondis 35">
              <a:extLst>
                <a:ext uri="{FF2B5EF4-FFF2-40B4-BE49-F238E27FC236}">
                  <a16:creationId xmlns:a16="http://schemas.microsoft.com/office/drawing/2014/main" id="{7F2F1DD6-3F14-1BED-9B99-238B824564AD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7" name="Rectangle : coins arrondis 36">
              <a:extLst>
                <a:ext uri="{FF2B5EF4-FFF2-40B4-BE49-F238E27FC236}">
                  <a16:creationId xmlns:a16="http://schemas.microsoft.com/office/drawing/2014/main" id="{6313269B-588B-6DB9-B1DE-34123EAC1F3A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CC49671B-D5BE-38BA-B889-751BCC5E79BE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6492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36736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42" name="Rectangle : coins arrondis 41">
            <a:extLst>
              <a:ext uri="{FF2B5EF4-FFF2-40B4-BE49-F238E27FC236}">
                <a16:creationId xmlns:a16="http://schemas.microsoft.com/office/drawing/2014/main" id="{BF43C2EC-13D6-4EF0-52EE-F42B024AF3C6}"/>
              </a:ext>
            </a:extLst>
          </p:cNvPr>
          <p:cNvSpPr/>
          <p:nvPr/>
        </p:nvSpPr>
        <p:spPr>
          <a:xfrm>
            <a:off x="783852" y="1243533"/>
            <a:ext cx="77524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La bonne réponse est 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pyramide de biomasse suivante est composée de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3" name="Image 42">
            <a:extLst>
              <a:ext uri="{FF2B5EF4-FFF2-40B4-BE49-F238E27FC236}">
                <a16:creationId xmlns:a16="http://schemas.microsoft.com/office/drawing/2014/main" id="{1609DE5D-D80A-0778-96B4-5933F548FE8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9" t="17484" r="1983" b="7114"/>
          <a:stretch>
            <a:fillRect/>
          </a:stretch>
        </p:blipFill>
        <p:spPr>
          <a:xfrm>
            <a:off x="2201801" y="2360601"/>
            <a:ext cx="7788397" cy="2530173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42319A05-1014-4C2F-17F6-CA11D8F5EA97}"/>
              </a:ext>
            </a:extLst>
          </p:cNvPr>
          <p:cNvGrpSpPr/>
          <p:nvPr/>
        </p:nvGrpSpPr>
        <p:grpSpPr>
          <a:xfrm>
            <a:off x="783852" y="5352848"/>
            <a:ext cx="10624627" cy="521075"/>
            <a:chOff x="1899920" y="3939439"/>
            <a:chExt cx="10624627" cy="521075"/>
          </a:xfrm>
        </p:grpSpPr>
        <p:sp>
          <p:nvSpPr>
            <p:cNvPr id="45" name="Rectangle : coins arrondis 44">
              <a:extLst>
                <a:ext uri="{FF2B5EF4-FFF2-40B4-BE49-F238E27FC236}">
                  <a16:creationId xmlns:a16="http://schemas.microsoft.com/office/drawing/2014/main" id="{8BBC0845-8FCA-DBEB-F326-22CE8F5E8F3E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4 niveaux trophiques </a:t>
              </a:r>
            </a:p>
          </p:txBody>
        </p:sp>
        <p:sp>
          <p:nvSpPr>
            <p:cNvPr id="46" name="Rectangle : coins arrondis 45">
              <a:extLst>
                <a:ext uri="{FF2B5EF4-FFF2-40B4-BE49-F238E27FC236}">
                  <a16:creationId xmlns:a16="http://schemas.microsoft.com/office/drawing/2014/main" id="{7C8A08F7-581E-3154-3272-87C6A3AAABFF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5 niveaux trophiques </a:t>
              </a:r>
            </a:p>
          </p:txBody>
        </p:sp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9CCBF9D7-7E66-9C79-50BB-FE8DA7F4A09F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 niveaux trophiques </a:t>
              </a:r>
            </a:p>
          </p:txBody>
        </p:sp>
        <p:sp>
          <p:nvSpPr>
            <p:cNvPr id="48" name="Rectangle : coins arrondis 47">
              <a:extLst>
                <a:ext uri="{FF2B5EF4-FFF2-40B4-BE49-F238E27FC236}">
                  <a16:creationId xmlns:a16="http://schemas.microsoft.com/office/drawing/2014/main" id="{08848E19-FDAE-9159-CC62-1203622C8ED8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E8131DA0-2CF3-0460-3ECC-3CA720B0D061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AD8A01A3-EA6C-12DB-3B3B-CDA59D153C6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ADA92700-9A06-A99A-3991-6607B195DF2A}"/>
              </a:ext>
            </a:extLst>
          </p:cNvPr>
          <p:cNvSpPr/>
          <p:nvPr/>
        </p:nvSpPr>
        <p:spPr>
          <a:xfrm>
            <a:off x="654669" y="1040251"/>
            <a:ext cx="11408148" cy="1413153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Considérons la pyramide de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biomasse ci-dessous. En allons des plantes vers le lion</a:t>
            </a:r>
            <a:r>
              <a:rPr lang="fr-FR" sz="2400" b="1" noProof="0" dirty="0">
                <a:solidFill>
                  <a:srgbClr val="0852A4"/>
                </a:solidFill>
              </a:rPr>
              <a:t> le flux de la biomasse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38A196A-724F-0C5E-A7CA-EEACE78F75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9" t="17484" r="1983" b="7114"/>
          <a:stretch>
            <a:fillRect/>
          </a:stretch>
        </p:blipFill>
        <p:spPr>
          <a:xfrm>
            <a:off x="2201801" y="2605722"/>
            <a:ext cx="7788397" cy="253017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757DE78E-F8FA-CE79-23BF-5B0ABEEA04DB}"/>
              </a:ext>
            </a:extLst>
          </p:cNvPr>
          <p:cNvGrpSpPr/>
          <p:nvPr/>
        </p:nvGrpSpPr>
        <p:grpSpPr>
          <a:xfrm>
            <a:off x="1306211" y="5537254"/>
            <a:ext cx="9489723" cy="521075"/>
            <a:chOff x="1899920" y="3939439"/>
            <a:chExt cx="9489723" cy="521075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9108E3EF-B8B0-BAFD-23DD-B86CBA9C1318}"/>
                </a:ext>
              </a:extLst>
            </p:cNvPr>
            <p:cNvSpPr/>
            <p:nvPr/>
          </p:nvSpPr>
          <p:spPr>
            <a:xfrm>
              <a:off x="5986586" y="3939576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augmente 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0FE37CCF-C437-B582-DAA5-F0AC8E04AB93}"/>
                </a:ext>
              </a:extLst>
            </p:cNvPr>
            <p:cNvSpPr/>
            <p:nvPr/>
          </p:nvSpPr>
          <p:spPr>
            <a:xfrm>
              <a:off x="9598467" y="3949736"/>
              <a:ext cx="179117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este stable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C44462DD-6F27-1DED-A514-DA300D393019}"/>
                </a:ext>
              </a:extLst>
            </p:cNvPr>
            <p:cNvSpPr/>
            <p:nvPr/>
          </p:nvSpPr>
          <p:spPr>
            <a:xfrm>
              <a:off x="2303587" y="3949599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d</a:t>
              </a:r>
              <a:r>
                <a:rPr kumimoji="0" lang="fr-F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iminue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020D5E67-E6A9-D3E0-F604-2F8F330D27C2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75E94459-8141-DA8F-9BD1-AC8E971421E4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4" name="Rectangle : coins arrondis 33">
              <a:extLst>
                <a:ext uri="{FF2B5EF4-FFF2-40B4-BE49-F238E27FC236}">
                  <a16:creationId xmlns:a16="http://schemas.microsoft.com/office/drawing/2014/main" id="{D01480D8-96D6-D6CF-7902-945F5CC241EB}"/>
                </a:ext>
              </a:extLst>
            </p:cNvPr>
            <p:cNvSpPr/>
            <p:nvPr/>
          </p:nvSpPr>
          <p:spPr>
            <a:xfrm>
              <a:off x="9215118" y="3949736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843679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616560C-53B1-EA61-4B31-96278E89A30E}"/>
              </a:ext>
            </a:extLst>
          </p:cNvPr>
          <p:cNvSpPr/>
          <p:nvPr/>
        </p:nvSpPr>
        <p:spPr>
          <a:xfrm>
            <a:off x="652467" y="1207237"/>
            <a:ext cx="10505529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 allons des plantes vers le lion</a:t>
            </a:r>
            <a:r>
              <a:rPr lang="fr-FR" sz="2400" b="1" noProof="0" dirty="0">
                <a:solidFill>
                  <a:srgbClr val="0852A4"/>
                </a:solidFill>
              </a:rPr>
              <a:t> le flux de la biomasse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3BE35CA-9470-BA53-4B7B-5B86B829EA7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59" t="17484" r="1983" b="7114"/>
          <a:stretch>
            <a:fillRect/>
          </a:stretch>
        </p:blipFill>
        <p:spPr>
          <a:xfrm>
            <a:off x="2101257" y="2467845"/>
            <a:ext cx="7788397" cy="2530173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6F5D6F38-B54E-FABC-ABC4-A311C22DE4CD}"/>
              </a:ext>
            </a:extLst>
          </p:cNvPr>
          <p:cNvGrpSpPr/>
          <p:nvPr/>
        </p:nvGrpSpPr>
        <p:grpSpPr>
          <a:xfrm>
            <a:off x="1443735" y="5446316"/>
            <a:ext cx="9489723" cy="521075"/>
            <a:chOff x="1899920" y="3939439"/>
            <a:chExt cx="9489723" cy="521075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5D755842-C329-7932-271D-FBC02517B4BA}"/>
                </a:ext>
              </a:extLst>
            </p:cNvPr>
            <p:cNvSpPr/>
            <p:nvPr/>
          </p:nvSpPr>
          <p:spPr>
            <a:xfrm>
              <a:off x="5986586" y="3939576"/>
              <a:ext cx="17911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augmente 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529C93F0-2A6A-3DE2-CDA4-E180C45B4EFD}"/>
                </a:ext>
              </a:extLst>
            </p:cNvPr>
            <p:cNvSpPr/>
            <p:nvPr/>
          </p:nvSpPr>
          <p:spPr>
            <a:xfrm>
              <a:off x="9598467" y="3949736"/>
              <a:ext cx="179117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r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este stable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251433D8-8A75-81CA-B3E3-A9051E779394}"/>
                </a:ext>
              </a:extLst>
            </p:cNvPr>
            <p:cNvSpPr/>
            <p:nvPr/>
          </p:nvSpPr>
          <p:spPr>
            <a:xfrm>
              <a:off x="2303587" y="3949599"/>
              <a:ext cx="1791175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chemeClr val="bg1"/>
                  </a:solidFill>
                  <a:latin typeface="Calibri" panose="020F0502020204030204"/>
                </a:rPr>
                <a:t>d</a:t>
              </a:r>
              <a:r>
                <a:rPr kumimoji="0" lang="fr-FR" sz="22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iminue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18678E9-3C4E-2803-566A-C8004C52473E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84880A28-05A5-7C4F-7B64-BD5D9E28ABF6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9B3858F7-2657-333C-1112-F49549D9977B}"/>
                </a:ext>
              </a:extLst>
            </p:cNvPr>
            <p:cNvSpPr/>
            <p:nvPr/>
          </p:nvSpPr>
          <p:spPr>
            <a:xfrm>
              <a:off x="9215118" y="3949736"/>
              <a:ext cx="42686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002BC7C6-4935-7D6C-4448-06B1F988A29D}"/>
              </a:ext>
            </a:extLst>
          </p:cNvPr>
          <p:cNvCxnSpPr>
            <a:cxnSpLocks/>
          </p:cNvCxnSpPr>
          <p:nvPr/>
        </p:nvCxnSpPr>
        <p:spPr>
          <a:xfrm flipV="1">
            <a:off x="10049445" y="2467844"/>
            <a:ext cx="0" cy="25301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42988" y="331765"/>
            <a:ext cx="98643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5 activité 1 de la page 50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504" y="775631"/>
            <a:ext cx="837778" cy="8377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E88010A-3F4B-172C-D307-B0AEC246C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47" y="945167"/>
            <a:ext cx="10569677" cy="496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730890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06EC059-1566-7879-DC6E-054722831C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4425" y="893478"/>
            <a:ext cx="7888817" cy="563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7E7E7FC-2533-8DBB-547B-2B6B02F12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311" y="973608"/>
            <a:ext cx="7570121" cy="355789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968C849-9198-03B2-BD1C-BB427C4EAC3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65105"/>
          <a:stretch>
            <a:fillRect/>
          </a:stretch>
        </p:blipFill>
        <p:spPr>
          <a:xfrm>
            <a:off x="2153981" y="4649493"/>
            <a:ext cx="7668444" cy="191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5B83D-6FB0-CA90-2575-CD478C50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13357A5-ACF1-DF8D-C7EC-41E663FBF7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2B8DD1-68D5-DBC7-2C84-AEA514A1ABD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BF001EE-6C0A-536E-B0F7-4C90FA43F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86F3EECC-9AFA-1648-E87F-28873A0A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83135B3-A69B-B9E2-AE6B-7BE473DB6C37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A181B1-0F94-746D-FAAD-15DC19F74A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311" y="973608"/>
            <a:ext cx="7570121" cy="35578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A3C7291-9382-E304-4C00-A6347476934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377" b="47733"/>
          <a:stretch>
            <a:fillRect/>
          </a:stretch>
        </p:blipFill>
        <p:spPr>
          <a:xfrm>
            <a:off x="2153981" y="5107798"/>
            <a:ext cx="7668444" cy="87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9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7DD3-B65B-2BD4-B40A-4DC274CD2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B0926C46-A379-FF79-7154-E618CD2D13B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F89378D-47F3-1FEB-6E57-824609CBD57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518A0514-818F-E4F4-64E7-017F0B26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4EE9A8B7-3353-88BD-9D03-27FB0821E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81153-0ACC-2913-0CA8-4837785EA13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55D108-08E0-8876-1FB2-ACFF2D858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130" y="973608"/>
            <a:ext cx="7009683" cy="329449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32EF717-F3D6-ADED-0DD9-713956E613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1192" b="5466"/>
          <a:stretch>
            <a:fillRect/>
          </a:stretch>
        </p:blipFill>
        <p:spPr>
          <a:xfrm>
            <a:off x="2183477" y="4268105"/>
            <a:ext cx="7668444" cy="237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3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9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F4105E1-EEFE-E799-CDA2-943102FB39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39677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00E901F6-34D6-7340-2BAF-88A5B871234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444CF33-ABBC-BF0C-2C67-5E958B4C5FE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0AD1DC97-98ED-2B0D-BC12-3D8B19FDE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522" y="1042073"/>
            <a:ext cx="8100956" cy="5639782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C78E75C1-1BA6-993D-C0CE-76456DD765F7}"/>
              </a:ext>
            </a:extLst>
          </p:cNvPr>
          <p:cNvSpPr txBox="1"/>
          <p:nvPr/>
        </p:nvSpPr>
        <p:spPr>
          <a:xfrm>
            <a:off x="5294721" y="4950083"/>
            <a:ext cx="1695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1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B7A02D3E-47F8-BCDF-FF7B-DC33D10A2E75}"/>
              </a:ext>
            </a:extLst>
          </p:cNvPr>
          <p:cNvSpPr txBox="1"/>
          <p:nvPr/>
        </p:nvSpPr>
        <p:spPr>
          <a:xfrm>
            <a:off x="3576347" y="1778046"/>
            <a:ext cx="1539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biomasse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D4911E52-1AA3-5895-B18B-9D787D93D7CD}"/>
              </a:ext>
            </a:extLst>
          </p:cNvPr>
          <p:cNvSpPr txBox="1"/>
          <p:nvPr/>
        </p:nvSpPr>
        <p:spPr>
          <a:xfrm>
            <a:off x="8156676" y="5701014"/>
            <a:ext cx="255222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le transfert de la matière </a:t>
            </a:r>
            <a:endParaRPr lang="fr-FR" sz="16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C5E8F523-BEF1-9EB9-522A-7C0BB3C59FDD}"/>
              </a:ext>
            </a:extLst>
          </p:cNvPr>
          <p:cNvSpPr txBox="1"/>
          <p:nvPr/>
        </p:nvSpPr>
        <p:spPr>
          <a:xfrm>
            <a:off x="3656667" y="2167316"/>
            <a:ext cx="1069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g</a:t>
            </a:r>
            <a:r>
              <a:rPr lang="fr-F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fr-FR" sz="1600" b="1" baseline="30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BC4DBC5B-8ABA-4F32-B643-134DBB7EA1ED}"/>
              </a:ext>
            </a:extLst>
          </p:cNvPr>
          <p:cNvSpPr txBox="1"/>
          <p:nvPr/>
        </p:nvSpPr>
        <p:spPr>
          <a:xfrm>
            <a:off x="3341346" y="5311266"/>
            <a:ext cx="2682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Transfert de la matière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C6B96150-FB53-0B7F-3406-F599E86F076A}"/>
              </a:ext>
            </a:extLst>
          </p:cNvPr>
          <p:cNvSpPr txBox="1"/>
          <p:nvPr/>
        </p:nvSpPr>
        <p:spPr>
          <a:xfrm>
            <a:off x="4867232" y="1349076"/>
            <a:ext cx="24575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niveaux trophiques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C0A60FF6-7B35-0283-AB0E-BB33CB5EB11A}"/>
              </a:ext>
            </a:extLst>
          </p:cNvPr>
          <p:cNvSpPr txBox="1"/>
          <p:nvPr/>
        </p:nvSpPr>
        <p:spPr>
          <a:xfrm>
            <a:off x="2045522" y="3504203"/>
            <a:ext cx="7962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allant des herbes vers les serpents le flux de la matière diminue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C4767AC-8073-E696-84C3-71083C40B03A}"/>
              </a:ext>
            </a:extLst>
          </p:cNvPr>
          <p:cNvSpPr txBox="1"/>
          <p:nvPr/>
        </p:nvSpPr>
        <p:spPr>
          <a:xfrm>
            <a:off x="8423151" y="4952295"/>
            <a:ext cx="1695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Consommateur 3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8364892C-E7B8-4C0B-804A-834844A12514}"/>
              </a:ext>
            </a:extLst>
          </p:cNvPr>
          <p:cNvSpPr txBox="1"/>
          <p:nvPr/>
        </p:nvSpPr>
        <p:spPr>
          <a:xfrm>
            <a:off x="6848829" y="5311266"/>
            <a:ext cx="2013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Perte de la matière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07705DAB-44A9-8B65-0799-888714DA663F}"/>
              </a:ext>
            </a:extLst>
          </p:cNvPr>
          <p:cNvSpPr txBox="1"/>
          <p:nvPr/>
        </p:nvSpPr>
        <p:spPr>
          <a:xfrm>
            <a:off x="2351011" y="6005147"/>
            <a:ext cx="70817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d’un niveau trophique à un autre n’est jamais total à cause des pertes.</a:t>
            </a:r>
            <a:endParaRPr lang="fr-FR" sz="1600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ZoneTexte 64">
            <a:extLst>
              <a:ext uri="{FF2B5EF4-FFF2-40B4-BE49-F238E27FC236}">
                <a16:creationId xmlns:a16="http://schemas.microsoft.com/office/drawing/2014/main" id="{CCD422AA-7FD3-FD21-D32F-68A40E31529A}"/>
              </a:ext>
            </a:extLst>
          </p:cNvPr>
          <p:cNvSpPr txBox="1"/>
          <p:nvPr/>
        </p:nvSpPr>
        <p:spPr>
          <a:xfrm>
            <a:off x="3843899" y="4968000"/>
            <a:ext cx="13574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i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Producteur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64D77FF4-6180-F8D8-29D1-C9B0D69E9AF1}"/>
              </a:ext>
            </a:extLst>
          </p:cNvPr>
          <p:cNvSpPr txBox="1"/>
          <p:nvPr/>
        </p:nvSpPr>
        <p:spPr>
          <a:xfrm>
            <a:off x="3656667" y="2573001"/>
            <a:ext cx="1069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 g/m</a:t>
            </a:r>
            <a:r>
              <a:rPr lang="fr-FR" sz="1600" b="1" baseline="30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DFF87D8D-F21D-AB80-0676-9EBDDEDC89B5}"/>
              </a:ext>
            </a:extLst>
          </p:cNvPr>
          <p:cNvSpPr txBox="1"/>
          <p:nvPr/>
        </p:nvSpPr>
        <p:spPr>
          <a:xfrm>
            <a:off x="7466248" y="2135196"/>
            <a:ext cx="1069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 g/m</a:t>
            </a:r>
            <a:r>
              <a:rPr lang="fr-FR" sz="1600" b="1" baseline="30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FF87A8E4-92ED-EF9F-368D-87A1D70354BA}"/>
              </a:ext>
            </a:extLst>
          </p:cNvPr>
          <p:cNvSpPr txBox="1"/>
          <p:nvPr/>
        </p:nvSpPr>
        <p:spPr>
          <a:xfrm>
            <a:off x="7466247" y="2569597"/>
            <a:ext cx="1069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1.5 g/m</a:t>
            </a:r>
            <a:r>
              <a:rPr lang="fr-FR" sz="1600" b="1" baseline="30000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5160507" y="2968086"/>
            <a:ext cx="3900097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35"/>
          <a:stretch>
            <a:fillRect/>
          </a:stretch>
        </p:blipFill>
        <p:spPr>
          <a:xfrm>
            <a:off x="1603116" y="2330244"/>
            <a:ext cx="2829438" cy="22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22898F9-B759-7F6E-B641-1F1BF91018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67" y="2555533"/>
            <a:ext cx="11789340" cy="2155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17933</TotalTime>
  <Words>530</Words>
  <Application>Microsoft Office PowerPoint</Application>
  <PresentationFormat>Grand écran</PresentationFormat>
  <Paragraphs>129</Paragraphs>
  <Slides>19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32" baseType="lpstr">
      <vt:lpstr>Aptos</vt:lpstr>
      <vt:lpstr>Arial</vt:lpstr>
      <vt:lpstr>Calibri</vt:lpstr>
      <vt:lpstr>Calibri-Bold</vt:lpstr>
      <vt:lpstr>Century Gothic</vt:lpstr>
      <vt:lpstr>CenturyGothic-Bold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1222</cp:revision>
  <cp:lastPrinted>2024-10-05T19:15:58Z</cp:lastPrinted>
  <dcterms:created xsi:type="dcterms:W3CDTF">2024-05-28T10:13:44Z</dcterms:created>
  <dcterms:modified xsi:type="dcterms:W3CDTF">2025-11-21T17:35:59Z</dcterms:modified>
</cp:coreProperties>
</file>