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27"/>
  </p:notesMasterIdLst>
  <p:handoutMasterIdLst>
    <p:handoutMasterId r:id="rId28"/>
  </p:handoutMasterIdLst>
  <p:sldIdLst>
    <p:sldId id="2147483585" r:id="rId4"/>
    <p:sldId id="2147483485" r:id="rId5"/>
    <p:sldId id="2147483552" r:id="rId6"/>
    <p:sldId id="2147483397" r:id="rId7"/>
    <p:sldId id="2134805878" r:id="rId8"/>
    <p:sldId id="2134806573" r:id="rId9"/>
    <p:sldId id="2147483624" r:id="rId10"/>
    <p:sldId id="2147483625" r:id="rId11"/>
    <p:sldId id="2147483592" r:id="rId12"/>
    <p:sldId id="256" r:id="rId13"/>
    <p:sldId id="257" r:id="rId14"/>
    <p:sldId id="258" r:id="rId15"/>
    <p:sldId id="2147483621" r:id="rId16"/>
    <p:sldId id="2147483622" r:id="rId17"/>
    <p:sldId id="2147483568" r:id="rId18"/>
    <p:sldId id="2147483623" r:id="rId19"/>
    <p:sldId id="2147483614" r:id="rId20"/>
    <p:sldId id="2134806575" r:id="rId21"/>
    <p:sldId id="2147483618" r:id="rId22"/>
    <p:sldId id="2147483617" r:id="rId23"/>
    <p:sldId id="2134806577" r:id="rId24"/>
    <p:sldId id="2134806581" r:id="rId25"/>
    <p:sldId id="213480658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47483397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147483624"/>
            <p14:sldId id="2147483625"/>
            <p14:sldId id="2147483592"/>
            <p14:sldId id="256"/>
            <p14:sldId id="257"/>
            <p14:sldId id="258"/>
            <p14:sldId id="2147483621"/>
            <p14:sldId id="2147483622"/>
          </p14:sldIdLst>
        </p14:section>
        <p14:section name="Consolidation" id="{22D92770-EE3A-4FC2-857A-DF2A0B803C03}">
          <p14:sldIdLst>
            <p14:sldId id="2147483568"/>
            <p14:sldId id="2147483623"/>
            <p14:sldId id="2147483614"/>
            <p14:sldId id="2134806575"/>
            <p14:sldId id="2147483618"/>
            <p14:sldId id="2147483617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E4D"/>
    <a:srgbClr val="5FADE4"/>
    <a:srgbClr val="A11145"/>
    <a:srgbClr val="FDF2E2"/>
    <a:srgbClr val="BF4598"/>
    <a:srgbClr val="00663F"/>
    <a:srgbClr val="F3DFED"/>
    <a:srgbClr val="2CB551"/>
    <a:srgbClr val="F2F7D9"/>
    <a:srgbClr val="0273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90" autoAdjust="0"/>
  </p:normalViewPr>
  <p:slideViewPr>
    <p:cSldViewPr snapToGrid="0">
      <p:cViewPr varScale="1">
        <p:scale>
          <a:sx n="78" d="100"/>
          <a:sy n="78" d="100"/>
        </p:scale>
        <p:origin x="8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09/01/2026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09/01/2026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DA73943-542A-9090-C676-BE73C6D13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4725B9D1-6B3E-F11E-F54B-2A892E95B6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962509D1-1D4F-13DD-4F84-EBF03CAC133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75F56836-0345-C0B1-37D9-FC40057828D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9000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D0CDD70-90FD-8E03-B778-611DEEC49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19670414-4D8D-06E0-292E-AC4DD5243E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53BD399D-884F-0F77-6126-19031BF9C3C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D242EC60-1275-5416-7A9F-1E20303E86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1408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0DADEB-F4DB-91A8-0FE9-07A6DB5F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1ADF05F-B58D-DA65-AA83-51F0D1462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BB46C34-C402-58E9-44A0-5516BA67A5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A632772-99AF-A45A-331E-E4A69F3606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9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970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2925764-0D6D-CD92-5595-5B0A597AC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CDB13F9B-5110-E022-72EE-D5D6F3C2B1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4D05A80-33D6-C9B2-D359-976734BE65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2351BEC8-3BC2-088D-D8F7-DC1DA9C468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10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827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F6F289-BDD3-B764-531C-202C791F1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651A34B0-8D61-B8C6-328E-46A344631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F506BB8-4B27-65F8-6385-DC89BF171B2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583BEB26-E5C5-131E-0BB5-09CF1187FE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11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5805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1FAE216-DDE9-A30F-986D-48B51CC82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AA2177C0-CD7F-30D0-9C67-D1B1D98580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24EA1D3-242E-7B39-F86A-9E49F9974D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B6A11B6D-1028-8AE1-2A6C-4EFA7F40B8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12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675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67B3928-09C8-630A-4B52-F4A51E719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AA788829-55A3-C2B1-DE41-12119C070C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8807441D-D112-D711-BFCE-51DC93D9A62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8580120-B3CD-5BFF-61B9-E604218667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7437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5D4210C-62A9-96F0-E6EA-A18E4BC36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178591BC-1EC3-3DB6-F2EC-A026D1035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EC6C6470-26C7-8E7E-E970-F7F62BADF3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B636D21-1967-81A6-F892-FD741E59DFA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5375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09/01/2026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09/01/2026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09/01/2026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09/01/2026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09/01/2026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09/01/2026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09/01/2026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4.wdp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7894126" y="2400385"/>
            <a:ext cx="3981967" cy="3298233"/>
            <a:chOff x="7563203" y="1877401"/>
            <a:chExt cx="3981967" cy="329823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323574" y="1877401"/>
              <a:ext cx="2221596" cy="1780067"/>
              <a:chOff x="9793054" y="2405608"/>
              <a:chExt cx="2221596" cy="1780067"/>
            </a:xfrm>
          </p:grpSpPr>
          <p:pic>
            <p:nvPicPr>
              <p:cNvPr id="42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793054" y="2405608"/>
                <a:ext cx="2221596" cy="178006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43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144008" y="2499996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/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3203" y="2576802"/>
              <a:ext cx="3853877" cy="2598832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2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B64C10-8718-E484-2542-D16568F3664F}"/>
              </a:ext>
            </a:extLst>
          </p:cNvPr>
          <p:cNvGrpSpPr/>
          <p:nvPr/>
        </p:nvGrpSpPr>
        <p:grpSpPr>
          <a:xfrm>
            <a:off x="422299" y="4733284"/>
            <a:ext cx="7817463" cy="696796"/>
            <a:chOff x="422300" y="5223143"/>
            <a:chExt cx="7246595" cy="696796"/>
          </a:xfrm>
        </p:grpSpPr>
        <p:sp>
          <p:nvSpPr>
            <p:cNvPr id="10" name="Google Shape;224;p26">
              <a:extLst>
                <a:ext uri="{FF2B5EF4-FFF2-40B4-BE49-F238E27FC236}">
                  <a16:creationId xmlns:a16="http://schemas.microsoft.com/office/drawing/2014/main" id="{15CCB194-4410-E7FA-E8C3-7081F9E33124}"/>
                </a:ext>
              </a:extLst>
            </p:cNvPr>
            <p:cNvSpPr/>
            <p:nvPr/>
          </p:nvSpPr>
          <p:spPr>
            <a:xfrm>
              <a:off x="422300" y="5223143"/>
              <a:ext cx="7246595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3   </a:t>
              </a:r>
            </a:p>
          </p:txBody>
        </p:sp>
        <p:sp>
          <p:nvSpPr>
            <p:cNvPr id="15" name="Google Shape;741;p98">
              <a:extLst>
                <a:ext uri="{FF2B5EF4-FFF2-40B4-BE49-F238E27FC236}">
                  <a16:creationId xmlns:a16="http://schemas.microsoft.com/office/drawing/2014/main" id="{B771EED7-F0EF-171A-FBE3-CADC75B64457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endParaRPr lang="fr-FR" sz="2000" b="1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742;p98">
              <a:extLst>
                <a:ext uri="{FF2B5EF4-FFF2-40B4-BE49-F238E27FC236}">
                  <a16:creationId xmlns:a16="http://schemas.microsoft.com/office/drawing/2014/main" id="{1388E045-DCAE-075C-1701-B3B7ACB51CE2}"/>
                </a:ext>
              </a:extLst>
            </p:cNvPr>
            <p:cNvSpPr/>
            <p:nvPr/>
          </p:nvSpPr>
          <p:spPr>
            <a:xfrm>
              <a:off x="1989798" y="5305502"/>
              <a:ext cx="73513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A1D761E-00FE-B609-79F4-BC8DB750CD84}"/>
              </a:ext>
            </a:extLst>
          </p:cNvPr>
          <p:cNvGrpSpPr/>
          <p:nvPr/>
        </p:nvGrpSpPr>
        <p:grpSpPr>
          <a:xfrm>
            <a:off x="473099" y="3906918"/>
            <a:ext cx="7888581" cy="769316"/>
            <a:chOff x="473099" y="3656547"/>
            <a:chExt cx="7928101" cy="769316"/>
          </a:xfrm>
        </p:grpSpPr>
        <p:sp>
          <p:nvSpPr>
            <p:cNvPr id="19" name="Google Shape;223;p26">
              <a:extLst>
                <a:ext uri="{FF2B5EF4-FFF2-40B4-BE49-F238E27FC236}">
                  <a16:creationId xmlns:a16="http://schemas.microsoft.com/office/drawing/2014/main" id="{537E3216-4EB3-EA2D-D098-D8F91293BF4A}"/>
                </a:ext>
              </a:extLst>
            </p:cNvPr>
            <p:cNvSpPr/>
            <p:nvPr/>
          </p:nvSpPr>
          <p:spPr>
            <a:xfrm>
              <a:off x="473099" y="3729067"/>
              <a:ext cx="779535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2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20" name="Google Shape;735;p98">
              <a:extLst>
                <a:ext uri="{FF2B5EF4-FFF2-40B4-BE49-F238E27FC236}">
                  <a16:creationId xmlns:a16="http://schemas.microsoft.com/office/drawing/2014/main" id="{3162349F-0A2C-C364-342E-B81C2932DEEF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60D7CB0-8BEF-E9A2-7440-DCC29074180A}"/>
                </a:ext>
              </a:extLst>
            </p:cNvPr>
            <p:cNvSpPr txBox="1"/>
            <p:nvPr/>
          </p:nvSpPr>
          <p:spPr>
            <a:xfrm>
              <a:off x="2292269" y="3680037"/>
              <a:ext cx="6108931" cy="743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r>
                <a:rPr lang="fr-FR" sz="2000" b="1" dirty="0">
                  <a:solidFill>
                    <a:schemeClr val="bg1"/>
                  </a:solidFill>
                </a:rPr>
                <a:t>Facteurs affectant la croissance de l’individu et la taille d’une population dans un écosystème.</a:t>
              </a: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0C9F8581-9CF7-BD43-651B-E9BAD9C1EEA9}"/>
              </a:ext>
            </a:extLst>
          </p:cNvPr>
          <p:cNvSpPr txBox="1"/>
          <p:nvPr/>
        </p:nvSpPr>
        <p:spPr>
          <a:xfrm>
            <a:off x="2265680" y="4690795"/>
            <a:ext cx="59334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</a:rPr>
              <a:t>Construire et décrire un graphique montrant l’effet de l’alimentation sur la croissance d’un animal.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38D8BAA-5955-E005-666C-29749AC3BA9F}"/>
              </a:ext>
            </a:extLst>
          </p:cNvPr>
          <p:cNvGrpSpPr/>
          <p:nvPr/>
        </p:nvGrpSpPr>
        <p:grpSpPr>
          <a:xfrm>
            <a:off x="567341" y="2400385"/>
            <a:ext cx="3274142" cy="1862048"/>
            <a:chOff x="4650097" y="4812077"/>
            <a:chExt cx="3274142" cy="1862048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1D9D42CA-955A-35D3-89A0-4A86AF4BC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6" name="ZoneTexte 13">
              <a:extLst>
                <a:ext uri="{FF2B5EF4-FFF2-40B4-BE49-F238E27FC236}">
                  <a16:creationId xmlns:a16="http://schemas.microsoft.com/office/drawing/2014/main" id="{1CBB6403-BCAE-7F70-3571-993A331C5C5E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7" name="ZoneTexte 17">
              <a:extLst>
                <a:ext uri="{FF2B5EF4-FFF2-40B4-BE49-F238E27FC236}">
                  <a16:creationId xmlns:a16="http://schemas.microsoft.com/office/drawing/2014/main" id="{76E46803-B96B-B969-DB50-0068C7225DD2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1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191687" y="1943395"/>
            <a:ext cx="8127601" cy="3098800"/>
            <a:chOff x="1619475" y="1029778"/>
            <a:chExt cx="6095701" cy="3804525"/>
          </a:xfrm>
        </p:grpSpPr>
        <p:sp>
          <p:nvSpPr>
            <p:cNvPr id="6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0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3022679" y="2500516"/>
            <a:ext cx="6994935" cy="548005"/>
            <a:chOff x="2156845" y="1060636"/>
            <a:chExt cx="5246201" cy="411004"/>
          </a:xfrm>
        </p:grpSpPr>
        <p:sp>
          <p:nvSpPr>
            <p:cNvPr id="24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5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1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Moment de récupération</a:t>
              </a:r>
            </a:p>
          </p:txBody>
        </p:sp>
      </p:grpSp>
      <p:grpSp>
        <p:nvGrpSpPr>
          <p:cNvPr id="11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3022679" y="3326894"/>
            <a:ext cx="6994935" cy="548005"/>
            <a:chOff x="2156845" y="1060636"/>
            <a:chExt cx="5246201" cy="411004"/>
          </a:xfrm>
        </p:grpSpPr>
        <p:sp>
          <p:nvSpPr>
            <p:cNvPr id="20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3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Consolidation</a:t>
              </a:r>
            </a:p>
          </p:txBody>
        </p:sp>
      </p:grpSp>
      <p:grpSp>
        <p:nvGrpSpPr>
          <p:cNvPr id="12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992199" y="4156692"/>
            <a:ext cx="6994935" cy="548005"/>
            <a:chOff x="2156845" y="1060636"/>
            <a:chExt cx="5246201" cy="411004"/>
          </a:xfrm>
        </p:grpSpPr>
        <p:sp>
          <p:nvSpPr>
            <p:cNvPr id="16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9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Métacognition</a:t>
              </a:r>
            </a:p>
          </p:txBody>
        </p:sp>
      </p:grpSp>
      <p:sp>
        <p:nvSpPr>
          <p:cNvPr id="13" name="Oval 7">
            <a:extLst>
              <a:ext uri="{FF2B5EF4-FFF2-40B4-BE49-F238E27FC236}">
                <a16:creationId xmlns:a16="http://schemas.microsoft.com/office/drawing/2014/main" id="{3314F01D-6B56-A75E-BB5C-1F73DFE488F6}"/>
              </a:ext>
            </a:extLst>
          </p:cNvPr>
          <p:cNvSpPr/>
          <p:nvPr/>
        </p:nvSpPr>
        <p:spPr>
          <a:xfrm>
            <a:off x="2469443" y="252441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4" name="Rectangle: Rounded Corners 24">
            <a:extLst>
              <a:ext uri="{FF2B5EF4-FFF2-40B4-BE49-F238E27FC236}">
                <a16:creationId xmlns:a16="http://schemas.microsoft.com/office/drawing/2014/main" id="{4CCB0D59-EEBD-8010-677B-271DEC587BB0}"/>
              </a:ext>
            </a:extLst>
          </p:cNvPr>
          <p:cNvSpPr/>
          <p:nvPr/>
        </p:nvSpPr>
        <p:spPr>
          <a:xfrm>
            <a:off x="2418078" y="3332479"/>
            <a:ext cx="568960" cy="50800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5" name="Oval 15">
            <a:extLst>
              <a:ext uri="{FF2B5EF4-FFF2-40B4-BE49-F238E27FC236}">
                <a16:creationId xmlns:a16="http://schemas.microsoft.com/office/drawing/2014/main" id="{3E464916-733B-FA9C-B9F2-9F98E93495D6}"/>
              </a:ext>
            </a:extLst>
          </p:cNvPr>
          <p:cNvSpPr/>
          <p:nvPr/>
        </p:nvSpPr>
        <p:spPr>
          <a:xfrm>
            <a:off x="2419066" y="418394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133" b="1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223837" y="2834372"/>
            <a:ext cx="10004602" cy="70788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969108" y="2976880"/>
            <a:ext cx="8999055" cy="405121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b="1" dirty="0">
                <a:solidFill>
                  <a:srgbClr val="106585"/>
                </a:solidFill>
              </a:rPr>
              <a:t>Construire et décrire un graphique montrant  l’effet de l’alimentation sur la croissance d’un animal.</a:t>
            </a: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7" y="2551095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1080429" y="237898"/>
            <a:ext cx="94529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Au cours de cette séance, vous allez consolider vos apprentissages concernant la tâche ci-dessous: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E8CB8-C7BD-9475-59F9-EDE069660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F23E497-800F-A9C9-D2E5-35A000E566A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R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DAD5297C-4158-2D5C-E23D-F4BE08A60F56}"/>
              </a:ext>
            </a:extLst>
          </p:cNvPr>
          <p:cNvSpPr txBox="1"/>
          <p:nvPr/>
        </p:nvSpPr>
        <p:spPr>
          <a:xfrm>
            <a:off x="1033625" y="167347"/>
            <a:ext cx="91757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Commençons par nous rappeler en quoi consiste la croissance chez les animaux. Répondez à la question.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4F88D342-7F93-13E5-9526-82B615405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0674751-958B-85F4-6544-2C28DFE54C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46" b="12401"/>
          <a:stretch>
            <a:fillRect/>
          </a:stretch>
        </p:blipFill>
        <p:spPr bwMode="auto">
          <a:xfrm>
            <a:off x="5344507" y="3893086"/>
            <a:ext cx="6310511" cy="219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BAFA989-8747-CA2D-189A-56905D3A8224}"/>
              </a:ext>
            </a:extLst>
          </p:cNvPr>
          <p:cNvSpPr txBox="1"/>
          <p:nvPr/>
        </p:nvSpPr>
        <p:spPr>
          <a:xfrm rot="20897210">
            <a:off x="7369647" y="4005234"/>
            <a:ext cx="2040948" cy="400110"/>
          </a:xfrm>
          <a:prstGeom prst="rect">
            <a:avLst/>
          </a:prstGeom>
          <a:solidFill>
            <a:srgbClr val="F8D8CA"/>
          </a:solidFill>
        </p:spPr>
        <p:txBody>
          <a:bodyPr wrap="square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fr-FR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Croissance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D5336B70-BC2F-B2F9-3535-834FE1300D24}"/>
              </a:ext>
            </a:extLst>
          </p:cNvPr>
          <p:cNvCxnSpPr>
            <a:cxnSpLocks/>
          </p:cNvCxnSpPr>
          <p:nvPr/>
        </p:nvCxnSpPr>
        <p:spPr>
          <a:xfrm flipV="1">
            <a:off x="5753729" y="3832613"/>
            <a:ext cx="5379337" cy="1169789"/>
          </a:xfrm>
          <a:prstGeom prst="straightConnector1">
            <a:avLst/>
          </a:prstGeom>
          <a:noFill/>
          <a:ln w="38100" cap="flat" cmpd="sng" algn="ctr">
            <a:solidFill>
              <a:srgbClr val="1D9A78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FCBDAF38-3313-7D1E-A3DF-59699C75E511}"/>
              </a:ext>
            </a:extLst>
          </p:cNvPr>
          <p:cNvSpPr txBox="1"/>
          <p:nvPr/>
        </p:nvSpPr>
        <p:spPr>
          <a:xfrm>
            <a:off x="365760" y="2286000"/>
            <a:ext cx="7955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2060"/>
                </a:solidFill>
              </a:rPr>
              <a:t>La croissance du bébé est une augmentation de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1CD49F9-08AE-1C97-F1BF-3FE485AFD788}"/>
              </a:ext>
            </a:extLst>
          </p:cNvPr>
          <p:cNvSpPr txBox="1"/>
          <p:nvPr/>
        </p:nvSpPr>
        <p:spPr>
          <a:xfrm>
            <a:off x="2042160" y="3342641"/>
            <a:ext cx="1920240" cy="497840"/>
          </a:xfrm>
          <a:prstGeom prst="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800" b="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Sa taille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8EFC95-0858-4C85-2B7A-0B4AF9F14587}"/>
              </a:ext>
            </a:extLst>
          </p:cNvPr>
          <p:cNvSpPr txBox="1"/>
          <p:nvPr/>
        </p:nvSpPr>
        <p:spPr>
          <a:xfrm>
            <a:off x="2037877" y="4094481"/>
            <a:ext cx="1945544" cy="497840"/>
          </a:xfrm>
          <a:prstGeom prst="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800" b="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Son âge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9254BC6-901A-5B55-328C-1871325014D3}"/>
              </a:ext>
            </a:extLst>
          </p:cNvPr>
          <p:cNvSpPr txBox="1"/>
          <p:nvPr/>
        </p:nvSpPr>
        <p:spPr>
          <a:xfrm>
            <a:off x="2056104" y="4886961"/>
            <a:ext cx="1895785" cy="497840"/>
          </a:xfrm>
          <a:prstGeom prst="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800" b="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Sa masse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26A5B96-2A5C-CA64-83E4-059FB560F4B9}"/>
              </a:ext>
            </a:extLst>
          </p:cNvPr>
          <p:cNvSpPr/>
          <p:nvPr/>
        </p:nvSpPr>
        <p:spPr>
          <a:xfrm>
            <a:off x="1295401" y="3372394"/>
            <a:ext cx="584200" cy="402046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97EBAFA-33B9-2582-28A3-140873735C4A}"/>
              </a:ext>
            </a:extLst>
          </p:cNvPr>
          <p:cNvSpPr/>
          <p:nvPr/>
        </p:nvSpPr>
        <p:spPr>
          <a:xfrm>
            <a:off x="1295401" y="4103914"/>
            <a:ext cx="584200" cy="402046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AC7487A-0651-1F1C-DC12-8C53C3B95434}"/>
              </a:ext>
            </a:extLst>
          </p:cNvPr>
          <p:cNvSpPr/>
          <p:nvPr/>
        </p:nvSpPr>
        <p:spPr>
          <a:xfrm>
            <a:off x="1295401" y="4937034"/>
            <a:ext cx="584200" cy="402046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04C4E55-5149-56EE-9E60-B67F5A2CF35B}"/>
              </a:ext>
            </a:extLst>
          </p:cNvPr>
          <p:cNvSpPr txBox="1"/>
          <p:nvPr/>
        </p:nvSpPr>
        <p:spPr>
          <a:xfrm>
            <a:off x="1854025" y="1541868"/>
            <a:ext cx="568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Cochez les bonnes réponses</a:t>
            </a:r>
          </a:p>
        </p:txBody>
      </p:sp>
    </p:spTree>
    <p:extLst>
      <p:ext uri="{BB962C8B-B14F-4D97-AF65-F5344CB8AC3E}">
        <p14:creationId xmlns:p14="http://schemas.microsoft.com/office/powerpoint/2010/main" val="769877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505B4-FC65-D937-4FBF-7C3734BC9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34E8CDDD-0E33-90CB-13AE-F94B304BB99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R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F486F5DF-7FF6-E725-DDAC-0396C0FFF036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La croissance concerne la taille ou la masse d’un homme ou d’un animal 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8EF5E229-D366-9FF5-E7D8-BCF7F6F25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D93BCEC-62B1-B241-9B68-19E091535D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46" b="12401"/>
          <a:stretch>
            <a:fillRect/>
          </a:stretch>
        </p:blipFill>
        <p:spPr bwMode="auto">
          <a:xfrm>
            <a:off x="5344507" y="3893086"/>
            <a:ext cx="6310511" cy="219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0DAB8E3-10E1-1FC0-A4E9-AED95F02DDBA}"/>
              </a:ext>
            </a:extLst>
          </p:cNvPr>
          <p:cNvSpPr txBox="1"/>
          <p:nvPr/>
        </p:nvSpPr>
        <p:spPr>
          <a:xfrm rot="20897210">
            <a:off x="7369647" y="4005234"/>
            <a:ext cx="2040948" cy="400110"/>
          </a:xfrm>
          <a:prstGeom prst="rect">
            <a:avLst/>
          </a:prstGeom>
          <a:solidFill>
            <a:srgbClr val="F8D8CA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Croissance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42EFB5A-54E6-C27E-75CF-2C67ADB7D680}"/>
              </a:ext>
            </a:extLst>
          </p:cNvPr>
          <p:cNvCxnSpPr>
            <a:cxnSpLocks/>
          </p:cNvCxnSpPr>
          <p:nvPr/>
        </p:nvCxnSpPr>
        <p:spPr>
          <a:xfrm flipV="1">
            <a:off x="5753729" y="3832613"/>
            <a:ext cx="5379337" cy="1169789"/>
          </a:xfrm>
          <a:prstGeom prst="straightConnector1">
            <a:avLst/>
          </a:prstGeom>
          <a:noFill/>
          <a:ln w="38100" cap="flat" cmpd="sng" algn="ctr">
            <a:solidFill>
              <a:srgbClr val="1D9A78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FD1E44A9-ADA9-926E-204D-DD2288AACA1F}"/>
              </a:ext>
            </a:extLst>
          </p:cNvPr>
          <p:cNvSpPr txBox="1"/>
          <p:nvPr/>
        </p:nvSpPr>
        <p:spPr>
          <a:xfrm>
            <a:off x="487680" y="1828800"/>
            <a:ext cx="7955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croissance du bébé est une augmentation de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01CCB67-5DBA-5B06-050B-73633AFED19C}"/>
              </a:ext>
            </a:extLst>
          </p:cNvPr>
          <p:cNvSpPr txBox="1"/>
          <p:nvPr/>
        </p:nvSpPr>
        <p:spPr>
          <a:xfrm>
            <a:off x="2651759" y="2458721"/>
            <a:ext cx="1888709" cy="497840"/>
          </a:xfrm>
          <a:prstGeom prst="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800" b="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a.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 taille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CE0C815-18FB-7170-4CDC-24FE7F3A2343}"/>
              </a:ext>
            </a:extLst>
          </p:cNvPr>
          <p:cNvSpPr txBox="1"/>
          <p:nvPr/>
        </p:nvSpPr>
        <p:spPr>
          <a:xfrm>
            <a:off x="2647477" y="3210561"/>
            <a:ext cx="1882482" cy="497840"/>
          </a:xfrm>
          <a:prstGeom prst="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800" b="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Son âge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5703C5-D2B3-8F9C-F8BC-2E60073B374F}"/>
              </a:ext>
            </a:extLst>
          </p:cNvPr>
          <p:cNvSpPr txBox="1"/>
          <p:nvPr/>
        </p:nvSpPr>
        <p:spPr>
          <a:xfrm>
            <a:off x="2665705" y="4003041"/>
            <a:ext cx="1874764" cy="497840"/>
          </a:xfrm>
          <a:prstGeom prst="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800" b="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Sa masse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B871F8F-2C95-C08E-69A4-8FC7F3F89A47}"/>
              </a:ext>
            </a:extLst>
          </p:cNvPr>
          <p:cNvSpPr/>
          <p:nvPr/>
        </p:nvSpPr>
        <p:spPr>
          <a:xfrm>
            <a:off x="1905001" y="2488474"/>
            <a:ext cx="584200" cy="402046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605CC99-92BF-3BD5-BFDB-EFFC656A90D6}"/>
              </a:ext>
            </a:extLst>
          </p:cNvPr>
          <p:cNvSpPr/>
          <p:nvPr/>
        </p:nvSpPr>
        <p:spPr>
          <a:xfrm>
            <a:off x="1905001" y="3219994"/>
            <a:ext cx="584200" cy="402046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C6C7675-24DE-FD83-B20B-8ED767B4CDAF}"/>
              </a:ext>
            </a:extLst>
          </p:cNvPr>
          <p:cNvSpPr/>
          <p:nvPr/>
        </p:nvSpPr>
        <p:spPr>
          <a:xfrm>
            <a:off x="1905001" y="4053114"/>
            <a:ext cx="584200" cy="402046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9526ED-7E3C-CFCD-8E0E-E9517A1D8E68}"/>
              </a:ext>
            </a:extLst>
          </p:cNvPr>
          <p:cNvSpPr txBox="1"/>
          <p:nvPr/>
        </p:nvSpPr>
        <p:spPr>
          <a:xfrm>
            <a:off x="1625600" y="1066800"/>
            <a:ext cx="568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Cochez les bonnes réponses</a:t>
            </a:r>
          </a:p>
        </p:txBody>
      </p:sp>
      <p:pic>
        <p:nvPicPr>
          <p:cNvPr id="17" name="Image 16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5D524FB7-133D-898F-FEB5-3A9EEFB06D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108" y="2474265"/>
            <a:ext cx="478467" cy="473209"/>
          </a:xfrm>
          <a:prstGeom prst="rect">
            <a:avLst/>
          </a:prstGeom>
        </p:spPr>
      </p:pic>
      <p:pic>
        <p:nvPicPr>
          <p:cNvPr id="18" name="Image 17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ACB8CABC-7591-4405-7E22-BD6EF0A45F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08" y="4059225"/>
            <a:ext cx="478467" cy="47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518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2874-3034-68C5-BF3F-B5201DF5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2221FE-5758-26D0-D757-3E3C1F073F6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1DD65E67-8C1D-78C4-4BAA-C821B2F2C37C}"/>
              </a:ext>
            </a:extLst>
          </p:cNvPr>
          <p:cNvSpPr txBox="1"/>
          <p:nvPr/>
        </p:nvSpPr>
        <p:spPr>
          <a:xfrm>
            <a:off x="1086788" y="231142"/>
            <a:ext cx="91757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Pour représenter la croissance sur un graphique on doit suivre des étapes; rappelez ces étapes en répondant à la question suivante:</a:t>
            </a:r>
            <a:endParaRPr lang="fr-FR" noProof="0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068624A-BA4B-5469-9C5F-252073DB5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2662177-9035-A8F3-8152-2148C4EAFF07}"/>
              </a:ext>
            </a:extLst>
          </p:cNvPr>
          <p:cNvSpPr/>
          <p:nvPr/>
        </p:nvSpPr>
        <p:spPr>
          <a:xfrm>
            <a:off x="816653" y="1448361"/>
            <a:ext cx="9587187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fr-FR" sz="2800" b="1" dirty="0">
                <a:solidFill>
                  <a:srgbClr val="0852A4"/>
                </a:solidFill>
                <a:latin typeface="+mj-lt"/>
              </a:rPr>
              <a:t> Complétez </a:t>
            </a:r>
            <a:r>
              <a:rPr lang="fr-FR" sz="2800" dirty="0">
                <a:solidFill>
                  <a:srgbClr val="0852A4"/>
                </a:solidFill>
                <a:latin typeface="+mj-lt"/>
              </a:rPr>
              <a:t>les étapes pour construire un graphique.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8EE478-85FD-0BA4-2FD9-AB66EBAB4A15}"/>
              </a:ext>
            </a:extLst>
          </p:cNvPr>
          <p:cNvSpPr txBox="1"/>
          <p:nvPr/>
        </p:nvSpPr>
        <p:spPr>
          <a:xfrm>
            <a:off x="2316480" y="228600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/>
              <a:t>Étape 1: ………………………………………………..</a:t>
            </a:r>
            <a:endParaRPr lang="fr-FR" sz="28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87D0722-F67A-8EF0-7DE6-5F91CB0C30F9}"/>
              </a:ext>
            </a:extLst>
          </p:cNvPr>
          <p:cNvSpPr txBox="1"/>
          <p:nvPr/>
        </p:nvSpPr>
        <p:spPr>
          <a:xfrm>
            <a:off x="2316480" y="290576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>
                <a:solidFill>
                  <a:schemeClr val="tx1"/>
                </a:solidFill>
              </a:rPr>
              <a:t>Étape 2: Donner un titre à chaque axe.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D6D774C-56A7-BA3B-8221-75190B010B49}"/>
              </a:ext>
            </a:extLst>
          </p:cNvPr>
          <p:cNvSpPr txBox="1"/>
          <p:nvPr/>
        </p:nvSpPr>
        <p:spPr>
          <a:xfrm>
            <a:off x="2316480" y="356616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>
                <a:solidFill>
                  <a:schemeClr val="tx1"/>
                </a:solidFill>
              </a:rPr>
              <a:t>Étape 3: ………………………………………………...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91B69B9-BC32-1A67-BCE2-54F1F9FE87B2}"/>
              </a:ext>
            </a:extLst>
          </p:cNvPr>
          <p:cNvSpPr txBox="1"/>
          <p:nvPr/>
        </p:nvSpPr>
        <p:spPr>
          <a:xfrm>
            <a:off x="2358522" y="4318701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>
                <a:solidFill>
                  <a:schemeClr val="tx1"/>
                </a:solidFill>
              </a:rPr>
              <a:t>Étape 4: ……………………………………………….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8A71EF1-15C7-9F29-1032-175D75B3E386}"/>
              </a:ext>
            </a:extLst>
          </p:cNvPr>
          <p:cNvSpPr txBox="1"/>
          <p:nvPr/>
        </p:nvSpPr>
        <p:spPr>
          <a:xfrm>
            <a:off x="2316480" y="5029200"/>
            <a:ext cx="7335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>
                <a:solidFill>
                  <a:schemeClr val="tx1"/>
                </a:solidFill>
              </a:rPr>
              <a:t>Étape 5: </a:t>
            </a:r>
            <a:r>
              <a:rPr lang="fr-FR" dirty="0">
                <a:solidFill>
                  <a:prstClr val="black"/>
                </a:solidFill>
              </a:rPr>
              <a:t>Donner un titre au graphique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6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F84DB-A042-045D-C449-41356735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F362A4F4-FF26-BBA5-C5E5-6A8A7A93431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010244F-73DC-0D73-1940-08A1BA48E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21381F2-0804-1B61-560F-92AA3CE08D59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Vérifiez vos réponses.</a:t>
            </a:r>
            <a:endParaRPr lang="fr-FR" noProof="0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9510461-2638-AECE-E4C4-ABEA2493124E}"/>
              </a:ext>
            </a:extLst>
          </p:cNvPr>
          <p:cNvSpPr/>
          <p:nvPr/>
        </p:nvSpPr>
        <p:spPr>
          <a:xfrm>
            <a:off x="786173" y="1285801"/>
            <a:ext cx="9587187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étapes pour construire un graphique: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71B8AB7-66CA-0599-AA5B-6D0A4FDCC401}"/>
              </a:ext>
            </a:extLst>
          </p:cNvPr>
          <p:cNvSpPr txBox="1"/>
          <p:nvPr/>
        </p:nvSpPr>
        <p:spPr>
          <a:xfrm>
            <a:off x="2286000" y="212344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1: ………………………………………………..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64741E1-67BC-C858-B012-0E1616BAD7FA}"/>
              </a:ext>
            </a:extLst>
          </p:cNvPr>
          <p:cNvSpPr txBox="1"/>
          <p:nvPr/>
        </p:nvSpPr>
        <p:spPr>
          <a:xfrm>
            <a:off x="2286000" y="274320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2: Donner un titre à chaque axe.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76B411-6AC7-BFD2-9B7F-04A1C3D2C8A6}"/>
              </a:ext>
            </a:extLst>
          </p:cNvPr>
          <p:cNvSpPr txBox="1"/>
          <p:nvPr/>
        </p:nvSpPr>
        <p:spPr>
          <a:xfrm>
            <a:off x="2286000" y="340360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3: ………………………………………………...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99AE6E-A1EC-9D25-0D12-D9DB95911C44}"/>
              </a:ext>
            </a:extLst>
          </p:cNvPr>
          <p:cNvSpPr txBox="1"/>
          <p:nvPr/>
        </p:nvSpPr>
        <p:spPr>
          <a:xfrm>
            <a:off x="2286000" y="413512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4: </a:t>
            </a:r>
            <a:r>
              <a:rPr lang="fr-FR" dirty="0"/>
              <a:t>Relier les points</a:t>
            </a: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0B2A20-AA57-B9FB-9645-F905BF3BB35E}"/>
              </a:ext>
            </a:extLst>
          </p:cNvPr>
          <p:cNvSpPr txBox="1"/>
          <p:nvPr/>
        </p:nvSpPr>
        <p:spPr>
          <a:xfrm>
            <a:off x="2286000" y="4866640"/>
            <a:ext cx="7335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5: …………………………………………………..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A121FBD-D187-BFE4-7F9E-9A3433DC7661}"/>
              </a:ext>
            </a:extLst>
          </p:cNvPr>
          <p:cNvSpPr txBox="1"/>
          <p:nvPr/>
        </p:nvSpPr>
        <p:spPr>
          <a:xfrm>
            <a:off x="3679766" y="4827848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Donner un titre au graphique</a:t>
            </a:r>
            <a:r>
              <a:rPr lang="fr-FR" dirty="0"/>
              <a:t>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1CD9526-E510-4081-9E76-0E9708A42368}"/>
              </a:ext>
            </a:extLst>
          </p:cNvPr>
          <p:cNvSpPr txBox="1"/>
          <p:nvPr/>
        </p:nvSpPr>
        <p:spPr>
          <a:xfrm>
            <a:off x="3689002" y="3341718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/>
              <a:t>Positionner les points.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B6DA0D3-B2C4-6BAA-CA83-0934680E0581}"/>
              </a:ext>
            </a:extLst>
          </p:cNvPr>
          <p:cNvSpPr txBox="1"/>
          <p:nvPr/>
        </p:nvSpPr>
        <p:spPr>
          <a:xfrm>
            <a:off x="3652058" y="2084648"/>
            <a:ext cx="4402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chemeClr val="accent6"/>
                </a:solidFill>
              </a:rPr>
              <a:t>Tracer les deux axes</a:t>
            </a:r>
            <a:r>
              <a:rPr lang="fr-FR" sz="2800" dirty="0">
                <a:solidFill>
                  <a:schemeClr val="accent6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72473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9AC89-F4D9-CAF4-03F0-BAE3880B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B69E1BF1-AEA9-07AB-0990-7B22098D74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37739986-734E-A0A4-E6F6-0E434EECB408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La première étape consiste à représenter les axes et leurs donner un nom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22C4F37-08DD-A628-7B3A-ABBD03D2D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A1C2D3E-71C9-A780-D860-558DF33D88AC}"/>
              </a:ext>
            </a:extLst>
          </p:cNvPr>
          <p:cNvSpPr/>
          <p:nvPr/>
        </p:nvSpPr>
        <p:spPr>
          <a:xfrm>
            <a:off x="2337149" y="3543621"/>
            <a:ext cx="2666476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dépendante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6599EC1-CE73-A6BC-1DEE-EF790ED7BBDA}"/>
              </a:ext>
            </a:extLst>
          </p:cNvPr>
          <p:cNvSpPr/>
          <p:nvPr/>
        </p:nvSpPr>
        <p:spPr>
          <a:xfrm>
            <a:off x="2305969" y="2647789"/>
            <a:ext cx="2676635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indépendante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5F1C76F-2153-3204-0959-A04DC43783C3}"/>
              </a:ext>
            </a:extLst>
          </p:cNvPr>
          <p:cNvSpPr txBox="1"/>
          <p:nvPr/>
        </p:nvSpPr>
        <p:spPr>
          <a:xfrm>
            <a:off x="1139099" y="1284301"/>
            <a:ext cx="8909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D6FA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Relier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1D6FA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entre la variable et l’axe sur quoi on la représente.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EFC20A6-DB22-6C7D-A4FC-5185F024249E}"/>
              </a:ext>
            </a:extLst>
          </p:cNvPr>
          <p:cNvSpPr/>
          <p:nvPr/>
        </p:nvSpPr>
        <p:spPr>
          <a:xfrm>
            <a:off x="7366350" y="3527855"/>
            <a:ext cx="2167234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Horizontal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335B885-007B-7328-01AD-3BF293DCF2BE}"/>
              </a:ext>
            </a:extLst>
          </p:cNvPr>
          <p:cNvSpPr/>
          <p:nvPr/>
        </p:nvSpPr>
        <p:spPr>
          <a:xfrm>
            <a:off x="7335169" y="2632023"/>
            <a:ext cx="2187903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Vertical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BC6F49-07A8-9E64-472A-0CA34E006C64}"/>
              </a:ext>
            </a:extLst>
          </p:cNvPr>
          <p:cNvSpPr txBox="1"/>
          <p:nvPr/>
        </p:nvSpPr>
        <p:spPr>
          <a:xfrm>
            <a:off x="2891046" y="2173890"/>
            <a:ext cx="1944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variables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6E8525C-E701-6D7C-212C-F12DC949B9E6}"/>
              </a:ext>
            </a:extLst>
          </p:cNvPr>
          <p:cNvSpPr txBox="1"/>
          <p:nvPr/>
        </p:nvSpPr>
        <p:spPr>
          <a:xfrm>
            <a:off x="7499832" y="2147614"/>
            <a:ext cx="1502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axes </a:t>
            </a:r>
          </a:p>
        </p:txBody>
      </p:sp>
    </p:spTree>
    <p:extLst>
      <p:ext uri="{BB962C8B-B14F-4D97-AF65-F5344CB8AC3E}">
        <p14:creationId xmlns:p14="http://schemas.microsoft.com/office/powerpoint/2010/main" val="2501282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731F3-756C-900D-5618-C5BD18AC7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CB053316-0BCC-7775-5FCB-BFD3EFB41ED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961AD4E-1E66-D379-D8F8-8442A419A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CBE2E6B-DD87-4A4E-7AF9-735091C000B4}"/>
              </a:ext>
            </a:extLst>
          </p:cNvPr>
          <p:cNvSpPr txBox="1"/>
          <p:nvPr/>
        </p:nvSpPr>
        <p:spPr>
          <a:xfrm>
            <a:off x="1054890" y="220509"/>
            <a:ext cx="91757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Par convention, on place presque toujours la variable indépendante sur l’axe horizontal et la variable dépendante sur l’axe vertical.</a:t>
            </a:r>
            <a:endParaRPr lang="fr-FR" noProof="0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D2D27F7-1F96-DF5D-BD7C-BE29227ED888}"/>
              </a:ext>
            </a:extLst>
          </p:cNvPr>
          <p:cNvSpPr/>
          <p:nvPr/>
        </p:nvSpPr>
        <p:spPr>
          <a:xfrm>
            <a:off x="2341879" y="3492821"/>
            <a:ext cx="2666476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dépendante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56533B9-16DE-E184-3465-8C754FC3604E}"/>
              </a:ext>
            </a:extLst>
          </p:cNvPr>
          <p:cNvSpPr/>
          <p:nvPr/>
        </p:nvSpPr>
        <p:spPr>
          <a:xfrm>
            <a:off x="2336800" y="2596989"/>
            <a:ext cx="2676635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indépendante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4DEEA1A-E801-72F8-80B3-198D35526345}"/>
              </a:ext>
            </a:extLst>
          </p:cNvPr>
          <p:cNvSpPr/>
          <p:nvPr/>
        </p:nvSpPr>
        <p:spPr>
          <a:xfrm>
            <a:off x="7371079" y="3477055"/>
            <a:ext cx="2167234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Horizontal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916BF91-37C4-2BA3-58F2-CB60277767B3}"/>
              </a:ext>
            </a:extLst>
          </p:cNvPr>
          <p:cNvSpPr/>
          <p:nvPr/>
        </p:nvSpPr>
        <p:spPr>
          <a:xfrm>
            <a:off x="7360745" y="2581223"/>
            <a:ext cx="2187903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Vertical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E722BDE-CFE8-423F-1EA0-863CEFD91714}"/>
              </a:ext>
            </a:extLst>
          </p:cNvPr>
          <p:cNvSpPr txBox="1"/>
          <p:nvPr/>
        </p:nvSpPr>
        <p:spPr>
          <a:xfrm>
            <a:off x="2702911" y="2123090"/>
            <a:ext cx="1944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variables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F8400B1-6CF8-5EA0-D51C-264E853A754B}"/>
              </a:ext>
            </a:extLst>
          </p:cNvPr>
          <p:cNvSpPr txBox="1"/>
          <p:nvPr/>
        </p:nvSpPr>
        <p:spPr>
          <a:xfrm>
            <a:off x="7703207" y="2096814"/>
            <a:ext cx="1502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axes 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97E91C7-3247-67F6-CFB6-E8CB39202F32}"/>
              </a:ext>
            </a:extLst>
          </p:cNvPr>
          <p:cNvCxnSpPr>
            <a:stCxn id="15" idx="3"/>
            <a:endCxn id="16" idx="1"/>
          </p:cNvCxnSpPr>
          <p:nvPr/>
        </p:nvCxnSpPr>
        <p:spPr>
          <a:xfrm>
            <a:off x="5013435" y="2938284"/>
            <a:ext cx="2357644" cy="87498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ED1D7869-2DD7-1FBC-26C6-7017D52F8327}"/>
              </a:ext>
            </a:extLst>
          </p:cNvPr>
          <p:cNvCxnSpPr>
            <a:stCxn id="12" idx="3"/>
            <a:endCxn id="17" idx="1"/>
          </p:cNvCxnSpPr>
          <p:nvPr/>
        </p:nvCxnSpPr>
        <p:spPr>
          <a:xfrm flipV="1">
            <a:off x="5008355" y="2922518"/>
            <a:ext cx="2352390" cy="9065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521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42555-045F-B88A-7944-7F917BEE6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D1AAD3A9-2B5D-1351-58EF-5C96238CA8F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R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3BE831D1-E2A7-5F71-1FA2-205A93F91118}"/>
              </a:ext>
            </a:extLst>
          </p:cNvPr>
          <p:cNvSpPr txBox="1"/>
          <p:nvPr/>
        </p:nvSpPr>
        <p:spPr>
          <a:xfrm>
            <a:off x="1065523" y="358733"/>
            <a:ext cx="91757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Voici une autre question qui concerne comment l’alimentation affecte la croissance des animaux 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DDEFBB8-5B27-17EF-F9B5-33CE46F9D24F}"/>
              </a:ext>
            </a:extLst>
          </p:cNvPr>
          <p:cNvSpPr/>
          <p:nvPr/>
        </p:nvSpPr>
        <p:spPr>
          <a:xfrm>
            <a:off x="562653" y="1905561"/>
            <a:ext cx="10369507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L’alimentation affecte la croissance d’un animal par :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5875301-41A5-E030-8B24-868648F211CE}"/>
              </a:ext>
            </a:extLst>
          </p:cNvPr>
          <p:cNvSpPr/>
          <p:nvPr/>
        </p:nvSpPr>
        <p:spPr>
          <a:xfrm>
            <a:off x="2706412" y="3483011"/>
            <a:ext cx="2688547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Son goût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774CB63-9103-6BCD-451B-45C252C2618F}"/>
              </a:ext>
            </a:extLst>
          </p:cNvPr>
          <p:cNvSpPr/>
          <p:nvPr/>
        </p:nvSpPr>
        <p:spPr>
          <a:xfrm>
            <a:off x="2696253" y="2639731"/>
            <a:ext cx="2729187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Sa qualité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626552C-0C0C-A689-EA40-2DE4492A2E4C}"/>
              </a:ext>
            </a:extLst>
          </p:cNvPr>
          <p:cNvSpPr/>
          <p:nvPr/>
        </p:nvSpPr>
        <p:spPr>
          <a:xfrm>
            <a:off x="1910079" y="278384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51063EC-EC38-6FCB-94BF-E634C51E8C99}"/>
              </a:ext>
            </a:extLst>
          </p:cNvPr>
          <p:cNvSpPr/>
          <p:nvPr/>
        </p:nvSpPr>
        <p:spPr>
          <a:xfrm>
            <a:off x="1950719" y="359664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261F62-9EB6-1B61-8EB6-DE784A57B97C}"/>
              </a:ext>
            </a:extLst>
          </p:cNvPr>
          <p:cNvSpPr txBox="1"/>
          <p:nvPr/>
        </p:nvSpPr>
        <p:spPr>
          <a:xfrm>
            <a:off x="1798320" y="122936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Cochez les bonnes réponses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4FDF37E-418B-CA08-B708-65133491BDDB}"/>
              </a:ext>
            </a:extLst>
          </p:cNvPr>
          <p:cNvSpPr/>
          <p:nvPr/>
        </p:nvSpPr>
        <p:spPr>
          <a:xfrm>
            <a:off x="2706412" y="4275491"/>
            <a:ext cx="269870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Sa quantité 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5392D3E-608B-D219-6ABA-E8E89AC1F4B6}"/>
              </a:ext>
            </a:extLst>
          </p:cNvPr>
          <p:cNvSpPr/>
          <p:nvPr/>
        </p:nvSpPr>
        <p:spPr>
          <a:xfrm>
            <a:off x="1920239" y="442976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E509BECD-B331-A9D1-2441-B8CFE41E6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173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9B504-FE63-C24D-0F16-409991664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35226F86-1A09-4D12-6009-8FD17160D10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R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159AC3F1-CAE1-34FD-EDFB-A0CA5C070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47E30BFC-9C7F-8042-B342-2D9F2046989A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Vérifiez votre réponse.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C66687A-CC69-2053-3953-26FDA5D96A08}"/>
              </a:ext>
            </a:extLst>
          </p:cNvPr>
          <p:cNvSpPr/>
          <p:nvPr/>
        </p:nvSpPr>
        <p:spPr>
          <a:xfrm>
            <a:off x="562653" y="1905561"/>
            <a:ext cx="10369507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L’alimentation affecte la croissance d’un animal par :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F94CCC5-460C-3F4D-977A-1B6795985084}"/>
              </a:ext>
            </a:extLst>
          </p:cNvPr>
          <p:cNvSpPr/>
          <p:nvPr/>
        </p:nvSpPr>
        <p:spPr>
          <a:xfrm>
            <a:off x="2706412" y="3483011"/>
            <a:ext cx="2688547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Son goût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983F2C5-02D7-65E6-FEED-EB83BAA069CD}"/>
              </a:ext>
            </a:extLst>
          </p:cNvPr>
          <p:cNvSpPr/>
          <p:nvPr/>
        </p:nvSpPr>
        <p:spPr>
          <a:xfrm>
            <a:off x="2696253" y="2639731"/>
            <a:ext cx="2729187" cy="682589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Sa qualité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3DAC21C-AB14-3B25-4FCF-71D86DD776B8}"/>
              </a:ext>
            </a:extLst>
          </p:cNvPr>
          <p:cNvSpPr/>
          <p:nvPr/>
        </p:nvSpPr>
        <p:spPr>
          <a:xfrm>
            <a:off x="1910079" y="278384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89626B9-3C8D-6691-D55E-BB62A833EA0A}"/>
              </a:ext>
            </a:extLst>
          </p:cNvPr>
          <p:cNvSpPr/>
          <p:nvPr/>
        </p:nvSpPr>
        <p:spPr>
          <a:xfrm>
            <a:off x="1950719" y="359664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B68CBF-EC5B-A413-344D-FACBB249168F}"/>
              </a:ext>
            </a:extLst>
          </p:cNvPr>
          <p:cNvSpPr/>
          <p:nvPr/>
        </p:nvSpPr>
        <p:spPr>
          <a:xfrm>
            <a:off x="2706412" y="4275491"/>
            <a:ext cx="2698708" cy="672429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Sa quantité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2DE6F44-5980-9D6B-3729-843E807CD463}"/>
              </a:ext>
            </a:extLst>
          </p:cNvPr>
          <p:cNvSpPr/>
          <p:nvPr/>
        </p:nvSpPr>
        <p:spPr>
          <a:xfrm>
            <a:off x="1920239" y="442976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58A276CA-21E2-D3EB-1E4E-546CE6CB5C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26" y="2775370"/>
            <a:ext cx="478467" cy="473209"/>
          </a:xfrm>
          <a:prstGeom prst="rect">
            <a:avLst/>
          </a:prstGeom>
        </p:spPr>
      </p:pic>
      <p:pic>
        <p:nvPicPr>
          <p:cNvPr id="13" name="Image 12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23542019-C2CE-7E8F-5F38-5FE1CCC16A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26" y="4456389"/>
            <a:ext cx="478467" cy="47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53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15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77A30-10C9-A4CB-D835-17FB877B8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1843258-7E03-039C-7CF7-EFA44DAEC48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E5B28D5-DF16-A6DC-48BD-619597DE7A24}"/>
              </a:ext>
            </a:extLst>
          </p:cNvPr>
          <p:cNvSpPr txBox="1"/>
          <p:nvPr/>
        </p:nvSpPr>
        <p:spPr>
          <a:xfrm>
            <a:off x="831516" y="261803"/>
            <a:ext cx="1033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Avant de commencer, apportez les rectifications  nécessaires sur le document de la page 70 du livret.</a:t>
            </a: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6C3A7FF5-4F9B-CA7C-B1C6-F37B6BA98D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ECB05C9-00F3-9A9E-5A94-310A50C70EB0}"/>
              </a:ext>
            </a:extLst>
          </p:cNvPr>
          <p:cNvGrpSpPr/>
          <p:nvPr/>
        </p:nvGrpSpPr>
        <p:grpSpPr>
          <a:xfrm>
            <a:off x="3535680" y="1017900"/>
            <a:ext cx="4958080" cy="5504819"/>
            <a:chOff x="2834640" y="997580"/>
            <a:chExt cx="4958080" cy="5504819"/>
          </a:xfrm>
        </p:grpSpPr>
        <p:pic>
          <p:nvPicPr>
            <p:cNvPr id="2" name="Image 1" descr="Une image contenant texte, capture d’écran, nombre, Parallèle&#10;&#10;Le contenu généré par l’IA peut être incorrect.">
              <a:extLst>
                <a:ext uri="{FF2B5EF4-FFF2-40B4-BE49-F238E27FC236}">
                  <a16:creationId xmlns:a16="http://schemas.microsoft.com/office/drawing/2014/main" id="{827566F2-8C56-5C1A-84FC-08FCA77BD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822"/>
            <a:stretch>
              <a:fillRect/>
            </a:stretch>
          </p:blipFill>
          <p:spPr>
            <a:xfrm>
              <a:off x="2834640" y="997580"/>
              <a:ext cx="4958080" cy="5504819"/>
            </a:xfrm>
            <a:prstGeom prst="rect">
              <a:avLst/>
            </a:prstGeom>
          </p:spPr>
        </p:pic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62748178-5A11-3617-742B-0B3927552C95}"/>
                </a:ext>
              </a:extLst>
            </p:cNvPr>
            <p:cNvCxnSpPr/>
            <p:nvPr/>
          </p:nvCxnSpPr>
          <p:spPr>
            <a:xfrm>
              <a:off x="3576320" y="1219200"/>
              <a:ext cx="120904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52836AE-71AD-98B0-EB18-A2E41B634EBB}"/>
              </a:ext>
            </a:extLst>
          </p:cNvPr>
          <p:cNvCxnSpPr/>
          <p:nvPr/>
        </p:nvCxnSpPr>
        <p:spPr>
          <a:xfrm>
            <a:off x="3296093" y="914400"/>
            <a:ext cx="1584251" cy="2870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D3AF0233-E0FD-F785-1C7A-4DD931E91DC4}"/>
              </a:ext>
            </a:extLst>
          </p:cNvPr>
          <p:cNvSpPr txBox="1"/>
          <p:nvPr/>
        </p:nvSpPr>
        <p:spPr>
          <a:xfrm>
            <a:off x="1977655" y="744280"/>
            <a:ext cx="1424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À supprimer</a:t>
            </a:r>
          </a:p>
        </p:txBody>
      </p:sp>
    </p:spTree>
    <p:extLst>
      <p:ext uri="{BB962C8B-B14F-4D97-AF65-F5344CB8AC3E}">
        <p14:creationId xmlns:p14="http://schemas.microsoft.com/office/powerpoint/2010/main" val="2011551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343EB-D989-1866-0322-DEBB9132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A9BE51-4966-896A-18ED-708871B38C9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D540C0E-C817-0B78-64D8-0118207E7132}"/>
              </a:ext>
            </a:extLst>
          </p:cNvPr>
          <p:cNvSpPr txBox="1"/>
          <p:nvPr/>
        </p:nvSpPr>
        <p:spPr>
          <a:xfrm>
            <a:off x="922956" y="241483"/>
            <a:ext cx="9562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la consolidation de la page 70 sur le livret.</a:t>
            </a: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D85A322F-6828-DE1D-EBEA-5734E148F2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55C6F03-5DC4-7C1C-A9CB-5BD8C0CDFC29}"/>
              </a:ext>
            </a:extLst>
          </p:cNvPr>
          <p:cNvGrpSpPr/>
          <p:nvPr/>
        </p:nvGrpSpPr>
        <p:grpSpPr>
          <a:xfrm>
            <a:off x="2742610" y="997580"/>
            <a:ext cx="5050110" cy="5504819"/>
            <a:chOff x="2742610" y="997580"/>
            <a:chExt cx="5050110" cy="5504819"/>
          </a:xfrm>
        </p:grpSpPr>
        <p:pic>
          <p:nvPicPr>
            <p:cNvPr id="2" name="Image 1" descr="Une image contenant texte, capture d’écran, nombre, Parallèle&#10;&#10;Le contenu généré par l’IA peut être incorrect.">
              <a:extLst>
                <a:ext uri="{FF2B5EF4-FFF2-40B4-BE49-F238E27FC236}">
                  <a16:creationId xmlns:a16="http://schemas.microsoft.com/office/drawing/2014/main" id="{9ABB9ACD-0646-E71C-7450-1C14C786B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42610" y="997580"/>
              <a:ext cx="5050110" cy="5504819"/>
            </a:xfrm>
            <a:prstGeom prst="rect">
              <a:avLst/>
            </a:prstGeom>
          </p:spPr>
        </p:pic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7E2E2330-01EF-DC16-21AE-162C66208E46}"/>
                </a:ext>
              </a:extLst>
            </p:cNvPr>
            <p:cNvCxnSpPr/>
            <p:nvPr/>
          </p:nvCxnSpPr>
          <p:spPr>
            <a:xfrm>
              <a:off x="3545840" y="1219200"/>
              <a:ext cx="120904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27313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70DA930-3FE2-3A23-886F-C7232A635D0E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412B17F2-37CF-17BE-3CDD-DDF2A1047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33DADA82-C621-0BDA-3B59-BCA089027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60B214B-7BA1-0D9A-B8F9-FA26FE4F6B0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 Vérifiez votre graphique</a:t>
            </a:r>
            <a:endParaRPr lang="fr-FR" sz="2000" b="1" noProof="0" dirty="0">
              <a:solidFill>
                <a:schemeClr val="bg2">
                  <a:lumMod val="50000"/>
                </a:schemeClr>
              </a:solidFill>
              <a:sym typeface="Hammersmith One"/>
            </a:endParaRP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1FC0E6D-F11E-34A5-A6E7-34001B3498E6}"/>
              </a:ext>
            </a:extLst>
          </p:cNvPr>
          <p:cNvGrpSpPr/>
          <p:nvPr/>
        </p:nvGrpSpPr>
        <p:grpSpPr>
          <a:xfrm>
            <a:off x="3243860" y="870960"/>
            <a:ext cx="6410960" cy="5662890"/>
            <a:chOff x="8415300" y="474720"/>
            <a:chExt cx="6410960" cy="5662890"/>
          </a:xfrm>
        </p:grpSpPr>
        <p:pic>
          <p:nvPicPr>
            <p:cNvPr id="3" name="Image 2" descr="Une image contenant texte, capture d’écran, nombre, Parallèle&#10;&#10;Le contenu généré par l’IA peut être incorrect.">
              <a:extLst>
                <a:ext uri="{FF2B5EF4-FFF2-40B4-BE49-F238E27FC236}">
                  <a16:creationId xmlns:a16="http://schemas.microsoft.com/office/drawing/2014/main" id="{8C762AD8-D8B4-109F-155B-95E99AC50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15300" y="474720"/>
              <a:ext cx="6410960" cy="5662890"/>
            </a:xfrm>
            <a:prstGeom prst="rect">
              <a:avLst/>
            </a:prstGeom>
          </p:spPr>
        </p:pic>
        <p:cxnSp>
          <p:nvCxnSpPr>
            <p:cNvPr id="2" name="Connecteur droit 1">
              <a:extLst>
                <a:ext uri="{FF2B5EF4-FFF2-40B4-BE49-F238E27FC236}">
                  <a16:creationId xmlns:a16="http://schemas.microsoft.com/office/drawing/2014/main" id="{053F325A-CF76-91E8-3AE8-CB48F3E29163}"/>
                </a:ext>
              </a:extLst>
            </p:cNvPr>
            <p:cNvCxnSpPr>
              <a:cxnSpLocks/>
            </p:cNvCxnSpPr>
            <p:nvPr/>
          </p:nvCxnSpPr>
          <p:spPr>
            <a:xfrm>
              <a:off x="9550400" y="762000"/>
              <a:ext cx="154432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211923BC-749D-A7F8-DD95-49AFEAF64DC6}"/>
              </a:ext>
            </a:extLst>
          </p:cNvPr>
          <p:cNvGrpSpPr/>
          <p:nvPr/>
        </p:nvGrpSpPr>
        <p:grpSpPr>
          <a:xfrm>
            <a:off x="3440641" y="2888781"/>
            <a:ext cx="5749392" cy="3587750"/>
            <a:chOff x="2631128" y="2965141"/>
            <a:chExt cx="5749392" cy="3587750"/>
          </a:xfrm>
        </p:grpSpPr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DD11618A-F8C3-1C4A-155A-1F0F832867FA}"/>
                </a:ext>
              </a:extLst>
            </p:cNvPr>
            <p:cNvSpPr txBox="1"/>
            <p:nvPr/>
          </p:nvSpPr>
          <p:spPr>
            <a:xfrm>
              <a:off x="3906904" y="5352144"/>
              <a:ext cx="27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BD5EEEC5-53E8-A95A-66F5-20141845E8C5}"/>
                </a:ext>
              </a:extLst>
            </p:cNvPr>
            <p:cNvSpPr txBox="1"/>
            <p:nvPr/>
          </p:nvSpPr>
          <p:spPr>
            <a:xfrm>
              <a:off x="3204473" y="5641747"/>
              <a:ext cx="27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A4E9BBA9-8276-5A28-234A-41770C3E4CCE}"/>
                </a:ext>
              </a:extLst>
            </p:cNvPr>
            <p:cNvSpPr txBox="1"/>
            <p:nvPr/>
          </p:nvSpPr>
          <p:spPr>
            <a:xfrm>
              <a:off x="4620286" y="4869731"/>
              <a:ext cx="27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59351496-D38A-02FE-DA2D-35A930429189}"/>
                </a:ext>
              </a:extLst>
            </p:cNvPr>
            <p:cNvSpPr txBox="1"/>
            <p:nvPr/>
          </p:nvSpPr>
          <p:spPr>
            <a:xfrm>
              <a:off x="5328748" y="4788418"/>
              <a:ext cx="27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DC4B39B3-3C20-DBE1-2723-255789922C24}"/>
                </a:ext>
              </a:extLst>
            </p:cNvPr>
            <p:cNvSpPr txBox="1"/>
            <p:nvPr/>
          </p:nvSpPr>
          <p:spPr>
            <a:xfrm>
              <a:off x="6019839" y="4580755"/>
              <a:ext cx="27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4FCB2708-0514-4007-6E9A-31853E338A9A}"/>
                </a:ext>
              </a:extLst>
            </p:cNvPr>
            <p:cNvSpPr txBox="1"/>
            <p:nvPr/>
          </p:nvSpPr>
          <p:spPr>
            <a:xfrm>
              <a:off x="6732025" y="4486685"/>
              <a:ext cx="27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9F6F86BD-D7E0-824F-E969-85E83977F3F7}"/>
                </a:ext>
              </a:extLst>
            </p:cNvPr>
            <p:cNvSpPr txBox="1"/>
            <p:nvPr/>
          </p:nvSpPr>
          <p:spPr>
            <a:xfrm>
              <a:off x="3910593" y="4442867"/>
              <a:ext cx="27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B0EC24D3-2D94-9D98-E2A0-496358100419}"/>
                </a:ext>
              </a:extLst>
            </p:cNvPr>
            <p:cNvSpPr txBox="1"/>
            <p:nvPr/>
          </p:nvSpPr>
          <p:spPr>
            <a:xfrm>
              <a:off x="4621793" y="4138067"/>
              <a:ext cx="27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233CAFD6-2E10-27C8-F3DA-9C38119063F0}"/>
                </a:ext>
              </a:extLst>
            </p:cNvPr>
            <p:cNvSpPr txBox="1"/>
            <p:nvPr/>
          </p:nvSpPr>
          <p:spPr>
            <a:xfrm>
              <a:off x="5317753" y="3955187"/>
              <a:ext cx="27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678632A2-7662-A58A-9CFE-31DDDA0AC436}"/>
                </a:ext>
              </a:extLst>
            </p:cNvPr>
            <p:cNvSpPr txBox="1"/>
            <p:nvPr/>
          </p:nvSpPr>
          <p:spPr>
            <a:xfrm>
              <a:off x="6028228" y="3669665"/>
              <a:ext cx="27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90050E63-B87A-20FA-E5F6-37DABA5AF946}"/>
                </a:ext>
              </a:extLst>
            </p:cNvPr>
            <p:cNvSpPr txBox="1"/>
            <p:nvPr/>
          </p:nvSpPr>
          <p:spPr>
            <a:xfrm>
              <a:off x="6743011" y="3460521"/>
              <a:ext cx="274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6FE27007-E5F3-D86A-417A-BE9065E24F67}"/>
                </a:ext>
              </a:extLst>
            </p:cNvPr>
            <p:cNvSpPr txBox="1"/>
            <p:nvPr/>
          </p:nvSpPr>
          <p:spPr>
            <a:xfrm>
              <a:off x="6853561" y="5628443"/>
              <a:ext cx="15269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Age mois</a:t>
              </a:r>
            </a:p>
          </p:txBody>
        </p: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083B90F2-4A8E-1CBE-9C30-B367DB543F6D}"/>
                </a:ext>
              </a:extLst>
            </p:cNvPr>
            <p:cNvSpPr txBox="1"/>
            <p:nvPr/>
          </p:nvSpPr>
          <p:spPr>
            <a:xfrm>
              <a:off x="3036162" y="2965141"/>
              <a:ext cx="18110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Masse moyenne des escargots</a:t>
              </a:r>
            </a:p>
          </p:txBody>
        </p:sp>
        <p:grpSp>
          <p:nvGrpSpPr>
            <p:cNvPr id="98" name="Groupe 97">
              <a:extLst>
                <a:ext uri="{FF2B5EF4-FFF2-40B4-BE49-F238E27FC236}">
                  <a16:creationId xmlns:a16="http://schemas.microsoft.com/office/drawing/2014/main" id="{11CC1D40-D3FA-8105-8742-644FB8CCF8DE}"/>
                </a:ext>
              </a:extLst>
            </p:cNvPr>
            <p:cNvGrpSpPr/>
            <p:nvPr/>
          </p:nvGrpSpPr>
          <p:grpSpPr>
            <a:xfrm>
              <a:off x="2631128" y="3005950"/>
              <a:ext cx="5327111" cy="3546941"/>
              <a:chOff x="2600648" y="2995790"/>
              <a:chExt cx="5327111" cy="3546941"/>
            </a:xfrm>
          </p:grpSpPr>
          <p:grpSp>
            <p:nvGrpSpPr>
              <p:cNvPr id="72" name="Groupe 71">
                <a:extLst>
                  <a:ext uri="{FF2B5EF4-FFF2-40B4-BE49-F238E27FC236}">
                    <a16:creationId xmlns:a16="http://schemas.microsoft.com/office/drawing/2014/main" id="{A4BDD515-AC23-3FF5-97AC-AE339BDF46D1}"/>
                  </a:ext>
                </a:extLst>
              </p:cNvPr>
              <p:cNvGrpSpPr/>
              <p:nvPr/>
            </p:nvGrpSpPr>
            <p:grpSpPr>
              <a:xfrm>
                <a:off x="3347720" y="4683760"/>
                <a:ext cx="3520440" cy="1158240"/>
                <a:chOff x="3347720" y="4683760"/>
                <a:chExt cx="3520440" cy="1158240"/>
              </a:xfrm>
            </p:grpSpPr>
            <p:cxnSp>
              <p:nvCxnSpPr>
                <p:cNvPr id="59" name="Connecteur droit 58">
                  <a:extLst>
                    <a:ext uri="{FF2B5EF4-FFF2-40B4-BE49-F238E27FC236}">
                      <a16:creationId xmlns:a16="http://schemas.microsoft.com/office/drawing/2014/main" id="{427E866E-D5BB-16EC-E5F2-7310B80EFF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347720" y="5542280"/>
                  <a:ext cx="690880" cy="299720"/>
                </a:xfrm>
                <a:prstGeom prst="line">
                  <a:avLst/>
                </a:prstGeom>
                <a:ln w="1270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Connecteur droit 60">
                  <a:extLst>
                    <a:ext uri="{FF2B5EF4-FFF2-40B4-BE49-F238E27FC236}">
                      <a16:creationId xmlns:a16="http://schemas.microsoft.com/office/drawing/2014/main" id="{09D41DA7-A3E2-1B93-265A-BF5506E8CC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074160" y="5074920"/>
                  <a:ext cx="721360" cy="477520"/>
                </a:xfrm>
                <a:prstGeom prst="line">
                  <a:avLst/>
                </a:prstGeom>
                <a:ln w="1270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onnecteur droit 62">
                  <a:extLst>
                    <a:ext uri="{FF2B5EF4-FFF2-40B4-BE49-F238E27FC236}">
                      <a16:creationId xmlns:a16="http://schemas.microsoft.com/office/drawing/2014/main" id="{C70771AA-2DEB-7374-2738-B874924C64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95520" y="4973084"/>
                  <a:ext cx="838588" cy="111996"/>
                </a:xfrm>
                <a:prstGeom prst="line">
                  <a:avLst/>
                </a:prstGeom>
                <a:ln w="1270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onnecteur droit 64">
                  <a:extLst>
                    <a:ext uri="{FF2B5EF4-FFF2-40B4-BE49-F238E27FC236}">
                      <a16:creationId xmlns:a16="http://schemas.microsoft.com/office/drawing/2014/main" id="{B524F765-5822-9B56-C27C-5D3A5635FA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471160" y="4785360"/>
                  <a:ext cx="690880" cy="208280"/>
                </a:xfrm>
                <a:prstGeom prst="line">
                  <a:avLst/>
                </a:prstGeom>
                <a:ln w="1270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onnecteur droit 66">
                  <a:extLst>
                    <a:ext uri="{FF2B5EF4-FFF2-40B4-BE49-F238E27FC236}">
                      <a16:creationId xmlns:a16="http://schemas.microsoft.com/office/drawing/2014/main" id="{C6C5A53A-1EC0-7D1B-B45F-575A5C5155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167120" y="4683760"/>
                  <a:ext cx="701040" cy="106680"/>
                </a:xfrm>
                <a:prstGeom prst="line">
                  <a:avLst/>
                </a:prstGeom>
                <a:ln w="1270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7" name="Groupe 96">
                <a:extLst>
                  <a:ext uri="{FF2B5EF4-FFF2-40B4-BE49-F238E27FC236}">
                    <a16:creationId xmlns:a16="http://schemas.microsoft.com/office/drawing/2014/main" id="{02C149D9-FA6A-7E0C-E213-FD5EE1E415D5}"/>
                  </a:ext>
                </a:extLst>
              </p:cNvPr>
              <p:cNvGrpSpPr/>
              <p:nvPr/>
            </p:nvGrpSpPr>
            <p:grpSpPr>
              <a:xfrm>
                <a:off x="2600648" y="2995790"/>
                <a:ext cx="5327111" cy="3546941"/>
                <a:chOff x="2600648" y="2995790"/>
                <a:chExt cx="5327111" cy="3546941"/>
              </a:xfrm>
            </p:grpSpPr>
            <p:grpSp>
              <p:nvGrpSpPr>
                <p:cNvPr id="90" name="Groupe 89">
                  <a:extLst>
                    <a:ext uri="{FF2B5EF4-FFF2-40B4-BE49-F238E27FC236}">
                      <a16:creationId xmlns:a16="http://schemas.microsoft.com/office/drawing/2014/main" id="{F27A4F85-7A2A-38D0-F96F-36CC477F7534}"/>
                    </a:ext>
                  </a:extLst>
                </p:cNvPr>
                <p:cNvGrpSpPr/>
                <p:nvPr/>
              </p:nvGrpSpPr>
              <p:grpSpPr>
                <a:xfrm>
                  <a:off x="2600648" y="2995790"/>
                  <a:ext cx="5257309" cy="3546941"/>
                  <a:chOff x="2600648" y="2995790"/>
                  <a:chExt cx="5257309" cy="3546941"/>
                </a:xfrm>
              </p:grpSpPr>
              <p:grpSp>
                <p:nvGrpSpPr>
                  <p:cNvPr id="57" name="Groupe 56">
                    <a:extLst>
                      <a:ext uri="{FF2B5EF4-FFF2-40B4-BE49-F238E27FC236}">
                        <a16:creationId xmlns:a16="http://schemas.microsoft.com/office/drawing/2014/main" id="{489D3D07-C645-7C0E-E6F6-C4205AA13B0D}"/>
                      </a:ext>
                    </a:extLst>
                  </p:cNvPr>
                  <p:cNvGrpSpPr/>
                  <p:nvPr/>
                </p:nvGrpSpPr>
                <p:grpSpPr>
                  <a:xfrm>
                    <a:off x="2600648" y="2995790"/>
                    <a:ext cx="5257309" cy="3546941"/>
                    <a:chOff x="2130386" y="2969664"/>
                    <a:chExt cx="5257309" cy="3546941"/>
                  </a:xfrm>
                </p:grpSpPr>
                <p:sp>
                  <p:nvSpPr>
                    <p:cNvPr id="26" name="ZoneTexte 25">
                      <a:extLst>
                        <a:ext uri="{FF2B5EF4-FFF2-40B4-BE49-F238E27FC236}">
                          <a16:creationId xmlns:a16="http://schemas.microsoft.com/office/drawing/2014/main" id="{8322D631-F3AF-3567-ECDF-AB23D60BCDA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30386" y="3429224"/>
                      <a:ext cx="50420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dirty="0"/>
                        <a:t>70</a:t>
                      </a:r>
                    </a:p>
                  </p:txBody>
                </p:sp>
                <p:grpSp>
                  <p:nvGrpSpPr>
                    <p:cNvPr id="55" name="Groupe 54">
                      <a:extLst>
                        <a:ext uri="{FF2B5EF4-FFF2-40B4-BE49-F238E27FC236}">
                          <a16:creationId xmlns:a16="http://schemas.microsoft.com/office/drawing/2014/main" id="{FD75C1A5-653C-197F-ECCA-25947845F54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9175" y="2969664"/>
                      <a:ext cx="5248520" cy="3546941"/>
                      <a:chOff x="2374307" y="2969664"/>
                      <a:chExt cx="5248520" cy="3546941"/>
                    </a:xfrm>
                  </p:grpSpPr>
                  <p:cxnSp>
                    <p:nvCxnSpPr>
                      <p:cNvPr id="5" name="Connecteur droit avec flèche 4">
                        <a:extLst>
                          <a:ext uri="{FF2B5EF4-FFF2-40B4-BE49-F238E27FC236}">
                            <a16:creationId xmlns:a16="http://schemas.microsoft.com/office/drawing/2014/main" id="{AADBCCAF-206F-97FC-7A0A-EE96548C294B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719735" y="6165453"/>
                        <a:ext cx="4903092" cy="0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" name="Connecteur droit avec flèche 5">
                        <a:extLst>
                          <a:ext uri="{FF2B5EF4-FFF2-40B4-BE49-F238E27FC236}">
                            <a16:creationId xmlns:a16="http://schemas.microsoft.com/office/drawing/2014/main" id="{4F924462-4E63-4405-DD3E-C05FACE3911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2764590" y="2969664"/>
                        <a:ext cx="0" cy="3251465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54" name="Groupe 53">
                        <a:extLst>
                          <a:ext uri="{FF2B5EF4-FFF2-40B4-BE49-F238E27FC236}">
                            <a16:creationId xmlns:a16="http://schemas.microsoft.com/office/drawing/2014/main" id="{82153F26-2C9A-9CB8-1A8B-481AF6AC6A5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374307" y="3087884"/>
                        <a:ext cx="522718" cy="2844761"/>
                        <a:chOff x="2374307" y="3087884"/>
                        <a:chExt cx="522718" cy="2844761"/>
                      </a:xfrm>
                    </p:grpSpPr>
                    <p:sp>
                      <p:nvSpPr>
                        <p:cNvPr id="20" name="ZoneTexte 19">
                          <a:extLst>
                            <a:ext uri="{FF2B5EF4-FFF2-40B4-BE49-F238E27FC236}">
                              <a16:creationId xmlns:a16="http://schemas.microsoft.com/office/drawing/2014/main" id="{9E1EE295-847F-A193-24A9-8AD7E0273965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392823" y="5563313"/>
                          <a:ext cx="504202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10</a:t>
                          </a:r>
                        </a:p>
                      </p:txBody>
                    </p:sp>
                    <p:sp>
                      <p:nvSpPr>
                        <p:cNvPr id="21" name="ZoneTexte 20">
                          <a:extLst>
                            <a:ext uri="{FF2B5EF4-FFF2-40B4-BE49-F238E27FC236}">
                              <a16:creationId xmlns:a16="http://schemas.microsoft.com/office/drawing/2014/main" id="{4274B7B9-903B-5D94-9DDA-883CB27C954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378580" y="5215783"/>
                          <a:ext cx="504202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20</a:t>
                          </a:r>
                        </a:p>
                      </p:txBody>
                    </p:sp>
                    <p:sp>
                      <p:nvSpPr>
                        <p:cNvPr id="22" name="ZoneTexte 21">
                          <a:extLst>
                            <a:ext uri="{FF2B5EF4-FFF2-40B4-BE49-F238E27FC236}">
                              <a16:creationId xmlns:a16="http://schemas.microsoft.com/office/drawing/2014/main" id="{5DEFA58D-B93A-2884-72A5-AEEAC8CECF2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387125" y="4852587"/>
                          <a:ext cx="504202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30</a:t>
                          </a:r>
                        </a:p>
                      </p:txBody>
                    </p:sp>
                    <p:sp>
                      <p:nvSpPr>
                        <p:cNvPr id="23" name="ZoneTexte 22">
                          <a:extLst>
                            <a:ext uri="{FF2B5EF4-FFF2-40B4-BE49-F238E27FC236}">
                              <a16:creationId xmlns:a16="http://schemas.microsoft.com/office/drawing/2014/main" id="{39E67A40-1442-99D6-D242-80A5D867F20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374307" y="4497937"/>
                          <a:ext cx="504202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40</a:t>
                          </a:r>
                        </a:p>
                      </p:txBody>
                    </p:sp>
                    <p:sp>
                      <p:nvSpPr>
                        <p:cNvPr id="24" name="ZoneTexte 23">
                          <a:extLst>
                            <a:ext uri="{FF2B5EF4-FFF2-40B4-BE49-F238E27FC236}">
                              <a16:creationId xmlns:a16="http://schemas.microsoft.com/office/drawing/2014/main" id="{B8375A01-5349-D1B9-2A3B-7E0D98A626F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378580" y="4164651"/>
                          <a:ext cx="504202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50</a:t>
                          </a:r>
                        </a:p>
                      </p:txBody>
                    </p:sp>
                    <p:sp>
                      <p:nvSpPr>
                        <p:cNvPr id="25" name="ZoneTexte 24">
                          <a:extLst>
                            <a:ext uri="{FF2B5EF4-FFF2-40B4-BE49-F238E27FC236}">
                              <a16:creationId xmlns:a16="http://schemas.microsoft.com/office/drawing/2014/main" id="{3B968129-A946-1F3C-68D4-0FB03DE028F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391399" y="3805728"/>
                          <a:ext cx="504202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60</a:t>
                          </a:r>
                        </a:p>
                      </p:txBody>
                    </p:sp>
                    <p:sp>
                      <p:nvSpPr>
                        <p:cNvPr id="27" name="ZoneTexte 26">
                          <a:extLst>
                            <a:ext uri="{FF2B5EF4-FFF2-40B4-BE49-F238E27FC236}">
                              <a16:creationId xmlns:a16="http://schemas.microsoft.com/office/drawing/2014/main" id="{090735CB-BDCC-9C15-6A76-CEB4F8BFEC35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391398" y="3087884"/>
                          <a:ext cx="504202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80</a:t>
                          </a:r>
                        </a:p>
                      </p:txBody>
                    </p:sp>
                  </p:grpSp>
                  <p:grpSp>
                    <p:nvGrpSpPr>
                      <p:cNvPr id="46" name="Groupe 45">
                        <a:extLst>
                          <a:ext uri="{FF2B5EF4-FFF2-40B4-BE49-F238E27FC236}">
                            <a16:creationId xmlns:a16="http://schemas.microsoft.com/office/drawing/2014/main" id="{7563E496-34E5-DFE7-CF2B-92EB0424181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921432" y="6128589"/>
                        <a:ext cx="3998055" cy="388016"/>
                        <a:chOff x="3246895" y="5322967"/>
                        <a:chExt cx="3998055" cy="388016"/>
                      </a:xfrm>
                    </p:grpSpPr>
                    <p:sp>
                      <p:nvSpPr>
                        <p:cNvPr id="35" name="ZoneTexte 34">
                          <a:extLst>
                            <a:ext uri="{FF2B5EF4-FFF2-40B4-BE49-F238E27FC236}">
                              <a16:creationId xmlns:a16="http://schemas.microsoft.com/office/drawing/2014/main" id="{30D80F99-8845-446E-D824-B26FBCF1F6B9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054427" y="5328832"/>
                          <a:ext cx="32546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6</a:t>
                          </a:r>
                        </a:p>
                      </p:txBody>
                    </p:sp>
                    <p:sp>
                      <p:nvSpPr>
                        <p:cNvPr id="36" name="ZoneTexte 35">
                          <a:extLst>
                            <a:ext uri="{FF2B5EF4-FFF2-40B4-BE49-F238E27FC236}">
                              <a16:creationId xmlns:a16="http://schemas.microsoft.com/office/drawing/2014/main" id="{CE7FB350-8800-B300-9A98-0A5D6A2B592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410092" y="5337378"/>
                          <a:ext cx="32546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7</a:t>
                          </a:r>
                        </a:p>
                      </p:txBody>
                    </p:sp>
                    <p:sp>
                      <p:nvSpPr>
                        <p:cNvPr id="37" name="ZoneTexte 36">
                          <a:extLst>
                            <a:ext uri="{FF2B5EF4-FFF2-40B4-BE49-F238E27FC236}">
                              <a16:creationId xmlns:a16="http://schemas.microsoft.com/office/drawing/2014/main" id="{DD7140F2-2DD0-F975-87A6-B47A7D8201E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750258" y="5341651"/>
                          <a:ext cx="32546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8</a:t>
                          </a:r>
                        </a:p>
                      </p:txBody>
                    </p:sp>
                    <p:sp>
                      <p:nvSpPr>
                        <p:cNvPr id="38" name="ZoneTexte 37">
                          <a:extLst>
                            <a:ext uri="{FF2B5EF4-FFF2-40B4-BE49-F238E27FC236}">
                              <a16:creationId xmlns:a16="http://schemas.microsoft.com/office/drawing/2014/main" id="{E0D14387-7879-4D88-1F8D-EBD9C981937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116859" y="5333105"/>
                          <a:ext cx="32546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9</a:t>
                          </a:r>
                        </a:p>
                      </p:txBody>
                    </p:sp>
                    <p:sp>
                      <p:nvSpPr>
                        <p:cNvPr id="39" name="ZoneTexte 38">
                          <a:extLst>
                            <a:ext uri="{FF2B5EF4-FFF2-40B4-BE49-F238E27FC236}">
                              <a16:creationId xmlns:a16="http://schemas.microsoft.com/office/drawing/2014/main" id="{B93A66A5-00D1-1F68-7F65-8412E1041405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419872" y="5322967"/>
                          <a:ext cx="428786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10</a:t>
                          </a:r>
                        </a:p>
                      </p:txBody>
                    </p:sp>
                    <p:sp>
                      <p:nvSpPr>
                        <p:cNvPr id="40" name="ZoneTexte 39">
                          <a:extLst>
                            <a:ext uri="{FF2B5EF4-FFF2-40B4-BE49-F238E27FC236}">
                              <a16:creationId xmlns:a16="http://schemas.microsoft.com/office/drawing/2014/main" id="{AF661ED2-29D3-04CE-B03C-F1A047010E0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769669" y="5324559"/>
                          <a:ext cx="475281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11</a:t>
                          </a:r>
                        </a:p>
                      </p:txBody>
                    </p:sp>
                    <p:sp>
                      <p:nvSpPr>
                        <p:cNvPr id="41" name="ZoneTexte 40">
                          <a:extLst>
                            <a:ext uri="{FF2B5EF4-FFF2-40B4-BE49-F238E27FC236}">
                              <a16:creationId xmlns:a16="http://schemas.microsoft.com/office/drawing/2014/main" id="{6016B92B-50F0-BC8A-6E53-B1F03FAABAC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246895" y="5328832"/>
                          <a:ext cx="51144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1</a:t>
                          </a:r>
                        </a:p>
                      </p:txBody>
                    </p:sp>
                    <p:sp>
                      <p:nvSpPr>
                        <p:cNvPr id="42" name="ZoneTexte 41">
                          <a:extLst>
                            <a:ext uri="{FF2B5EF4-FFF2-40B4-BE49-F238E27FC236}">
                              <a16:creationId xmlns:a16="http://schemas.microsoft.com/office/drawing/2014/main" id="{D5FF5F32-6B73-AA94-C730-9E2F777A87D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616272" y="5336581"/>
                          <a:ext cx="32546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2</a:t>
                          </a:r>
                        </a:p>
                      </p:txBody>
                    </p:sp>
                    <p:sp>
                      <p:nvSpPr>
                        <p:cNvPr id="43" name="ZoneTexte 42">
                          <a:extLst>
                            <a:ext uri="{FF2B5EF4-FFF2-40B4-BE49-F238E27FC236}">
                              <a16:creationId xmlns:a16="http://schemas.microsoft.com/office/drawing/2014/main" id="{93317F9B-3BC1-7962-FFD0-5E75B6D871E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949485" y="5328832"/>
                          <a:ext cx="51144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3</a:t>
                          </a:r>
                        </a:p>
                      </p:txBody>
                    </p:sp>
                    <p:sp>
                      <p:nvSpPr>
                        <p:cNvPr id="44" name="ZoneTexte 43">
                          <a:extLst>
                            <a:ext uri="{FF2B5EF4-FFF2-40B4-BE49-F238E27FC236}">
                              <a16:creationId xmlns:a16="http://schemas.microsoft.com/office/drawing/2014/main" id="{7B640B4B-1CAF-676B-59B1-52A911391B1F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355411" y="5333104"/>
                          <a:ext cx="32546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4</a:t>
                          </a:r>
                        </a:p>
                      </p:txBody>
                    </p:sp>
                    <p:sp>
                      <p:nvSpPr>
                        <p:cNvPr id="45" name="ZoneTexte 44">
                          <a:extLst>
                            <a:ext uri="{FF2B5EF4-FFF2-40B4-BE49-F238E27FC236}">
                              <a16:creationId xmlns:a16="http://schemas.microsoft.com/office/drawing/2014/main" id="{A665392D-EAFF-2E12-F91E-76CFA0BFC4E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11871" y="5328832"/>
                          <a:ext cx="325464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fr-FR" dirty="0"/>
                            <a:t>5</a:t>
                          </a:r>
                        </a:p>
                      </p:txBody>
                    </p:sp>
                  </p:grpSp>
                </p:grpSp>
              </p:grpSp>
              <p:grpSp>
                <p:nvGrpSpPr>
                  <p:cNvPr id="89" name="Groupe 88">
                    <a:extLst>
                      <a:ext uri="{FF2B5EF4-FFF2-40B4-BE49-F238E27FC236}">
                        <a16:creationId xmlns:a16="http://schemas.microsoft.com/office/drawing/2014/main" id="{3E116922-C112-2330-EB99-8E3DFC671F32}"/>
                      </a:ext>
                    </a:extLst>
                  </p:cNvPr>
                  <p:cNvGrpSpPr/>
                  <p:nvPr/>
                </p:nvGrpSpPr>
                <p:grpSpPr>
                  <a:xfrm>
                    <a:off x="3348038" y="3648075"/>
                    <a:ext cx="3543300" cy="2190750"/>
                    <a:chOff x="3348038" y="3648075"/>
                    <a:chExt cx="3543300" cy="2190750"/>
                  </a:xfrm>
                </p:grpSpPr>
                <p:cxnSp>
                  <p:nvCxnSpPr>
                    <p:cNvPr id="79" name="Connecteur droit 78">
                      <a:extLst>
                        <a:ext uri="{FF2B5EF4-FFF2-40B4-BE49-F238E27FC236}">
                          <a16:creationId xmlns:a16="http://schemas.microsoft.com/office/drawing/2014/main" id="{01780BC9-590E-E304-D5D6-06C178D3A26F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3348038" y="4619625"/>
                      <a:ext cx="714375" cy="1219200"/>
                    </a:xfrm>
                    <a:prstGeom prst="line">
                      <a:avLst/>
                    </a:prstGeom>
                    <a:ln w="19050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" name="Connecteur droit 80">
                      <a:extLst>
                        <a:ext uri="{FF2B5EF4-FFF2-40B4-BE49-F238E27FC236}">
                          <a16:creationId xmlns:a16="http://schemas.microsoft.com/office/drawing/2014/main" id="{9E880A54-F495-5ACF-E06B-B17C6D992130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4088130" y="4314825"/>
                      <a:ext cx="719138" cy="314325"/>
                    </a:xfrm>
                    <a:prstGeom prst="line">
                      <a:avLst/>
                    </a:prstGeom>
                    <a:ln w="19050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3" name="Connecteur droit 82">
                      <a:extLst>
                        <a:ext uri="{FF2B5EF4-FFF2-40B4-BE49-F238E27FC236}">
                          <a16:creationId xmlns:a16="http://schemas.microsoft.com/office/drawing/2014/main" id="{56D4926E-44F8-1DE7-F110-5D8B571B44D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792980" y="4152900"/>
                      <a:ext cx="700088" cy="176213"/>
                    </a:xfrm>
                    <a:prstGeom prst="line">
                      <a:avLst/>
                    </a:prstGeom>
                    <a:ln w="19050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Connecteur droit 85">
                      <a:extLst>
                        <a:ext uri="{FF2B5EF4-FFF2-40B4-BE49-F238E27FC236}">
                          <a16:creationId xmlns:a16="http://schemas.microsoft.com/office/drawing/2014/main" id="{FEE9AEEB-2273-7EA9-A4A1-38CA5332F6D6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5462588" y="3871913"/>
                      <a:ext cx="709612" cy="295275"/>
                    </a:xfrm>
                    <a:prstGeom prst="line">
                      <a:avLst/>
                    </a:prstGeom>
                    <a:ln w="19050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" name="Connecteur droit 87">
                      <a:extLst>
                        <a:ext uri="{FF2B5EF4-FFF2-40B4-BE49-F238E27FC236}">
                          <a16:creationId xmlns:a16="http://schemas.microsoft.com/office/drawing/2014/main" id="{A787E4C4-3B82-C6B6-1E92-0AE5382AB91A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6167438" y="3648075"/>
                      <a:ext cx="723900" cy="223838"/>
                    </a:xfrm>
                    <a:prstGeom prst="line">
                      <a:avLst/>
                    </a:prstGeom>
                    <a:ln w="19050"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95" name="ZoneTexte 94">
                  <a:extLst>
                    <a:ext uri="{FF2B5EF4-FFF2-40B4-BE49-F238E27FC236}">
                      <a16:creationId xmlns:a16="http://schemas.microsoft.com/office/drawing/2014/main" id="{D83346F2-3C65-1AA9-0EC4-EDB0F6249873}"/>
                    </a:ext>
                  </a:extLst>
                </p:cNvPr>
                <p:cNvSpPr txBox="1"/>
                <p:nvPr/>
              </p:nvSpPr>
              <p:spPr>
                <a:xfrm>
                  <a:off x="6977849" y="4421079"/>
                  <a:ext cx="94991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/>
                    <a:t>Lot 1</a:t>
                  </a:r>
                </a:p>
              </p:txBody>
            </p:sp>
            <p:sp>
              <p:nvSpPr>
                <p:cNvPr id="96" name="ZoneTexte 95">
                  <a:extLst>
                    <a:ext uri="{FF2B5EF4-FFF2-40B4-BE49-F238E27FC236}">
                      <a16:creationId xmlns:a16="http://schemas.microsoft.com/office/drawing/2014/main" id="{24DF1E4C-9B43-4C2F-3376-7D67BDF4F9B1}"/>
                    </a:ext>
                  </a:extLst>
                </p:cNvPr>
                <p:cNvSpPr txBox="1"/>
                <p:nvPr/>
              </p:nvSpPr>
              <p:spPr>
                <a:xfrm>
                  <a:off x="6943818" y="3383872"/>
                  <a:ext cx="94991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/>
                    <a:t>Lot 2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93" name="Image 92" descr="Une image contenant texte, ligne, Tracé, nombre&#10;&#10;Le contenu généré par l’IA peut être incorrect.">
            <a:extLst>
              <a:ext uri="{FF2B5EF4-FFF2-40B4-BE49-F238E27FC236}">
                <a16:creationId xmlns:a16="http://schemas.microsoft.com/office/drawing/2014/main" id="{6402AE7C-C589-C144-CA19-12DD94D8DD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4124" y="829306"/>
            <a:ext cx="6226629" cy="3701605"/>
          </a:xfrm>
          <a:prstGeom prst="rect">
            <a:avLst/>
          </a:prstGeom>
        </p:spPr>
      </p:pic>
      <p:pic>
        <p:nvPicPr>
          <p:cNvPr id="95" name="Image 94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DCECBE6-DF31-7D68-9E80-6ACAF23570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7883" y="4530582"/>
            <a:ext cx="6939924" cy="1382537"/>
          </a:xfrm>
          <a:prstGeom prst="rect">
            <a:avLst/>
          </a:prstGeom>
        </p:spPr>
      </p:pic>
      <p:sp>
        <p:nvSpPr>
          <p:cNvPr id="96" name="ZoneTexte 95">
            <a:extLst>
              <a:ext uri="{FF2B5EF4-FFF2-40B4-BE49-F238E27FC236}">
                <a16:creationId xmlns:a16="http://schemas.microsoft.com/office/drawing/2014/main" id="{19608B60-1372-C523-3E89-0326E01C8D44}"/>
              </a:ext>
            </a:extLst>
          </p:cNvPr>
          <p:cNvSpPr txBox="1"/>
          <p:nvPr/>
        </p:nvSpPr>
        <p:spPr>
          <a:xfrm>
            <a:off x="2869474" y="5010331"/>
            <a:ext cx="7270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Pour le lot1: entre 1 et 11 mois, la masse moyenne des escargots augmente, elle passe de 10 g à 43 g.</a:t>
            </a:r>
            <a:r>
              <a:rPr lang="fr-FR" dirty="0">
                <a:latin typeface="Script MT Bold" panose="03040602040607080904" pitchFamily="66" charset="0"/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481317C-1294-9EDD-6243-1907CBE65775}"/>
              </a:ext>
            </a:extLst>
          </p:cNvPr>
          <p:cNvSpPr txBox="1"/>
          <p:nvPr/>
        </p:nvSpPr>
        <p:spPr>
          <a:xfrm>
            <a:off x="2889794" y="5640251"/>
            <a:ext cx="7270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Pour le lot2: entre 1 et 11 mois, la masse moyenne des escargots augmente, elle passe de 10 g à 72 g.</a:t>
            </a:r>
            <a:r>
              <a:rPr lang="fr-FR" dirty="0">
                <a:latin typeface="Script MT Bold" panose="030406020406070809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32483-C289-2159-9572-631E6795E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F491BBF6-7575-E2FF-C106-ED352DF909F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806E238-D027-D276-1202-8949F509DB9E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317F8E32-2F01-36B3-3BE5-73B2E8F37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32AB548-593A-5A3B-D1A9-E88B4759D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C01C643-1F51-3949-5716-4193C4C645F2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3" name="Image 2" descr="Une image contenant texte, ligne, Tracé, nombre&#10;&#10;Le contenu généré par l’IA peut être incorrect.">
            <a:extLst>
              <a:ext uri="{FF2B5EF4-FFF2-40B4-BE49-F238E27FC236}">
                <a16:creationId xmlns:a16="http://schemas.microsoft.com/office/drawing/2014/main" id="{930A7859-AC33-AF67-A54B-05313C5D75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7728" y="930906"/>
            <a:ext cx="7133185" cy="4240534"/>
          </a:xfrm>
          <a:prstGeom prst="rect">
            <a:avLst/>
          </a:prstGeom>
        </p:spPr>
      </p:pic>
      <p:pic>
        <p:nvPicPr>
          <p:cNvPr id="6" name="Image 5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19C69A4-693E-0019-9892-B85F5C02F0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7035" y="5065978"/>
            <a:ext cx="8030543" cy="149738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6425B83-244D-7D9E-A2D1-9AF69C4D79F0}"/>
              </a:ext>
            </a:extLst>
          </p:cNvPr>
          <p:cNvSpPr txBox="1"/>
          <p:nvPr/>
        </p:nvSpPr>
        <p:spPr>
          <a:xfrm>
            <a:off x="2066334" y="5486953"/>
            <a:ext cx="8621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J’observe que : La croissance du lot 2 d’escargot est  plus importante que celle du lot 1.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97ED1C-4E8B-FF75-A9C4-56B500E20986}"/>
              </a:ext>
            </a:extLst>
          </p:cNvPr>
          <p:cNvSpPr txBox="1"/>
          <p:nvPr/>
        </p:nvSpPr>
        <p:spPr>
          <a:xfrm>
            <a:off x="2066334" y="5814669"/>
            <a:ext cx="84727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Or , La différence entre les deux lots d’escargots  1 et 2 est  la nature   des aliments.</a:t>
            </a:r>
          </a:p>
          <a:p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Donc, Le facteur qui influence la croissance escargots est donc la qualité des aliments.</a:t>
            </a:r>
          </a:p>
        </p:txBody>
      </p:sp>
    </p:spTree>
    <p:extLst>
      <p:ext uri="{BB962C8B-B14F-4D97-AF65-F5344CB8AC3E}">
        <p14:creationId xmlns:p14="http://schemas.microsoft.com/office/powerpoint/2010/main" val="615866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39862" y="2710597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5" name="Image 14" descr="Une image contenant habits, table, meubles, Dessin d’enfant&#10;&#10;Le contenu généré par l’IA peut être incorrect.">
            <a:extLst>
              <a:ext uri="{FF2B5EF4-FFF2-40B4-BE49-F238E27FC236}">
                <a16:creationId xmlns:a16="http://schemas.microsoft.com/office/drawing/2014/main" id="{5B216B02-69F7-D7CA-63F6-6A1210FFE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50" y="2189702"/>
            <a:ext cx="3490629" cy="262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DBBDB4-A43A-47FA-3CE3-69435953B379}"/>
              </a:ext>
            </a:extLst>
          </p:cNvPr>
          <p:cNvSpPr txBox="1"/>
          <p:nvPr/>
        </p:nvSpPr>
        <p:spPr>
          <a:xfrm>
            <a:off x="843457" y="223284"/>
            <a:ext cx="10350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buNone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Aujourd’hui vous avez appris à construire un graphique en suivant des étapes. Chacun de vous va identifier l’étape ou les étapes qui lui sont difficiles et ce qu’il a besoin de comprendre pour dépasser cette difficulté.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32A1F9-2601-20BC-7575-0E4DCE942A98}"/>
              </a:ext>
            </a:extLst>
          </p:cNvPr>
          <p:cNvSpPr txBox="1"/>
          <p:nvPr/>
        </p:nvSpPr>
        <p:spPr>
          <a:xfrm>
            <a:off x="874232" y="1168701"/>
            <a:ext cx="10922000" cy="521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bg2">
                    <a:lumMod val="50000"/>
                  </a:schemeClr>
                </a:solidFill>
              </a:rPr>
              <a:t>L’étape la plus difficile pour moi est : </a:t>
            </a:r>
          </a:p>
          <a:p>
            <a:pPr marL="34290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fr-FR" sz="2400" dirty="0">
              <a:latin typeface="Segoe UI" panose="020B0502040204020203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A305BA6-7E06-33A5-2719-6A2DE61EE10B}"/>
              </a:ext>
            </a:extLst>
          </p:cNvPr>
          <p:cNvSpPr txBox="1"/>
          <p:nvPr/>
        </p:nvSpPr>
        <p:spPr>
          <a:xfrm>
            <a:off x="972997" y="4919789"/>
            <a:ext cx="110134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fontAlgn="t">
              <a:lnSpc>
                <a:spcPts val="1500"/>
              </a:lnSpc>
              <a:buNone/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/>
              <a:t>Une question que je me pose encore:</a:t>
            </a:r>
          </a:p>
          <a:p>
            <a:pPr>
              <a:lnSpc>
                <a:spcPct val="150000"/>
              </a:lnSpc>
            </a:pPr>
            <a:r>
              <a:rPr lang="fr-FR" dirty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52624B-5233-F4EA-4432-D67B46E6D823}"/>
              </a:ext>
            </a:extLst>
          </p:cNvPr>
          <p:cNvSpPr txBox="1"/>
          <p:nvPr/>
        </p:nvSpPr>
        <p:spPr>
          <a:xfrm>
            <a:off x="1963650" y="1642226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chemeClr val="accent6"/>
                </a:solidFill>
              </a:rPr>
              <a:t>Étape 1: Tracer les deux axes</a:t>
            </a:r>
            <a:r>
              <a:rPr lang="fr-FR" sz="2800" dirty="0">
                <a:solidFill>
                  <a:schemeClr val="accent6"/>
                </a:solidFill>
              </a:rPr>
              <a:t>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3F79BC7-0721-6803-DA9B-56D26F4755F5}"/>
              </a:ext>
            </a:extLst>
          </p:cNvPr>
          <p:cNvSpPr txBox="1"/>
          <p:nvPr/>
        </p:nvSpPr>
        <p:spPr>
          <a:xfrm>
            <a:off x="1973810" y="2302626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/>
              <a:t>Étape 2: Donner un titre à chaque axe.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3D6C6FE-D025-02FC-94F7-9321FCD61682}"/>
              </a:ext>
            </a:extLst>
          </p:cNvPr>
          <p:cNvSpPr txBox="1"/>
          <p:nvPr/>
        </p:nvSpPr>
        <p:spPr>
          <a:xfrm>
            <a:off x="1973810" y="2963026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/>
              <a:t>Étape 3: Positionner les points.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BAFBC58-1E0D-76F5-A217-628F064BB4EF}"/>
              </a:ext>
            </a:extLst>
          </p:cNvPr>
          <p:cNvSpPr txBox="1"/>
          <p:nvPr/>
        </p:nvSpPr>
        <p:spPr>
          <a:xfrm>
            <a:off x="2004290" y="3694546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/>
              <a:t>Étape 4: Relier les points.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F165350-9E79-B06E-34AA-F47075B1F817}"/>
              </a:ext>
            </a:extLst>
          </p:cNvPr>
          <p:cNvSpPr txBox="1"/>
          <p:nvPr/>
        </p:nvSpPr>
        <p:spPr>
          <a:xfrm>
            <a:off x="1973810" y="4426066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/>
              <a:t>Étape 5: Donner un titre au graphique.</a:t>
            </a:r>
          </a:p>
        </p:txBody>
      </p:sp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18054</TotalTime>
  <Words>882</Words>
  <Application>Microsoft Office PowerPoint</Application>
  <PresentationFormat>Grand écran</PresentationFormat>
  <Paragraphs>181</Paragraphs>
  <Slides>23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23</vt:i4>
      </vt:variant>
    </vt:vector>
  </HeadingPairs>
  <TitlesOfParts>
    <vt:vector size="35" baseType="lpstr">
      <vt:lpstr>Aptos</vt:lpstr>
      <vt:lpstr>Arial</vt:lpstr>
      <vt:lpstr>Calibri</vt:lpstr>
      <vt:lpstr>Dosis</vt:lpstr>
      <vt:lpstr>Dosis Bold</vt:lpstr>
      <vt:lpstr>Hammersmith One</vt:lpstr>
      <vt:lpstr>Poppins ExtraBold</vt:lpstr>
      <vt:lpstr>Script MT Bold</vt:lpstr>
      <vt:lpstr>Segoe UI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1230</cp:revision>
  <cp:lastPrinted>2024-10-05T19:15:58Z</cp:lastPrinted>
  <dcterms:created xsi:type="dcterms:W3CDTF">2024-05-28T10:13:44Z</dcterms:created>
  <dcterms:modified xsi:type="dcterms:W3CDTF">2026-01-09T22:27:01Z</dcterms:modified>
</cp:coreProperties>
</file>