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23"/>
  </p:notesMasterIdLst>
  <p:handoutMasterIdLst>
    <p:handoutMasterId r:id="rId24"/>
  </p:handoutMasterIdLst>
  <p:sldIdLst>
    <p:sldId id="2147483585" r:id="rId4"/>
    <p:sldId id="2147483485" r:id="rId5"/>
    <p:sldId id="2147483552" r:id="rId6"/>
    <p:sldId id="2134805878" r:id="rId7"/>
    <p:sldId id="2134806573" r:id="rId8"/>
    <p:sldId id="2147483592" r:id="rId9"/>
    <p:sldId id="256" r:id="rId10"/>
    <p:sldId id="257" r:id="rId11"/>
    <p:sldId id="258" r:id="rId12"/>
    <p:sldId id="2147483568" r:id="rId13"/>
    <p:sldId id="2147483614" r:id="rId14"/>
    <p:sldId id="2134806575" r:id="rId15"/>
    <p:sldId id="2147483618" r:id="rId16"/>
    <p:sldId id="2147483619" r:id="rId17"/>
    <p:sldId id="2147483620" r:id="rId18"/>
    <p:sldId id="2147483615" r:id="rId19"/>
    <p:sldId id="2134806577" r:id="rId20"/>
    <p:sldId id="2134806581" r:id="rId21"/>
    <p:sldId id="2134806584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552"/>
            <p14:sldId id="2134805878"/>
          </p14:sldIdLst>
        </p14:section>
        <p14:section name="Moment de récupération" id="{A2A5D278-252D-471E-A046-E0EEBB7C2D2B}">
          <p14:sldIdLst>
            <p14:sldId id="2134806573"/>
            <p14:sldId id="2147483592"/>
            <p14:sldId id="256"/>
            <p14:sldId id="257"/>
            <p14:sldId id="258"/>
          </p14:sldIdLst>
        </p14:section>
        <p14:section name="Consolidation" id="{22D92770-EE3A-4FC2-857A-DF2A0B803C03}">
          <p14:sldIdLst>
            <p14:sldId id="2147483568"/>
            <p14:sldId id="2147483614"/>
            <p14:sldId id="2134806575"/>
            <p14:sldId id="2147483618"/>
            <p14:sldId id="2147483619"/>
            <p14:sldId id="2147483620"/>
            <p14:sldId id="2147483615"/>
          </p14:sldIdLst>
        </p14:section>
        <p14:section name="Métacognition" id="{FBF6C3DA-BDD6-43C8-8043-82F3BE3C64FD}">
          <p14:sldIdLst>
            <p14:sldId id="2134806577"/>
            <p14:sldId id="2134806581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D3E8F1"/>
    <a:srgbClr val="F15E4D"/>
    <a:srgbClr val="5FADE4"/>
    <a:srgbClr val="A11145"/>
    <a:srgbClr val="FDF2E2"/>
    <a:srgbClr val="BF4598"/>
    <a:srgbClr val="00663F"/>
    <a:srgbClr val="F3DFED"/>
    <a:srgbClr val="2CB5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21/11/2025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6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2925764-0D6D-CD92-5595-5B0A597AC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CDB13F9B-5110-E022-72EE-D5D6F3C2B1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4D05A80-33D6-C9B2-D359-976734BE65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2351BEC8-3BC2-088D-D8F7-DC1DA9C468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7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6827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F6F289-BDD3-B764-531C-202C791F1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651A34B0-8D61-B8C6-328E-46A344631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F506BB8-4B27-65F8-6385-DC89BF171B2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583BEB26-E5C5-131E-0BB5-09CF1187FE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58053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1FAE216-DDE9-A30F-986D-48B51CC82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AA2177C0-CD7F-30D0-9C67-D1B1D98580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24EA1D3-242E-7B39-F86A-9E49F9974DC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B6A11B6D-1028-8AE1-2A6C-4EFA7F40B8D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675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21/11/2025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282353" y="1380531"/>
            <a:ext cx="95387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Sciences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265" y="2123123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1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BD971DEE-7492-6696-C758-9DF294B18BD1}"/>
              </a:ext>
            </a:extLst>
          </p:cNvPr>
          <p:cNvGrpSpPr/>
          <p:nvPr/>
        </p:nvGrpSpPr>
        <p:grpSpPr>
          <a:xfrm>
            <a:off x="422299" y="4050804"/>
            <a:ext cx="7312299" cy="696796"/>
            <a:chOff x="422299" y="3556347"/>
            <a:chExt cx="7312299" cy="696796"/>
          </a:xfrm>
        </p:grpSpPr>
        <p:sp>
          <p:nvSpPr>
            <p:cNvPr id="9" name="Google Shape;223;p26">
              <a:extLst>
                <a:ext uri="{FF2B5EF4-FFF2-40B4-BE49-F238E27FC236}">
                  <a16:creationId xmlns:a16="http://schemas.microsoft.com/office/drawing/2014/main" id="{E832F511-3C98-454C-4261-FA119150DD0B}"/>
                </a:ext>
              </a:extLst>
            </p:cNvPr>
            <p:cNvSpPr/>
            <p:nvPr/>
          </p:nvSpPr>
          <p:spPr>
            <a:xfrm>
              <a:off x="422299" y="3556347"/>
              <a:ext cx="731229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1" name="Google Shape;735;p98">
              <a:extLst>
                <a:ext uri="{FF2B5EF4-FFF2-40B4-BE49-F238E27FC236}">
                  <a16:creationId xmlns:a16="http://schemas.microsoft.com/office/drawing/2014/main" id="{A7585881-A685-E5E9-DF00-2F2F029854BA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9E2CCFFF-7C0B-8406-D84A-511D9E0A3DE8}"/>
                </a:ext>
              </a:extLst>
            </p:cNvPr>
            <p:cNvSpPr txBox="1"/>
            <p:nvPr/>
          </p:nvSpPr>
          <p:spPr>
            <a:xfrm>
              <a:off x="2221149" y="3680037"/>
              <a:ext cx="538323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FFFFFF"/>
                  </a:solidFill>
                  <a:effectLst/>
                  <a:latin typeface="Calibri-Bold"/>
                </a:rPr>
                <a:t>Cycles et flux de l’énergie dans l’écosystème</a:t>
              </a:r>
              <a:r>
                <a:rPr lang="fr-FR" sz="2000" noProof="0" dirty="0"/>
                <a:t> </a:t>
              </a:r>
            </a:p>
          </p:txBody>
        </p:sp>
      </p:grpSp>
      <p:grpSp>
        <p:nvGrpSpPr>
          <p:cNvPr id="3" name="Groupe 2">
            <a:extLst>
              <a:ext uri="{FF2B5EF4-FFF2-40B4-BE49-F238E27FC236}">
                <a16:creationId xmlns:a16="http://schemas.microsoft.com/office/drawing/2014/main" id="{34FCB21B-2F07-DB53-7C69-163842D1FCD3}"/>
              </a:ext>
            </a:extLst>
          </p:cNvPr>
          <p:cNvGrpSpPr/>
          <p:nvPr/>
        </p:nvGrpSpPr>
        <p:grpSpPr>
          <a:xfrm>
            <a:off x="625663" y="2510660"/>
            <a:ext cx="3274142" cy="1862048"/>
            <a:chOff x="4650097" y="4812077"/>
            <a:chExt cx="3274142" cy="1862048"/>
          </a:xfrm>
        </p:grpSpPr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E36414A9-7531-6476-6E2D-99C640EC9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4836"/>
            <a:stretch/>
          </p:blipFill>
          <p:spPr>
            <a:xfrm rot="10800000">
              <a:off x="4650097" y="4982663"/>
              <a:ext cx="3274142" cy="136844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C1078905-A788-D863-A0A9-0B4FADB0714C}"/>
                </a:ext>
              </a:extLst>
            </p:cNvPr>
            <p:cNvSpPr txBox="1"/>
            <p:nvPr/>
          </p:nvSpPr>
          <p:spPr>
            <a:xfrm>
              <a:off x="5038752" y="5731614"/>
              <a:ext cx="168284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4000" b="1" dirty="0">
                  <a:solidFill>
                    <a:srgbClr val="FFC000"/>
                  </a:solidFill>
                </a:rPr>
                <a:t> Fiche </a:t>
              </a:r>
              <a:endParaRPr lang="fr-MA" sz="40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942B38C-2E74-1505-9426-B743B19DE9E7}"/>
                </a:ext>
              </a:extLst>
            </p:cNvPr>
            <p:cNvSpPr txBox="1"/>
            <p:nvPr/>
          </p:nvSpPr>
          <p:spPr>
            <a:xfrm>
              <a:off x="5997625" y="4812077"/>
              <a:ext cx="1447943" cy="18620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sz="11500" b="1" dirty="0">
                  <a:solidFill>
                    <a:srgbClr val="FFC000"/>
                  </a:solidFill>
                </a:rPr>
                <a:t> 1</a:t>
              </a:r>
              <a:endParaRPr lang="fr-MA" sz="11500" b="1" dirty="0">
                <a:solidFill>
                  <a:srgbClr val="FFC000"/>
                </a:solidFill>
                <a:latin typeface="Dosis" pitchFamily="2" charset="0"/>
              </a:endParaRPr>
            </a:p>
          </p:txBody>
        </p:sp>
      </p:grpSp>
      <p:sp>
        <p:nvSpPr>
          <p:cNvPr id="17" name="ZoneTexte 16">
            <a:extLst>
              <a:ext uri="{FF2B5EF4-FFF2-40B4-BE49-F238E27FC236}">
                <a16:creationId xmlns:a16="http://schemas.microsoft.com/office/drawing/2014/main" id="{C48E1546-6351-A742-C2AA-9BEE5529DBD0}"/>
              </a:ext>
            </a:extLst>
          </p:cNvPr>
          <p:cNvSpPr txBox="1"/>
          <p:nvPr/>
        </p:nvSpPr>
        <p:spPr>
          <a:xfrm>
            <a:off x="4297875" y="5659618"/>
            <a:ext cx="30688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r-FR" sz="3600" b="1" i="0" spc="-20" dirty="0">
                <a:effectLst/>
                <a:latin typeface="CenturyGothic-Bold"/>
              </a:rPr>
              <a:t>Durée : 25 min</a:t>
            </a:r>
            <a:r>
              <a:rPr lang="fr-FR" sz="3600" spc="-20" dirty="0"/>
              <a:t> </a:t>
            </a:r>
            <a:endParaRPr lang="en-US" sz="3600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D6497F4-02B9-CD8A-742D-24EBCF5FA9B5}"/>
              </a:ext>
            </a:extLst>
          </p:cNvPr>
          <p:cNvGrpSpPr/>
          <p:nvPr/>
        </p:nvGrpSpPr>
        <p:grpSpPr>
          <a:xfrm>
            <a:off x="422299" y="4871290"/>
            <a:ext cx="7303102" cy="696795"/>
            <a:chOff x="431496" y="5234467"/>
            <a:chExt cx="7303102" cy="696796"/>
          </a:xfrm>
        </p:grpSpPr>
        <p:sp>
          <p:nvSpPr>
            <p:cNvPr id="20" name="Google Shape;224;p26">
              <a:extLst>
                <a:ext uri="{FF2B5EF4-FFF2-40B4-BE49-F238E27FC236}">
                  <a16:creationId xmlns:a16="http://schemas.microsoft.com/office/drawing/2014/main" id="{1AE9D8CD-CEFE-875C-CF74-D72B604FCD54}"/>
                </a:ext>
              </a:extLst>
            </p:cNvPr>
            <p:cNvSpPr/>
            <p:nvPr/>
          </p:nvSpPr>
          <p:spPr>
            <a:xfrm>
              <a:off x="431496" y="5234467"/>
              <a:ext cx="7303102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/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6   </a:t>
              </a:r>
            </a:p>
          </p:txBody>
        </p:sp>
        <p:sp>
          <p:nvSpPr>
            <p:cNvPr id="21" name="Google Shape;741;p98">
              <a:extLst>
                <a:ext uri="{FF2B5EF4-FFF2-40B4-BE49-F238E27FC236}">
                  <a16:creationId xmlns:a16="http://schemas.microsoft.com/office/drawing/2014/main" id="{70EFA832-D3AF-B075-5930-4357717A3A00}"/>
                </a:ext>
              </a:extLst>
            </p:cNvPr>
            <p:cNvSpPr txBox="1"/>
            <p:nvPr/>
          </p:nvSpPr>
          <p:spPr>
            <a:xfrm>
              <a:off x="2373528" y="5263764"/>
              <a:ext cx="5273127" cy="61555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FFFFFF"/>
                  </a:solidFill>
                  <a:latin typeface="Calibri-Bold"/>
                </a:rPr>
                <a:t>Identifier les niveaux trophiques à partir des chaînes et des réseaux trophiques</a:t>
              </a:r>
            </a:p>
          </p:txBody>
        </p:sp>
        <p:sp>
          <p:nvSpPr>
            <p:cNvPr id="22" name="Google Shape;742;p98">
              <a:extLst>
                <a:ext uri="{FF2B5EF4-FFF2-40B4-BE49-F238E27FC236}">
                  <a16:creationId xmlns:a16="http://schemas.microsoft.com/office/drawing/2014/main" id="{7AB78879-60C2-3983-6F49-282E83F6B302}"/>
                </a:ext>
              </a:extLst>
            </p:cNvPr>
            <p:cNvSpPr/>
            <p:nvPr/>
          </p:nvSpPr>
          <p:spPr>
            <a:xfrm>
              <a:off x="2148396" y="5346142"/>
              <a:ext cx="65604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6BDF224-F377-0A31-D5B9-D84A69BD69F3}"/>
              </a:ext>
            </a:extLst>
          </p:cNvPr>
          <p:cNvSpPr txBox="1"/>
          <p:nvPr/>
        </p:nvSpPr>
        <p:spPr>
          <a:xfrm>
            <a:off x="984735" y="227265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: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B33E77-57FE-8602-8863-995262511BEC}"/>
              </a:ext>
            </a:extLst>
          </p:cNvPr>
          <p:cNvSpPr txBox="1"/>
          <p:nvPr/>
        </p:nvSpPr>
        <p:spPr>
          <a:xfrm>
            <a:off x="984735" y="563234"/>
            <a:ext cx="10352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t>▪ </a:t>
            </a: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Demander à certains élèves de répéter l’objectif à haute voix (en l’exprimant avec leurs propres mots).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F96134A-9701-FE58-9781-39851FD3CB59}"/>
              </a:ext>
            </a:extLst>
          </p:cNvPr>
          <p:cNvGrpSpPr/>
          <p:nvPr/>
        </p:nvGrpSpPr>
        <p:grpSpPr>
          <a:xfrm>
            <a:off x="984735" y="2791780"/>
            <a:ext cx="10098451" cy="1221419"/>
            <a:chOff x="984735" y="2791780"/>
            <a:chExt cx="10098451" cy="1221419"/>
          </a:xfrm>
        </p:grpSpPr>
        <p:sp>
          <p:nvSpPr>
            <p:cNvPr id="10" name="Google Shape;2054;p38">
              <a:extLst>
                <a:ext uri="{FF2B5EF4-FFF2-40B4-BE49-F238E27FC236}">
                  <a16:creationId xmlns:a16="http://schemas.microsoft.com/office/drawing/2014/main" id="{AA4FE801-785B-186D-DA44-E38FC062F793}"/>
                </a:ext>
              </a:extLst>
            </p:cNvPr>
            <p:cNvSpPr/>
            <p:nvPr/>
          </p:nvSpPr>
          <p:spPr>
            <a:xfrm>
              <a:off x="1291175" y="3075056"/>
              <a:ext cx="9792011" cy="938143"/>
            </a:xfrm>
            <a:prstGeom prst="roundRect">
              <a:avLst>
                <a:gd name="adj" fmla="val 50000"/>
              </a:avLst>
            </a:prstGeom>
            <a:noFill/>
            <a:ln w="19050">
              <a:solidFill>
                <a:srgbClr val="72B6D3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endParaRPr lang="fr-FR" sz="2400" noProof="0" dirty="0"/>
            </a:p>
          </p:txBody>
        </p:sp>
        <p:sp>
          <p:nvSpPr>
            <p:cNvPr id="11" name="ZoneTexte 3">
              <a:extLst>
                <a:ext uri="{FF2B5EF4-FFF2-40B4-BE49-F238E27FC236}">
                  <a16:creationId xmlns:a16="http://schemas.microsoft.com/office/drawing/2014/main" id="{3E6D2C1A-7046-592E-6493-07A600B8A147}"/>
                </a:ext>
              </a:extLst>
            </p:cNvPr>
            <p:cNvSpPr txBox="1"/>
            <p:nvPr/>
          </p:nvSpPr>
          <p:spPr>
            <a:xfrm>
              <a:off x="1920399" y="3190184"/>
              <a:ext cx="9035971" cy="707886"/>
            </a:xfrm>
            <a:prstGeom prst="rect">
              <a:avLst/>
            </a:prstGeom>
            <a:noFill/>
            <a:ln w="19050"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>
              <a:defPPr>
                <a:defRPr lang="en-US"/>
              </a:defPPr>
              <a:lvl1pPr algn="ctr">
                <a:defRPr sz="2400"/>
              </a:lvl1pPr>
            </a:lstStyle>
            <a:p>
              <a:pPr algn="l"/>
              <a:r>
                <a:rPr lang="fr-FR" b="1" noProof="0" dirty="0">
                  <a:solidFill>
                    <a:srgbClr val="106585"/>
                  </a:solidFill>
                </a:rPr>
                <a:t>Identifier les niveaux trophiques à partir des chaînes et des réseaux trophiques</a:t>
              </a:r>
            </a:p>
          </p:txBody>
        </p:sp>
        <p:pic>
          <p:nvPicPr>
            <p:cNvPr id="12" name="Image 23">
              <a:extLst>
                <a:ext uri="{FF2B5EF4-FFF2-40B4-BE49-F238E27FC236}">
                  <a16:creationId xmlns:a16="http://schemas.microsoft.com/office/drawing/2014/main" id="{AFAA22E1-FF87-C6C9-142B-3F42D7DD23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4735" y="2791780"/>
              <a:ext cx="808848" cy="8055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27802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3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Moment de récupération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1DD65E67-8C1D-78C4-4BAA-C821B2F2C37C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C068624A-BA4B-5469-9C5F-252073DB5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139" y="268092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06F6BF91-BF1A-2457-627A-F2B393049DE9}"/>
              </a:ext>
            </a:extLst>
          </p:cNvPr>
          <p:cNvGrpSpPr/>
          <p:nvPr/>
        </p:nvGrpSpPr>
        <p:grpSpPr>
          <a:xfrm>
            <a:off x="3221156" y="5570944"/>
            <a:ext cx="5763299" cy="520938"/>
            <a:chOff x="1899920" y="3939439"/>
            <a:chExt cx="5763299" cy="520938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995764EF-E03C-64BB-684D-FC0B739C78F2}"/>
                </a:ext>
              </a:extLst>
            </p:cNvPr>
            <p:cNvSpPr/>
            <p:nvPr/>
          </p:nvSpPr>
          <p:spPr>
            <a:xfrm>
              <a:off x="5986587" y="3939576"/>
              <a:ext cx="167663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Faux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72DC0AC5-4E90-36F0-3383-E9F5134781D5}"/>
                </a:ext>
              </a:extLst>
            </p:cNvPr>
            <p:cNvSpPr/>
            <p:nvPr/>
          </p:nvSpPr>
          <p:spPr>
            <a:xfrm>
              <a:off x="2303587" y="3949599"/>
              <a:ext cx="157147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Vrai 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A6E801C0-A1B7-C08F-0A87-05A3F31AF5FB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00E4F7C3-7754-DB10-2630-70065DB134F4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E145F56B-9461-AE23-D16F-C99A92EB227A}"/>
              </a:ext>
            </a:extLst>
          </p:cNvPr>
          <p:cNvGrpSpPr/>
          <p:nvPr/>
        </p:nvGrpSpPr>
        <p:grpSpPr>
          <a:xfrm>
            <a:off x="844732" y="3350894"/>
            <a:ext cx="10691074" cy="526454"/>
            <a:chOff x="1295788" y="2290507"/>
            <a:chExt cx="9120556" cy="5264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0236015-486F-EE61-DDB1-31244890A07A}"/>
                </a:ext>
              </a:extLst>
            </p:cNvPr>
            <p:cNvSpPr/>
            <p:nvPr/>
          </p:nvSpPr>
          <p:spPr>
            <a:xfrm>
              <a:off x="1295788" y="2306183"/>
              <a:ext cx="18117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Plantes vertes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FD5B38FD-6BFE-8106-FDF7-A84D18AA5032}"/>
                </a:ext>
              </a:extLst>
            </p:cNvPr>
            <p:cNvSpPr/>
            <p:nvPr/>
          </p:nvSpPr>
          <p:spPr>
            <a:xfrm>
              <a:off x="4341068" y="2299967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F3CB8310-EFAA-9BC5-49D6-C8B4818FCB1B}"/>
                </a:ext>
              </a:extLst>
            </p:cNvPr>
            <p:cNvSpPr/>
            <p:nvPr/>
          </p:nvSpPr>
          <p:spPr>
            <a:xfrm>
              <a:off x="6695638" y="2295781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1E4C54C4-3E54-F634-9F5F-A97B41D7E101}"/>
                </a:ext>
              </a:extLst>
            </p:cNvPr>
            <p:cNvSpPr/>
            <p:nvPr/>
          </p:nvSpPr>
          <p:spPr>
            <a:xfrm>
              <a:off x="9050210" y="2290507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FAFFCAA5-F7BF-B6F3-D166-885C3E804CED}"/>
                </a:ext>
              </a:extLst>
            </p:cNvPr>
            <p:cNvCxnSpPr>
              <a:cxnSpLocks/>
            </p:cNvCxnSpPr>
            <p:nvPr/>
          </p:nvCxnSpPr>
          <p:spPr>
            <a:xfrm>
              <a:off x="3464337" y="2569102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C6268BFF-5EB5-BD09-237E-4FCEE9039AD2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5362BB98-9EB2-E552-437D-D0C0923B9148}"/>
                </a:ext>
              </a:extLst>
            </p:cNvPr>
            <p:cNvCxnSpPr>
              <a:cxnSpLocks/>
            </p:cNvCxnSpPr>
            <p:nvPr/>
          </p:nvCxnSpPr>
          <p:spPr>
            <a:xfrm>
              <a:off x="8239786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ZoneTexte 25">
            <a:extLst>
              <a:ext uri="{FF2B5EF4-FFF2-40B4-BE49-F238E27FC236}">
                <a16:creationId xmlns:a16="http://schemas.microsoft.com/office/drawing/2014/main" id="{DD6DFFB7-1621-33FD-753F-05EA98992BEF}"/>
              </a:ext>
            </a:extLst>
          </p:cNvPr>
          <p:cNvSpPr txBox="1"/>
          <p:nvPr/>
        </p:nvSpPr>
        <p:spPr>
          <a:xfrm>
            <a:off x="3769722" y="4873504"/>
            <a:ext cx="484384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b="1" noProof="0" dirty="0"/>
              <a:t>L</a:t>
            </a:r>
            <a:r>
              <a:rPr lang="fr-FR" sz="2400" b="1" dirty="0"/>
              <a:t>a souris </a:t>
            </a:r>
            <a:r>
              <a:rPr lang="fr-FR" sz="2400" b="1" noProof="0" dirty="0"/>
              <a:t>est mangé</a:t>
            </a:r>
            <a:r>
              <a:rPr lang="fr-FR" sz="2400" b="1" dirty="0"/>
              <a:t>e</a:t>
            </a:r>
            <a:r>
              <a:rPr lang="fr-FR" sz="2400" b="1" noProof="0" dirty="0"/>
              <a:t> par l</a:t>
            </a:r>
            <a:r>
              <a:rPr lang="fr-FR" sz="2400" b="1" dirty="0"/>
              <a:t>e serpent</a:t>
            </a:r>
            <a:r>
              <a:rPr lang="fr-FR" sz="2400" b="1" noProof="0" dirty="0"/>
              <a:t>.</a:t>
            </a:r>
            <a:endParaRPr lang="fr-FR" sz="2400" noProof="0" dirty="0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5EABF431-FFE5-C8C9-33C0-998CC143A34D}"/>
              </a:ext>
            </a:extLst>
          </p:cNvPr>
          <p:cNvSpPr/>
          <p:nvPr/>
        </p:nvSpPr>
        <p:spPr>
          <a:xfrm>
            <a:off x="965253" y="4261397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Choisissez la bonne réponse.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7C6A0918-B807-CF77-16EB-32131C4EA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852" y="1287056"/>
            <a:ext cx="10751954" cy="2053678"/>
          </a:xfrm>
          <a:prstGeom prst="rect">
            <a:avLst/>
          </a:prstGeom>
        </p:spPr>
      </p:pic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5B843BD5-F2D8-0A0D-7399-270EE9172E7B}"/>
              </a:ext>
            </a:extLst>
          </p:cNvPr>
          <p:cNvSpPr/>
          <p:nvPr/>
        </p:nvSpPr>
        <p:spPr>
          <a:xfrm>
            <a:off x="1059656" y="1082425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la chaîne alimentaire suivante: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F84DB-A042-045D-C449-413567351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F362A4F4-FF26-BBA5-C5E5-6A8A7A934310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010244F-73DC-0D73-1940-08A1BA48E2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4031" y="786492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21381F2-0804-1B61-560F-92AA3CE08D59}"/>
              </a:ext>
            </a:extLst>
          </p:cNvPr>
          <p:cNvSpPr txBox="1"/>
          <p:nvPr/>
        </p:nvSpPr>
        <p:spPr>
          <a:xfrm>
            <a:off x="1065523" y="358733"/>
            <a:ext cx="3673625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3FA3EEE-42B6-2DB9-218A-0EBE24A18441}"/>
              </a:ext>
            </a:extLst>
          </p:cNvPr>
          <p:cNvGrpSpPr/>
          <p:nvPr/>
        </p:nvGrpSpPr>
        <p:grpSpPr>
          <a:xfrm>
            <a:off x="3214350" y="5515106"/>
            <a:ext cx="5763299" cy="512667"/>
            <a:chOff x="1899920" y="3939439"/>
            <a:chExt cx="5763299" cy="512667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9196A51A-D1AB-046B-B8CC-1B1763B13AAC}"/>
                </a:ext>
              </a:extLst>
            </p:cNvPr>
            <p:cNvSpPr/>
            <p:nvPr/>
          </p:nvSpPr>
          <p:spPr>
            <a:xfrm>
              <a:off x="5986587" y="3939576"/>
              <a:ext cx="167663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Faux</a:t>
              </a: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1CAE5647-CE16-7AA8-2645-82E2D9F810BA}"/>
                </a:ext>
              </a:extLst>
            </p:cNvPr>
            <p:cNvSpPr/>
            <p:nvPr/>
          </p:nvSpPr>
          <p:spPr>
            <a:xfrm>
              <a:off x="2303587" y="3939767"/>
              <a:ext cx="157147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Vrai 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50DA3B7A-30E3-4BCB-C369-0BC7EDB91F2D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E9CABB4-7FEE-BFC3-AFF4-97C491C9444F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11593BD9-209E-5D0B-9ECC-311DD4B286AE}"/>
              </a:ext>
            </a:extLst>
          </p:cNvPr>
          <p:cNvGrpSpPr/>
          <p:nvPr/>
        </p:nvGrpSpPr>
        <p:grpSpPr>
          <a:xfrm>
            <a:off x="844732" y="3350894"/>
            <a:ext cx="10691074" cy="526454"/>
            <a:chOff x="1295788" y="2290507"/>
            <a:chExt cx="9120556" cy="526454"/>
          </a:xfrm>
        </p:grpSpPr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2FF626B-3E33-ACD6-EC8C-EFE5879EF418}"/>
                </a:ext>
              </a:extLst>
            </p:cNvPr>
            <p:cNvSpPr/>
            <p:nvPr/>
          </p:nvSpPr>
          <p:spPr>
            <a:xfrm>
              <a:off x="1295788" y="2306183"/>
              <a:ext cx="18117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Plantes vertes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118734E4-553A-26BF-4476-86D37677156A}"/>
                </a:ext>
              </a:extLst>
            </p:cNvPr>
            <p:cNvSpPr/>
            <p:nvPr/>
          </p:nvSpPr>
          <p:spPr>
            <a:xfrm>
              <a:off x="4341068" y="2299967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50D31AE6-0445-138E-E113-B26C98D83F0F}"/>
                </a:ext>
              </a:extLst>
            </p:cNvPr>
            <p:cNvSpPr/>
            <p:nvPr/>
          </p:nvSpPr>
          <p:spPr>
            <a:xfrm>
              <a:off x="6695638" y="2295781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694B0909-C475-E639-62E7-638B3E9891BA}"/>
                </a:ext>
              </a:extLst>
            </p:cNvPr>
            <p:cNvSpPr/>
            <p:nvPr/>
          </p:nvSpPr>
          <p:spPr>
            <a:xfrm>
              <a:off x="9050210" y="2290507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AF5A781D-8C3A-4C2A-2144-E565413ED69E}"/>
                </a:ext>
              </a:extLst>
            </p:cNvPr>
            <p:cNvCxnSpPr>
              <a:cxnSpLocks/>
            </p:cNvCxnSpPr>
            <p:nvPr/>
          </p:nvCxnSpPr>
          <p:spPr>
            <a:xfrm>
              <a:off x="3464337" y="2569102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68F6C806-7C76-A058-2BE4-68E20D97A35B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necteur droit avec flèche 24">
              <a:extLst>
                <a:ext uri="{FF2B5EF4-FFF2-40B4-BE49-F238E27FC236}">
                  <a16:creationId xmlns:a16="http://schemas.microsoft.com/office/drawing/2014/main" id="{6ED0A009-77E6-12AD-3C31-553CB4D83548}"/>
                </a:ext>
              </a:extLst>
            </p:cNvPr>
            <p:cNvCxnSpPr>
              <a:cxnSpLocks/>
            </p:cNvCxnSpPr>
            <p:nvPr/>
          </p:nvCxnSpPr>
          <p:spPr>
            <a:xfrm>
              <a:off x="8239786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8437673D-4437-B086-D06B-CC1FA207C3B9}"/>
              </a:ext>
            </a:extLst>
          </p:cNvPr>
          <p:cNvSpPr/>
          <p:nvPr/>
        </p:nvSpPr>
        <p:spPr>
          <a:xfrm>
            <a:off x="965253" y="4261397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Calibri" panose="020F0502020204030204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bonne réponse est </a:t>
            </a:r>
            <a:r>
              <a:rPr lang="fr-FR" sz="2400" b="1" dirty="0">
                <a:latin typeface="Calibri" panose="020F0502020204030204"/>
              </a:rPr>
              <a:t>: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9C60A2D4-1690-62D8-9F28-9890AC69E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852" y="1287056"/>
            <a:ext cx="10751954" cy="2053678"/>
          </a:xfrm>
          <a:prstGeom prst="rect">
            <a:avLst/>
          </a:prstGeom>
        </p:spPr>
      </p:pic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DBCE17AD-D0B9-699F-42E3-7591BBE72FC9}"/>
              </a:ext>
            </a:extLst>
          </p:cNvPr>
          <p:cNvSpPr/>
          <p:nvPr/>
        </p:nvSpPr>
        <p:spPr>
          <a:xfrm>
            <a:off x="1059656" y="1082425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la chaîne alimentaire suivante: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7E15B400-42E7-41D2-061D-104EFC0E0443}"/>
              </a:ext>
            </a:extLst>
          </p:cNvPr>
          <p:cNvSpPr txBox="1"/>
          <p:nvPr/>
        </p:nvSpPr>
        <p:spPr>
          <a:xfrm>
            <a:off x="3769722" y="4873504"/>
            <a:ext cx="4843844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b="1" noProof="0" dirty="0"/>
              <a:t>L</a:t>
            </a:r>
            <a:r>
              <a:rPr lang="fr-FR" sz="2400" b="1" dirty="0"/>
              <a:t>a souris </a:t>
            </a:r>
            <a:r>
              <a:rPr lang="fr-FR" sz="2400" b="1" noProof="0" dirty="0"/>
              <a:t>est mangé</a:t>
            </a:r>
            <a:r>
              <a:rPr lang="fr-FR" sz="2400" b="1" dirty="0"/>
              <a:t>e</a:t>
            </a:r>
            <a:r>
              <a:rPr lang="fr-FR" sz="2400" b="1" noProof="0" dirty="0"/>
              <a:t> par l</a:t>
            </a:r>
            <a:r>
              <a:rPr lang="fr-FR" sz="2400" b="1" dirty="0"/>
              <a:t>e serpent</a:t>
            </a:r>
            <a:r>
              <a:rPr lang="fr-FR" sz="2400" b="1" noProof="0" dirty="0"/>
              <a:t>.</a:t>
            </a:r>
            <a:endParaRPr lang="fr-FR" sz="2400" noProof="0" dirty="0"/>
          </a:p>
        </p:txBody>
      </p:sp>
    </p:spTree>
    <p:extLst>
      <p:ext uri="{BB962C8B-B14F-4D97-AF65-F5344CB8AC3E}">
        <p14:creationId xmlns:p14="http://schemas.microsoft.com/office/powerpoint/2010/main" val="27724736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9AC89-F4D9-CAF4-03F0-BAE3880B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B69E1BF1-AEA9-07AB-0990-7B22098D749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37739986-734E-A0A4-E6F6-0E434EECB408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F22C4F37-08DD-A628-7B3A-ABBD03D2D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2339" y="358733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e 2">
            <a:extLst>
              <a:ext uri="{FF2B5EF4-FFF2-40B4-BE49-F238E27FC236}">
                <a16:creationId xmlns:a16="http://schemas.microsoft.com/office/drawing/2014/main" id="{E7196658-CA1F-F0E8-7478-3308F61094C1}"/>
              </a:ext>
            </a:extLst>
          </p:cNvPr>
          <p:cNvGrpSpPr/>
          <p:nvPr/>
        </p:nvGrpSpPr>
        <p:grpSpPr>
          <a:xfrm>
            <a:off x="869665" y="5583365"/>
            <a:ext cx="10624627" cy="521075"/>
            <a:chOff x="1899920" y="3939439"/>
            <a:chExt cx="10624627" cy="521075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803B71E-8170-41B8-9D1B-B9225E5225E3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1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C5CE060-DDA2-DCED-F008-C6DDAE96395D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2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94E5BAE8-9873-8B26-5343-091789378FD8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Producteur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35803C2-0909-5A76-D307-1558877BEB78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3F83B32F-1BF8-FF35-F3EA-F4CDD1CCC064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2" name="Rectangle : coins arrondis 11">
              <a:extLst>
                <a:ext uri="{FF2B5EF4-FFF2-40B4-BE49-F238E27FC236}">
                  <a16:creationId xmlns:a16="http://schemas.microsoft.com/office/drawing/2014/main" id="{33184ADA-9C8F-6065-037A-4836F2014F28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76AE614C-530D-DE29-8496-A8A5991BBA0B}"/>
              </a:ext>
            </a:extLst>
          </p:cNvPr>
          <p:cNvGrpSpPr/>
          <p:nvPr/>
        </p:nvGrpSpPr>
        <p:grpSpPr>
          <a:xfrm>
            <a:off x="695494" y="3589676"/>
            <a:ext cx="10691074" cy="526454"/>
            <a:chOff x="1295788" y="2290507"/>
            <a:chExt cx="9120556" cy="5264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4B3F7EAE-24F7-8B01-4CA3-031B1B54E8F1}"/>
                </a:ext>
              </a:extLst>
            </p:cNvPr>
            <p:cNvSpPr/>
            <p:nvPr/>
          </p:nvSpPr>
          <p:spPr>
            <a:xfrm>
              <a:off x="1295788" y="2306183"/>
              <a:ext cx="18117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Plantes vertes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2A412E5A-9FF4-01A2-06EC-7F01085B50E2}"/>
                </a:ext>
              </a:extLst>
            </p:cNvPr>
            <p:cNvSpPr/>
            <p:nvPr/>
          </p:nvSpPr>
          <p:spPr>
            <a:xfrm>
              <a:off x="4453250" y="2290507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74064BE8-E831-4704-26A7-38B73FAE0BDD}"/>
                </a:ext>
              </a:extLst>
            </p:cNvPr>
            <p:cNvSpPr/>
            <p:nvPr/>
          </p:nvSpPr>
          <p:spPr>
            <a:xfrm>
              <a:off x="6715332" y="2306183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E10F8DC3-5A24-976A-A859-0459D5774E86}"/>
                </a:ext>
              </a:extLst>
            </p:cNvPr>
            <p:cNvSpPr/>
            <p:nvPr/>
          </p:nvSpPr>
          <p:spPr>
            <a:xfrm>
              <a:off x="9050210" y="2290507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F37D1BA9-2B8F-CD0E-887C-5F953FC8117A}"/>
                </a:ext>
              </a:extLst>
            </p:cNvPr>
            <p:cNvCxnSpPr>
              <a:cxnSpLocks/>
            </p:cNvCxnSpPr>
            <p:nvPr/>
          </p:nvCxnSpPr>
          <p:spPr>
            <a:xfrm>
              <a:off x="3464337" y="2569102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98B56243-CC22-695F-84E6-DEEEB15AACBD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743733E5-4021-D724-965D-AB931FDB8308}"/>
                </a:ext>
              </a:extLst>
            </p:cNvPr>
            <p:cNvCxnSpPr>
              <a:cxnSpLocks/>
            </p:cNvCxnSpPr>
            <p:nvPr/>
          </p:nvCxnSpPr>
          <p:spPr>
            <a:xfrm>
              <a:off x="8239786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ZoneTexte 21">
            <a:extLst>
              <a:ext uri="{FF2B5EF4-FFF2-40B4-BE49-F238E27FC236}">
                <a16:creationId xmlns:a16="http://schemas.microsoft.com/office/drawing/2014/main" id="{24893640-062A-F947-0CC5-AFF1F49F49D0}"/>
              </a:ext>
            </a:extLst>
          </p:cNvPr>
          <p:cNvSpPr txBox="1"/>
          <p:nvPr/>
        </p:nvSpPr>
        <p:spPr>
          <a:xfrm>
            <a:off x="2993964" y="4860231"/>
            <a:ext cx="652009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/>
              <a:t>Le</a:t>
            </a:r>
            <a:r>
              <a:rPr lang="fr-FR" sz="2400" b="1" dirty="0"/>
              <a:t> niveau trophique des plantes vertes</a:t>
            </a:r>
            <a:r>
              <a:rPr lang="fr-FR" sz="2400" b="1" noProof="0" dirty="0"/>
              <a:t> est :</a:t>
            </a:r>
            <a:endParaRPr lang="fr-FR" sz="2400" noProof="0" dirty="0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602C189-BF75-4AA4-D321-FA7BA424EA7C}"/>
              </a:ext>
            </a:extLst>
          </p:cNvPr>
          <p:cNvSpPr/>
          <p:nvPr/>
        </p:nvSpPr>
        <p:spPr>
          <a:xfrm>
            <a:off x="822821" y="4231932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2- Choisissez la bonne réponse.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5ECCDF0A-B2D1-9619-C467-C328D6F37F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852" y="1525839"/>
            <a:ext cx="10751954" cy="2053678"/>
          </a:xfrm>
          <a:prstGeom prst="rect">
            <a:avLst/>
          </a:prstGeom>
        </p:spPr>
      </p:pic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F4B780F3-05C3-0947-F174-56F178052700}"/>
              </a:ext>
            </a:extLst>
          </p:cNvPr>
          <p:cNvSpPr/>
          <p:nvPr/>
        </p:nvSpPr>
        <p:spPr>
          <a:xfrm>
            <a:off x="1059656" y="1082425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la chaîne alimentaire suivante: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2820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731F3-756C-900D-5618-C5BD18AC7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CB053316-0BCC-7775-5FCB-BFD3EFB41EDB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R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961AD4E-1E66-D379-D8F8-8442A419A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5" name="Google Shape;444;p19">
            <a:extLst>
              <a:ext uri="{FF2B5EF4-FFF2-40B4-BE49-F238E27FC236}">
                <a16:creationId xmlns:a16="http://schemas.microsoft.com/office/drawing/2014/main" id="{0CBE2E6B-DD87-4A4E-7AF9-735091C000B4}"/>
              </a:ext>
            </a:extLst>
          </p:cNvPr>
          <p:cNvSpPr txBox="1"/>
          <p:nvPr/>
        </p:nvSpPr>
        <p:spPr>
          <a:xfrm>
            <a:off x="1065523" y="358733"/>
            <a:ext cx="9175757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Moment de récupération</a:t>
            </a:r>
            <a:r>
              <a:rPr lang="fr-FR" sz="2000" b="1" noProof="0" dirty="0">
                <a:solidFill>
                  <a:srgbClr val="75707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lang="fr-FR" noProof="0" dirty="0"/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804A550-5A7E-2DC6-665D-95069456D506}"/>
              </a:ext>
            </a:extLst>
          </p:cNvPr>
          <p:cNvGrpSpPr/>
          <p:nvPr/>
        </p:nvGrpSpPr>
        <p:grpSpPr>
          <a:xfrm>
            <a:off x="911179" y="5585377"/>
            <a:ext cx="10624627" cy="521075"/>
            <a:chOff x="1899920" y="3939439"/>
            <a:chExt cx="10624627" cy="521075"/>
          </a:xfrm>
        </p:grpSpPr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D7443F01-DF4B-EBD9-D7D3-DE86633918BE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1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3CC2E8E1-59D6-EA13-A29B-E040A10A14D9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Consommateur 2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1DE2F07-4991-32EE-C1C5-6BC5969C8686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Producteur</a:t>
              </a: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0A5E240B-394D-ABEE-45DD-F3DFA3006A84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1589DAE8-DDB1-6A3B-5026-EC2E4C35C016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5510060-4AB1-ACE9-18F0-B660E87363FF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905BC740-2EDC-B782-9F44-74FAD1C58E9D}"/>
              </a:ext>
            </a:extLst>
          </p:cNvPr>
          <p:cNvGrpSpPr/>
          <p:nvPr/>
        </p:nvGrpSpPr>
        <p:grpSpPr>
          <a:xfrm>
            <a:off x="695494" y="3589676"/>
            <a:ext cx="10691074" cy="526454"/>
            <a:chOff x="1295788" y="2290507"/>
            <a:chExt cx="9120556" cy="526454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35D01B13-7FB3-B1FE-5CA2-AC179A9C9F32}"/>
                </a:ext>
              </a:extLst>
            </p:cNvPr>
            <p:cNvSpPr/>
            <p:nvPr/>
          </p:nvSpPr>
          <p:spPr>
            <a:xfrm>
              <a:off x="1295788" y="2306183"/>
              <a:ext cx="181177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Plantes vertes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7752010F-375D-4FE1-32B0-0DE9A5E47DAF}"/>
                </a:ext>
              </a:extLst>
            </p:cNvPr>
            <p:cNvSpPr/>
            <p:nvPr/>
          </p:nvSpPr>
          <p:spPr>
            <a:xfrm>
              <a:off x="4453250" y="2290507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Souris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B70FA353-AF0B-55A9-2270-2AD08BDAD356}"/>
                </a:ext>
              </a:extLst>
            </p:cNvPr>
            <p:cNvSpPr/>
            <p:nvPr/>
          </p:nvSpPr>
          <p:spPr>
            <a:xfrm>
              <a:off x="6715332" y="2306183"/>
              <a:ext cx="1191492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Serpent 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6AAA6FA3-FDC5-7942-5EA6-13E9B9621B13}"/>
                </a:ext>
              </a:extLst>
            </p:cNvPr>
            <p:cNvSpPr/>
            <p:nvPr/>
          </p:nvSpPr>
          <p:spPr>
            <a:xfrm>
              <a:off x="9050210" y="2290507"/>
              <a:ext cx="1366134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Aigle </a:t>
              </a: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693762E6-1177-41B4-8618-E668EB647229}"/>
                </a:ext>
              </a:extLst>
            </p:cNvPr>
            <p:cNvCxnSpPr>
              <a:cxnSpLocks/>
            </p:cNvCxnSpPr>
            <p:nvPr/>
          </p:nvCxnSpPr>
          <p:spPr>
            <a:xfrm>
              <a:off x="3464337" y="2569102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29B18120-6B24-0691-02D7-9F43BD3FE7D2}"/>
                </a:ext>
              </a:extLst>
            </p:cNvPr>
            <p:cNvCxnSpPr>
              <a:cxnSpLocks/>
            </p:cNvCxnSpPr>
            <p:nvPr/>
          </p:nvCxnSpPr>
          <p:spPr>
            <a:xfrm>
              <a:off x="5857239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0053F7E2-31D7-23A2-DAF5-CBD8F3AA789D}"/>
                </a:ext>
              </a:extLst>
            </p:cNvPr>
            <p:cNvCxnSpPr>
              <a:cxnSpLocks/>
            </p:cNvCxnSpPr>
            <p:nvPr/>
          </p:nvCxnSpPr>
          <p:spPr>
            <a:xfrm>
              <a:off x="8239786" y="2577438"/>
              <a:ext cx="579120" cy="0"/>
            </a:xfrm>
            <a:prstGeom prst="straightConnector1">
              <a:avLst/>
            </a:prstGeom>
            <a:ln w="5715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2" name="Image 21">
            <a:extLst>
              <a:ext uri="{FF2B5EF4-FFF2-40B4-BE49-F238E27FC236}">
                <a16:creationId xmlns:a16="http://schemas.microsoft.com/office/drawing/2014/main" id="{7065BC40-4EE0-8992-5C30-12249BF5D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3852" y="1525839"/>
            <a:ext cx="10751954" cy="2053678"/>
          </a:xfrm>
          <a:prstGeom prst="rect">
            <a:avLst/>
          </a:prstGeom>
        </p:spPr>
      </p:pic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A70AC83-824C-7169-04E9-6FD84C3156E4}"/>
              </a:ext>
            </a:extLst>
          </p:cNvPr>
          <p:cNvSpPr/>
          <p:nvPr/>
        </p:nvSpPr>
        <p:spPr>
          <a:xfrm>
            <a:off x="1059656" y="1082425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Considérons la chaîne alimentaire suivante: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60BFBBE-9446-E6C5-34C5-BEE86115F07F}"/>
              </a:ext>
            </a:extLst>
          </p:cNvPr>
          <p:cNvSpPr txBox="1"/>
          <p:nvPr/>
        </p:nvSpPr>
        <p:spPr>
          <a:xfrm>
            <a:off x="2993964" y="4860231"/>
            <a:ext cx="652009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2400" b="1" noProof="0" dirty="0"/>
              <a:t>Le</a:t>
            </a:r>
            <a:r>
              <a:rPr lang="fr-FR" sz="2400" b="1" dirty="0"/>
              <a:t> niveau trophique des plantes vertes</a:t>
            </a:r>
            <a:r>
              <a:rPr lang="fr-FR" sz="2400" b="1" noProof="0" dirty="0"/>
              <a:t> est :</a:t>
            </a:r>
            <a:endParaRPr lang="fr-FR" sz="2400" noProof="0" dirty="0"/>
          </a:p>
        </p:txBody>
      </p:sp>
    </p:spTree>
    <p:extLst>
      <p:ext uri="{BB962C8B-B14F-4D97-AF65-F5344CB8AC3E}">
        <p14:creationId xmlns:p14="http://schemas.microsoft.com/office/powerpoint/2010/main" val="14755212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>
                  <a:solidFill>
                    <a:schemeClr val="tx1"/>
                  </a:solidFill>
                </a:rPr>
                <a:t>20 </a:t>
              </a:r>
              <a:r>
                <a:rPr lang="fr-FR" sz="3600" b="1" noProof="0" dirty="0">
                  <a:solidFill>
                    <a:schemeClr val="tx1"/>
                  </a:solidFill>
                </a:rPr>
                <a:t>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49063" y="2462344"/>
            <a:ext cx="4174300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Moment de consolidation et différenciation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3D540C0E-C817-0B78-64D8-0118207E7132}"/>
              </a:ext>
            </a:extLst>
          </p:cNvPr>
          <p:cNvSpPr txBox="1"/>
          <p:nvPr/>
        </p:nvSpPr>
        <p:spPr>
          <a:xfrm>
            <a:off x="842988" y="331765"/>
            <a:ext cx="98643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la consolidation 4 de la page 49 sur le livret.</a:t>
            </a:r>
          </a:p>
        </p:txBody>
      </p:sp>
      <p:pic>
        <p:nvPicPr>
          <p:cNvPr id="22" name="Picture 14">
            <a:extLst>
              <a:ext uri="{FF2B5EF4-FFF2-40B4-BE49-F238E27FC236}">
                <a16:creationId xmlns:a16="http://schemas.microsoft.com/office/drawing/2014/main" id="{D85A322F-6828-DE1D-EBEA-5734E148F2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7504" y="775631"/>
            <a:ext cx="837778" cy="83778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A5D4CD9-91B0-384D-1034-7D7FD199D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1233" y="957733"/>
            <a:ext cx="9590559" cy="545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70DA930-3FE2-3A23-886F-C7232A635D0E}"/>
              </a:ext>
            </a:extLst>
          </p:cNvPr>
          <p:cNvGrpSpPr/>
          <p:nvPr/>
        </p:nvGrpSpPr>
        <p:grpSpPr>
          <a:xfrm>
            <a:off x="11302532" y="730890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12B17F2-37CF-17BE-3CDD-DDF2A1047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33DADA82-C621-0BDA-3B59-BCA0890274E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60B214B-7BA1-0D9A-B8F9-FA26FE4F6B0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9AA493-E968-DDFB-5829-F0F5907215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1928" y="997478"/>
            <a:ext cx="9668143" cy="5581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60382-76AC-AA32-4190-241B60AC5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389A30AA-89F9-72FB-1ED3-436183E57521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237C4C8-51C8-7B34-DCC8-2E0534069A80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A0B8BB2B-CC59-F069-193B-14A203EE1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C4D18C0E-3605-B500-92F0-F82D82C132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9EBFC926-2C1F-28E7-7E61-BEA778DD1C5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0102F08-1555-DBF7-40FC-05C39D736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887" y="972757"/>
            <a:ext cx="6562225" cy="373086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6A6FC2F-A0B5-8F8A-2C3A-8A4E1B8EAD5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1192"/>
          <a:stretch>
            <a:fillRect/>
          </a:stretch>
        </p:blipFill>
        <p:spPr>
          <a:xfrm>
            <a:off x="1399579" y="4782897"/>
            <a:ext cx="9668143" cy="160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6325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C5B83D-6FB0-CA90-2575-CD478C502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513357A5-ACF1-DF8D-C7EC-41E663FBF77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C2B8DD1-68D5-DBC7-2C84-AEA514A1ABD5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4BF001EE-6C0A-536E-B0F7-4C90FA43F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86F3EECC-9AFA-1648-E87F-28873A0ACC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B83135B3-A69B-B9E2-AE6B-7BE473DB6C37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EC4988-21A4-759B-9D0A-67D03388AA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887" y="972757"/>
            <a:ext cx="6562225" cy="373086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F7D254A-43F8-A4D6-2B66-B0001800FC4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9338" b="35082"/>
          <a:stretch>
            <a:fillRect/>
          </a:stretch>
        </p:blipFill>
        <p:spPr>
          <a:xfrm>
            <a:off x="1409411" y="4703617"/>
            <a:ext cx="9668143" cy="1986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298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27DD3-B65B-2BD4-B40A-4DC274CD2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B0926C46-A379-FF79-7154-E618CD2D13BD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AF89378D-47F3-1FEB-6E57-824609CBD57E}"/>
              </a:ext>
            </a:extLst>
          </p:cNvPr>
          <p:cNvGrpSpPr/>
          <p:nvPr/>
        </p:nvGrpSpPr>
        <p:grpSpPr>
          <a:xfrm>
            <a:off x="11302532" y="856717"/>
            <a:ext cx="630930" cy="588164"/>
            <a:chOff x="582302" y="4457015"/>
            <a:chExt cx="630930" cy="588164"/>
          </a:xfrm>
        </p:grpSpPr>
        <p:pic>
          <p:nvPicPr>
            <p:cNvPr id="14" name="Picture 7">
              <a:extLst>
                <a:ext uri="{FF2B5EF4-FFF2-40B4-BE49-F238E27FC236}">
                  <a16:creationId xmlns:a16="http://schemas.microsoft.com/office/drawing/2014/main" id="{518A0514-818F-E4F4-64E7-017F0B26C6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16" name="Picture 7">
              <a:extLst>
                <a:ext uri="{FF2B5EF4-FFF2-40B4-BE49-F238E27FC236}">
                  <a16:creationId xmlns:a16="http://schemas.microsoft.com/office/drawing/2014/main" id="{4EE9A8B7-3353-88BD-9D03-27FB0821EE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sp>
        <p:nvSpPr>
          <p:cNvPr id="3" name="ZoneTexte 2">
            <a:extLst>
              <a:ext uri="{FF2B5EF4-FFF2-40B4-BE49-F238E27FC236}">
                <a16:creationId xmlns:a16="http://schemas.microsoft.com/office/drawing/2014/main" id="{C1D81153-0ACC-2913-0CA8-4837785EA13D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4E8A98F-364E-F2E3-2B3B-F11A117D5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887" y="972757"/>
            <a:ext cx="6562225" cy="373086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CA1B5F5-1802-5CDD-6E76-B7791272311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65555" b="451"/>
          <a:stretch>
            <a:fillRect/>
          </a:stretch>
        </p:blipFill>
        <p:spPr>
          <a:xfrm>
            <a:off x="1551181" y="4703617"/>
            <a:ext cx="9668143" cy="189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453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B750-BBFA-32B1-443E-BC06EB85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2709362E-5466-0828-7FD6-12C7038B450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9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3F4105E1-EEFE-E799-CDA2-943102FB39E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71333" y="839677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D_A_01">
            <a:extLst>
              <a:ext uri="{FF2B5EF4-FFF2-40B4-BE49-F238E27FC236}">
                <a16:creationId xmlns:a16="http://schemas.microsoft.com/office/drawing/2014/main" id="{00E901F6-34D6-7340-2BAF-88A5B8712345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12" name="D_A_02">
            <a:extLst>
              <a:ext uri="{FF2B5EF4-FFF2-40B4-BE49-F238E27FC236}">
                <a16:creationId xmlns:a16="http://schemas.microsoft.com/office/drawing/2014/main" id="{0444CF33-ABBC-BF0C-2C67-5E958B4C5FE3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38259A-EB1D-D08A-373B-9540B4F207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59" y="907217"/>
            <a:ext cx="9668143" cy="5581926"/>
          </a:xfrm>
          <a:prstGeom prst="rect">
            <a:avLst/>
          </a:prstGeom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CCC9BEFC-6F60-0715-5315-A7456EC64A02}"/>
              </a:ext>
            </a:extLst>
          </p:cNvPr>
          <p:cNvSpPr txBox="1"/>
          <p:nvPr/>
        </p:nvSpPr>
        <p:spPr>
          <a:xfrm>
            <a:off x="3409699" y="3977417"/>
            <a:ext cx="1373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Producteur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E1870635-BAB9-7FFA-92F4-705151A6357A}"/>
              </a:ext>
            </a:extLst>
          </p:cNvPr>
          <p:cNvSpPr txBox="1"/>
          <p:nvPr/>
        </p:nvSpPr>
        <p:spPr>
          <a:xfrm>
            <a:off x="2540990" y="1497313"/>
            <a:ext cx="1863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Phytoplancton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55020EE-6C01-56F2-3D5D-DAC43292515C}"/>
              </a:ext>
            </a:extLst>
          </p:cNvPr>
          <p:cNvSpPr txBox="1"/>
          <p:nvPr/>
        </p:nvSpPr>
        <p:spPr>
          <a:xfrm>
            <a:off x="5126357" y="1499274"/>
            <a:ext cx="7390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Krill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446E5BB5-71C8-39FE-A176-BEF3BEE167A7}"/>
              </a:ext>
            </a:extLst>
          </p:cNvPr>
          <p:cNvSpPr txBox="1"/>
          <p:nvPr/>
        </p:nvSpPr>
        <p:spPr>
          <a:xfrm>
            <a:off x="6981824" y="4008195"/>
            <a:ext cx="185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Consommateur 2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56C18183-27CF-1610-3781-5CA11546D713}"/>
              </a:ext>
            </a:extLst>
          </p:cNvPr>
          <p:cNvSpPr txBox="1"/>
          <p:nvPr/>
        </p:nvSpPr>
        <p:spPr>
          <a:xfrm>
            <a:off x="6820652" y="1479069"/>
            <a:ext cx="2049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Baleine à fanons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54ABB69-B636-0C16-D5B7-1467243773F2}"/>
              </a:ext>
            </a:extLst>
          </p:cNvPr>
          <p:cNvSpPr txBox="1"/>
          <p:nvPr/>
        </p:nvSpPr>
        <p:spPr>
          <a:xfrm>
            <a:off x="2517173" y="1927170"/>
            <a:ext cx="1863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Phytoplancton</a:t>
            </a:r>
          </a:p>
        </p:txBody>
      </p: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C64958E9-E0B5-BA3F-335C-B0DD54051D57}"/>
              </a:ext>
            </a:extLst>
          </p:cNvPr>
          <p:cNvCxnSpPr>
            <a:cxnSpLocks/>
          </p:cNvCxnSpPr>
          <p:nvPr/>
        </p:nvCxnSpPr>
        <p:spPr>
          <a:xfrm flipV="1">
            <a:off x="4229876" y="1738235"/>
            <a:ext cx="5576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C855B867-7BBC-A00D-D530-08112403FCF8}"/>
              </a:ext>
            </a:extLst>
          </p:cNvPr>
          <p:cNvCxnSpPr>
            <a:cxnSpLocks/>
          </p:cNvCxnSpPr>
          <p:nvPr/>
        </p:nvCxnSpPr>
        <p:spPr>
          <a:xfrm flipV="1">
            <a:off x="6038407" y="1738235"/>
            <a:ext cx="5576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ED9DC9C7-D7AF-7EE2-7B2D-52BC6EC3AE0B}"/>
              </a:ext>
            </a:extLst>
          </p:cNvPr>
          <p:cNvSpPr txBox="1"/>
          <p:nvPr/>
        </p:nvSpPr>
        <p:spPr>
          <a:xfrm>
            <a:off x="4868912" y="1927170"/>
            <a:ext cx="18598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Morue arctique</a:t>
            </a:r>
            <a:endParaRPr lang="fr-FR" sz="2000" b="1" noProof="0" dirty="0">
              <a:solidFill>
                <a:srgbClr val="FF0000"/>
              </a:solidFill>
              <a:latin typeface="+mj-lt"/>
              <a:cs typeface="Arabic Typesetting" panose="03020402040406030203" pitchFamily="66" charset="-78"/>
            </a:endParaRP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B60A5DB6-548E-8CAF-4EB4-81325A7C3BDC}"/>
              </a:ext>
            </a:extLst>
          </p:cNvPr>
          <p:cNvSpPr txBox="1"/>
          <p:nvPr/>
        </p:nvSpPr>
        <p:spPr>
          <a:xfrm>
            <a:off x="7426775" y="1885186"/>
            <a:ext cx="2146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Léopard de mer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9B059B77-80A7-ECA9-543C-699DBDD65B89}"/>
              </a:ext>
            </a:extLst>
          </p:cNvPr>
          <p:cNvCxnSpPr>
            <a:cxnSpLocks/>
          </p:cNvCxnSpPr>
          <p:nvPr/>
        </p:nvCxnSpPr>
        <p:spPr>
          <a:xfrm flipV="1">
            <a:off x="4257214" y="2151358"/>
            <a:ext cx="5576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8D5406D3-0ED6-1E4A-59EB-AE105480F24A}"/>
              </a:ext>
            </a:extLst>
          </p:cNvPr>
          <p:cNvCxnSpPr>
            <a:cxnSpLocks/>
          </p:cNvCxnSpPr>
          <p:nvPr/>
        </p:nvCxnSpPr>
        <p:spPr>
          <a:xfrm flipV="1">
            <a:off x="6786351" y="2128554"/>
            <a:ext cx="557623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84AF8E15-E78D-C27D-9B9D-52749D04B8E0}"/>
              </a:ext>
            </a:extLst>
          </p:cNvPr>
          <p:cNvSpPr txBox="1"/>
          <p:nvPr/>
        </p:nvSpPr>
        <p:spPr>
          <a:xfrm>
            <a:off x="5052971" y="4015942"/>
            <a:ext cx="185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Consommateur 1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AE942D9D-1D9D-BDBB-F446-DFDDB9D741B0}"/>
              </a:ext>
            </a:extLst>
          </p:cNvPr>
          <p:cNvSpPr txBox="1"/>
          <p:nvPr/>
        </p:nvSpPr>
        <p:spPr>
          <a:xfrm>
            <a:off x="8782059" y="3996802"/>
            <a:ext cx="1859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Consommateur 3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57165E7E-B24C-FD0F-AA7F-2792C8FA9C0F}"/>
              </a:ext>
            </a:extLst>
          </p:cNvPr>
          <p:cNvSpPr txBox="1"/>
          <p:nvPr/>
        </p:nvSpPr>
        <p:spPr>
          <a:xfrm>
            <a:off x="5126357" y="5233368"/>
            <a:ext cx="193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Consommateur 2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2EA2B305-4DB8-367B-0228-E8D0D2F208DB}"/>
              </a:ext>
            </a:extLst>
          </p:cNvPr>
          <p:cNvSpPr txBox="1"/>
          <p:nvPr/>
        </p:nvSpPr>
        <p:spPr>
          <a:xfrm>
            <a:off x="4743840" y="5855394"/>
            <a:ext cx="39580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+mj-lt"/>
                <a:cs typeface="Arabic Typesetting" panose="03020402040406030203" pitchFamily="66" charset="-78"/>
              </a:rPr>
              <a:t>Consommateur 1  ; </a:t>
            </a:r>
            <a:r>
              <a:rPr lang="fr-FR" b="1" noProof="0" dirty="0">
                <a:solidFill>
                  <a:srgbClr val="FF0000"/>
                </a:solidFill>
                <a:cs typeface="Arabic Typesetting" panose="03020402040406030203" pitchFamily="66" charset="-78"/>
              </a:rPr>
              <a:t>Consommateur 2</a:t>
            </a:r>
          </a:p>
        </p:txBody>
      </p:sp>
    </p:spTree>
    <p:extLst>
      <p:ext uri="{BB962C8B-B14F-4D97-AF65-F5344CB8AC3E}">
        <p14:creationId xmlns:p14="http://schemas.microsoft.com/office/powerpoint/2010/main" val="240431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2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5160507" y="2968086"/>
            <a:ext cx="3900097" cy="4985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dirty="0">
                <a:solidFill>
                  <a:schemeClr val="tx2"/>
                </a:solidFill>
              </a:rPr>
              <a:t>Métacognition</a:t>
            </a:r>
            <a:endParaRPr lang="fr-FR" sz="3600" b="1" kern="0" noProof="0" dirty="0">
              <a:solidFill>
                <a:srgbClr val="1D9A78"/>
              </a:solidFill>
              <a:ea typeface="Calibri"/>
              <a:cs typeface="Calibri"/>
            </a:endParaRP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35"/>
          <a:stretch>
            <a:fillRect/>
          </a:stretch>
        </p:blipFill>
        <p:spPr>
          <a:xfrm>
            <a:off x="1603116" y="2330244"/>
            <a:ext cx="2829438" cy="229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369AF49-307E-6564-2752-DBAF2520D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129" y="2330952"/>
            <a:ext cx="11503742" cy="201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17910</TotalTime>
  <Words>493</Words>
  <Application>Microsoft Office PowerPoint</Application>
  <PresentationFormat>Grand écran</PresentationFormat>
  <Paragraphs>142</Paragraphs>
  <Slides>19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19</vt:i4>
      </vt:variant>
    </vt:vector>
  </HeadingPairs>
  <TitlesOfParts>
    <vt:vector size="33" baseType="lpstr">
      <vt:lpstr>Aptos</vt:lpstr>
      <vt:lpstr>Arabic Typesetting</vt:lpstr>
      <vt:lpstr>Arial</vt:lpstr>
      <vt:lpstr>Calibri</vt:lpstr>
      <vt:lpstr>Calibri-Bold</vt:lpstr>
      <vt:lpstr>Century Gothic</vt:lpstr>
      <vt:lpstr>CenturyGothic-Bold</vt:lpstr>
      <vt:lpstr>Dosis</vt:lpstr>
      <vt:lpstr>Dosis Bold</vt:lpstr>
      <vt:lpstr>Hammersmith One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1219</cp:revision>
  <cp:lastPrinted>2024-10-05T19:15:58Z</cp:lastPrinted>
  <dcterms:created xsi:type="dcterms:W3CDTF">2024-05-28T10:13:44Z</dcterms:created>
  <dcterms:modified xsi:type="dcterms:W3CDTF">2025-11-21T17:37:35Z</dcterms:modified>
</cp:coreProperties>
</file>