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31"/>
  </p:notesMasterIdLst>
  <p:handoutMasterIdLst>
    <p:handoutMasterId r:id="rId32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147483635" r:id="rId10"/>
    <p:sldId id="2147483637" r:id="rId11"/>
    <p:sldId id="257" r:id="rId12"/>
    <p:sldId id="2147483638" r:id="rId13"/>
    <p:sldId id="2147483634" r:id="rId14"/>
    <p:sldId id="2147483639" r:id="rId15"/>
    <p:sldId id="278" r:id="rId16"/>
    <p:sldId id="2147483640" r:id="rId17"/>
    <p:sldId id="262" r:id="rId18"/>
    <p:sldId id="2147483641" r:id="rId19"/>
    <p:sldId id="265" r:id="rId20"/>
    <p:sldId id="2147483642" r:id="rId21"/>
    <p:sldId id="260" r:id="rId22"/>
    <p:sldId id="2147483643" r:id="rId23"/>
    <p:sldId id="2147483568" r:id="rId24"/>
    <p:sldId id="2147483623" r:id="rId25"/>
    <p:sldId id="256" r:id="rId26"/>
    <p:sldId id="2147483618" r:id="rId27"/>
    <p:sldId id="2134806577" r:id="rId28"/>
    <p:sldId id="2134806581" r:id="rId29"/>
    <p:sldId id="21348065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635"/>
            <p14:sldId id="2147483637"/>
            <p14:sldId id="257"/>
            <p14:sldId id="2147483638"/>
            <p14:sldId id="2147483634"/>
            <p14:sldId id="2147483639"/>
            <p14:sldId id="278"/>
            <p14:sldId id="2147483640"/>
            <p14:sldId id="262"/>
            <p14:sldId id="2147483641"/>
            <p14:sldId id="265"/>
            <p14:sldId id="2147483642"/>
            <p14:sldId id="260"/>
            <p14:sldId id="2147483643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EAFD"/>
    <a:srgbClr val="FFFFFF"/>
    <a:srgbClr val="195869"/>
    <a:srgbClr val="C8F5E8"/>
    <a:srgbClr val="E98960"/>
    <a:srgbClr val="C6C6C6"/>
    <a:srgbClr val="D6E9CF"/>
    <a:srgbClr val="E6E6E6"/>
    <a:srgbClr val="0F9ED5"/>
    <a:srgbClr val="076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10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77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23/05/2026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1DDC3B5C-3DFB-302C-862E-E5853AC82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92FFFAB3-0A7C-116D-48AB-5F779B6175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955F0BA6-C203-4C07-54B9-FCFAAF4F9F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9490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DAB76C9-1CC6-7440-158A-366276A4E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47918F6-AC0D-0D6B-0535-0722A67842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B2FE0918-DFBD-7064-658B-4055ACE2C8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260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A563455F-B2E9-6AF5-0296-516DDE3E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F97DDC6-F941-7DA6-FB62-562AE1B9DE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8320112-471F-90D0-F5AC-40496C12C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2729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8D39EFD-65F4-21C3-8A62-5CB9BAFC3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B54040A1-D6FC-78F8-64E3-B78F21D8F0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D199F5CB-5A3D-7756-CB5C-BAEB0D2149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8095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485532FF-BDC6-770B-BFE5-1DCE853C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BD8AFD2C-ED1A-D2E4-5922-C0822CDC1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57A73A63-8F9B-A43A-DBF5-5B516F9735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5619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64591537-D764-45BF-0160-F621C190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1A81BFFC-94E5-1B5E-B806-72D4F0A862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65664665-88A2-6455-4BF1-DC88594AEF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5509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CB89B253-CB65-C20A-D716-AFE661D1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8926AB13-22D6-CD63-74BB-3B819AE39F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E6F15A-A324-ACEF-6C06-65AB19FC90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821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BC3CF5E-DF27-A504-6EFC-A380F79E6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404A247-5337-E43C-B096-BACD7943D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432149-DC81-6753-7DC9-85A4B540F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741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3F087AC-DAA7-F544-0503-2ECF07462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DF8560CD-B9E6-016D-C0C7-9F45C1CD84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680C0D7-F3DC-94D9-C225-583B538C14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2147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7F820C6-8A87-5BD2-415F-53BB993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743ADBCC-4D75-4B4D-B239-B2CFA3D86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C21243E-5857-2C2E-70D8-2D901DA1F9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177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3E53F7D-F8F7-BF38-3432-926BE103D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317847E4-D5E7-E2FD-B71A-89C27901BF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FC3E25D9-28C7-2847-068B-098DF7B5AA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0877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1912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23/05/2026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jpe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microsoft.com/office/2007/relationships/hdphoto" Target="../media/hdphoto5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microsoft.com/office/2007/relationships/hdphoto" Target="../media/hdphoto6.wdp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1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microsoft.com/office/2007/relationships/hdphoto" Target="../media/hdphoto6.wdp"/><Relationship Id="rId5" Type="http://schemas.openxmlformats.org/officeDocument/2006/relationships/image" Target="../media/image39.png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281355" y="1380988"/>
            <a:ext cx="8770122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defRPr/>
            </a:pPr>
            <a:r>
              <a:rPr lang="fr-FR" sz="2000" dirty="0">
                <a:solidFill>
                  <a:sysClr val="window" lastClr="FFFFFF"/>
                </a:solidFill>
              </a:rPr>
              <a:t>Les interactions entre les géosphères de la Terre.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6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710730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dirty="0"/>
              <a:t>Expliquer l’effet des facteurs géographiques sur les variations du climat.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</a:t>
              </a:r>
              <a:r>
                <a:rPr lang="ar-MA" sz="11500" b="1" dirty="0">
                  <a:solidFill>
                    <a:srgbClr val="FFC000"/>
                  </a:solidFill>
                </a:rPr>
                <a:t>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148422" y="2136788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761613" y="2269136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82" y="1853511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922786" y="2072554"/>
            <a:ext cx="87535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Expliquer l’effet des facteurs géographiques sur les variations du climat.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0368EF-ACF9-A04E-C7CE-C1D51EE5B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165" y="3084155"/>
            <a:ext cx="8846999" cy="33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139F70DF-F5D2-406D-6231-FCDBD133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462AD518-6D50-DA70-AC68-3DDEC80DF5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cette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5EFF45-ADD5-94FE-3E9A-298B83FD6487}"/>
              </a:ext>
            </a:extLst>
          </p:cNvPr>
          <p:cNvSpPr txBox="1"/>
          <p:nvPr/>
        </p:nvSpPr>
        <p:spPr>
          <a:xfrm>
            <a:off x="952577" y="1132206"/>
            <a:ext cx="107478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Associez chaque facteur géographique à son influence sur la variation du climat: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3EF8E8F-A7FF-4ADB-F53F-5A6C5908DEB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C413021-1A38-CB31-A69E-6C2C895F5E37}"/>
              </a:ext>
            </a:extLst>
          </p:cNvPr>
          <p:cNvGrpSpPr/>
          <p:nvPr/>
        </p:nvGrpSpPr>
        <p:grpSpPr>
          <a:xfrm>
            <a:off x="386426" y="2689895"/>
            <a:ext cx="4147468" cy="591473"/>
            <a:chOff x="7921466" y="2594893"/>
            <a:chExt cx="3407021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7379D18-7C75-ECAF-6B6B-157E0DF403D8}"/>
                </a:ext>
              </a:extLst>
            </p:cNvPr>
            <p:cNvSpPr/>
            <p:nvPr/>
          </p:nvSpPr>
          <p:spPr>
            <a:xfrm>
              <a:off x="8337885" y="2594893"/>
              <a:ext cx="299060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Latitude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E7DDC78-EF72-18D3-0162-C072B5B131BB}"/>
                </a:ext>
              </a:extLst>
            </p:cNvPr>
            <p:cNvSpPr/>
            <p:nvPr/>
          </p:nvSpPr>
          <p:spPr>
            <a:xfrm>
              <a:off x="7921466" y="2594893"/>
              <a:ext cx="381548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72DDF7E-0E3F-6941-44D6-8013BD6AA773}"/>
              </a:ext>
            </a:extLst>
          </p:cNvPr>
          <p:cNvGrpSpPr/>
          <p:nvPr/>
        </p:nvGrpSpPr>
        <p:grpSpPr>
          <a:xfrm>
            <a:off x="379502" y="4029453"/>
            <a:ext cx="4143830" cy="591473"/>
            <a:chOff x="7921466" y="2594893"/>
            <a:chExt cx="3878326" cy="510778"/>
          </a:xfrm>
          <a:solidFill>
            <a:srgbClr val="C8F5E8"/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60349B3-C3F7-B4C6-D6DB-7FAC3BF479BF}"/>
                </a:ext>
              </a:extLst>
            </p:cNvPr>
            <p:cNvSpPr/>
            <p:nvPr/>
          </p:nvSpPr>
          <p:spPr>
            <a:xfrm>
              <a:off x="8395115" y="2594893"/>
              <a:ext cx="340467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Altitude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98FBCF9-A5D4-D656-CB32-2A018C613972}"/>
                </a:ext>
              </a:extLst>
            </p:cNvPr>
            <p:cNvSpPr/>
            <p:nvPr/>
          </p:nvSpPr>
          <p:spPr>
            <a:xfrm>
              <a:off x="7921466" y="2594893"/>
              <a:ext cx="422825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12AE780-9C6B-7290-3E4D-5906B0ADF700}"/>
              </a:ext>
            </a:extLst>
          </p:cNvPr>
          <p:cNvGrpSpPr/>
          <p:nvPr/>
        </p:nvGrpSpPr>
        <p:grpSpPr>
          <a:xfrm>
            <a:off x="373730" y="5369011"/>
            <a:ext cx="4133380" cy="591473"/>
            <a:chOff x="7921466" y="2594893"/>
            <a:chExt cx="4133380" cy="510778"/>
          </a:xfrm>
          <a:solidFill>
            <a:srgbClr val="C8F5E8"/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0271FEE6-AC7B-2833-9F03-A5B4B49E14F2}"/>
                </a:ext>
              </a:extLst>
            </p:cNvPr>
            <p:cNvSpPr/>
            <p:nvPr/>
          </p:nvSpPr>
          <p:spPr>
            <a:xfrm>
              <a:off x="8409589" y="2594893"/>
              <a:ext cx="364525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Éloignement de la mer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99D2969-243B-6E0E-F6B9-45DC351FBEFF}"/>
                </a:ext>
              </a:extLst>
            </p:cNvPr>
            <p:cNvSpPr/>
            <p:nvPr/>
          </p:nvSpPr>
          <p:spPr>
            <a:xfrm>
              <a:off x="7921466" y="2594893"/>
              <a:ext cx="45177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4C4F94C-F9BE-A2BB-E8FA-CE7EC6F6B609}"/>
              </a:ext>
            </a:extLst>
          </p:cNvPr>
          <p:cNvGrpSpPr/>
          <p:nvPr/>
        </p:nvGrpSpPr>
        <p:grpSpPr>
          <a:xfrm>
            <a:off x="5963627" y="2642761"/>
            <a:ext cx="5553183" cy="591473"/>
            <a:chOff x="7921466" y="2594893"/>
            <a:chExt cx="4656929" cy="510778"/>
          </a:xfrm>
          <a:solidFill>
            <a:srgbClr val="C8F5E8"/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AAF4144-6930-9D65-E5D7-8B1362CE4246}"/>
                </a:ext>
              </a:extLst>
            </p:cNvPr>
            <p:cNvSpPr/>
            <p:nvPr/>
          </p:nvSpPr>
          <p:spPr>
            <a:xfrm>
              <a:off x="8369183" y="2594893"/>
              <a:ext cx="42092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Les précipitations et la température</a:t>
              </a:r>
              <a:endParaRPr lang="fr-FR" sz="2400" b="1" dirty="0">
                <a:solidFill>
                  <a:schemeClr val="tx1"/>
                </a:solidFill>
                <a:latin typeface="Calibri" panose="020F0502020204030204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AAAEB789-364A-EB47-02FE-1EF38E546B17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22CE554-D008-955E-37C6-D53E3469C6D5}"/>
              </a:ext>
            </a:extLst>
          </p:cNvPr>
          <p:cNvGrpSpPr/>
          <p:nvPr/>
        </p:nvGrpSpPr>
        <p:grpSpPr>
          <a:xfrm>
            <a:off x="5961602" y="3959648"/>
            <a:ext cx="5566781" cy="683950"/>
            <a:chOff x="7921466" y="2594894"/>
            <a:chExt cx="5566781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769EBBE-4F9C-353A-D79B-E44A62EE883E}"/>
                </a:ext>
              </a:extLst>
            </p:cNvPr>
            <p:cNvSpPr/>
            <p:nvPr/>
          </p:nvSpPr>
          <p:spPr>
            <a:xfrm>
              <a:off x="8418342" y="2594894"/>
              <a:ext cx="5069905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L’ensoleillement et la température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A1356C0-CD85-E63D-E318-9E6352651BF5}"/>
                </a:ext>
              </a:extLst>
            </p:cNvPr>
            <p:cNvSpPr/>
            <p:nvPr/>
          </p:nvSpPr>
          <p:spPr>
            <a:xfrm>
              <a:off x="7921466" y="2594894"/>
              <a:ext cx="439072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CC5BDFC-4402-872C-87ED-A7DFFD841A62}"/>
              </a:ext>
            </a:extLst>
          </p:cNvPr>
          <p:cNvGrpSpPr/>
          <p:nvPr/>
        </p:nvGrpSpPr>
        <p:grpSpPr>
          <a:xfrm>
            <a:off x="5940722" y="5369011"/>
            <a:ext cx="5610811" cy="591473"/>
            <a:chOff x="7823145" y="2594893"/>
            <a:chExt cx="5610811" cy="510778"/>
          </a:xfrm>
          <a:solidFill>
            <a:srgbClr val="C8F5E8"/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3902337-BF3E-6E4B-2275-3EBC7B0F5CAC}"/>
                </a:ext>
              </a:extLst>
            </p:cNvPr>
            <p:cNvSpPr/>
            <p:nvPr/>
          </p:nvSpPr>
          <p:spPr>
            <a:xfrm>
              <a:off x="8339686" y="2594893"/>
              <a:ext cx="509427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L’humidité et la température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AB41A66A-4173-B51C-B1FD-5CFAB9D26C4C}"/>
                </a:ext>
              </a:extLst>
            </p:cNvPr>
            <p:cNvSpPr/>
            <p:nvPr/>
          </p:nvSpPr>
          <p:spPr>
            <a:xfrm>
              <a:off x="7823145" y="2594893"/>
              <a:ext cx="469784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CE344E12-F44C-5894-D2FD-7D5561A7A989}"/>
              </a:ext>
            </a:extLst>
          </p:cNvPr>
          <p:cNvSpPr/>
          <p:nvPr/>
        </p:nvSpPr>
        <p:spPr>
          <a:xfrm>
            <a:off x="377072" y="2022164"/>
            <a:ext cx="4148629" cy="385370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Facteur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DCECD35-8EDA-009F-1F12-5CE82B754CFC}"/>
              </a:ext>
            </a:extLst>
          </p:cNvPr>
          <p:cNvSpPr/>
          <p:nvPr/>
        </p:nvSpPr>
        <p:spPr>
          <a:xfrm>
            <a:off x="5927308" y="1993884"/>
            <a:ext cx="5635799" cy="344202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Influence  </a:t>
            </a:r>
          </a:p>
        </p:txBody>
      </p:sp>
      <p:sp>
        <p:nvSpPr>
          <p:cNvPr id="38" name="Espace réservé du contenu 3">
            <a:extLst>
              <a:ext uri="{FF2B5EF4-FFF2-40B4-BE49-F238E27FC236}">
                <a16:creationId xmlns:a16="http://schemas.microsoft.com/office/drawing/2014/main" id="{FC250DAA-C188-9241-B0F5-D996A4EF3E3C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passer au tableau.</a:t>
            </a:r>
          </a:p>
        </p:txBody>
      </p:sp>
      <p:pic>
        <p:nvPicPr>
          <p:cNvPr id="39" name="Google Shape;645;p21">
            <a:extLst>
              <a:ext uri="{FF2B5EF4-FFF2-40B4-BE49-F238E27FC236}">
                <a16:creationId xmlns:a16="http://schemas.microsoft.com/office/drawing/2014/main" id="{B035690D-9CD5-375C-CD66-E53E52B41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5631" y="240763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02358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5A040FD6-B7C4-DECE-90DA-E761F4235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EB16DE53-DD29-E9CC-389B-09E04701F2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15A07FAC-667C-38F5-D072-9C23EC4EED4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967573F-5D75-8961-EEA6-FD111FD949C5}"/>
              </a:ext>
            </a:extLst>
          </p:cNvPr>
          <p:cNvGrpSpPr/>
          <p:nvPr/>
        </p:nvGrpSpPr>
        <p:grpSpPr>
          <a:xfrm>
            <a:off x="386426" y="2689895"/>
            <a:ext cx="4147468" cy="591473"/>
            <a:chOff x="7921466" y="2594893"/>
            <a:chExt cx="3407021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6F17EB7-BDA5-FAFA-023C-54BEC0EC48B2}"/>
                </a:ext>
              </a:extLst>
            </p:cNvPr>
            <p:cNvSpPr/>
            <p:nvPr/>
          </p:nvSpPr>
          <p:spPr>
            <a:xfrm>
              <a:off x="8337885" y="2594893"/>
              <a:ext cx="299060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Latitude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BAD3713-3383-8187-4693-13BA4A246D48}"/>
                </a:ext>
              </a:extLst>
            </p:cNvPr>
            <p:cNvSpPr/>
            <p:nvPr/>
          </p:nvSpPr>
          <p:spPr>
            <a:xfrm>
              <a:off x="7921466" y="2594893"/>
              <a:ext cx="381548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065A89F-DE80-7AEA-A292-BB027A572FB7}"/>
              </a:ext>
            </a:extLst>
          </p:cNvPr>
          <p:cNvGrpSpPr/>
          <p:nvPr/>
        </p:nvGrpSpPr>
        <p:grpSpPr>
          <a:xfrm>
            <a:off x="379502" y="4029453"/>
            <a:ext cx="4143830" cy="591473"/>
            <a:chOff x="7921466" y="2594893"/>
            <a:chExt cx="3878326" cy="510778"/>
          </a:xfrm>
          <a:solidFill>
            <a:srgbClr val="C8F5E8"/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DB659CA-BA17-822E-B0B5-D46B4AE9F405}"/>
                </a:ext>
              </a:extLst>
            </p:cNvPr>
            <p:cNvSpPr/>
            <p:nvPr/>
          </p:nvSpPr>
          <p:spPr>
            <a:xfrm>
              <a:off x="8395115" y="2594893"/>
              <a:ext cx="340467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Altitude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3A163E-6160-B689-5CC9-A9932FD411C3}"/>
                </a:ext>
              </a:extLst>
            </p:cNvPr>
            <p:cNvSpPr/>
            <p:nvPr/>
          </p:nvSpPr>
          <p:spPr>
            <a:xfrm>
              <a:off x="7921466" y="2594893"/>
              <a:ext cx="422825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ABC0AD4-7C96-8BA1-5CED-E8DC52B7096A}"/>
              </a:ext>
            </a:extLst>
          </p:cNvPr>
          <p:cNvGrpSpPr/>
          <p:nvPr/>
        </p:nvGrpSpPr>
        <p:grpSpPr>
          <a:xfrm>
            <a:off x="373730" y="5369011"/>
            <a:ext cx="4133380" cy="591473"/>
            <a:chOff x="7921466" y="2594893"/>
            <a:chExt cx="4133380" cy="510778"/>
          </a:xfrm>
          <a:solidFill>
            <a:srgbClr val="C8F5E8"/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32EEE21-9DDC-B245-F2C4-DF7A0D7CAF20}"/>
                </a:ext>
              </a:extLst>
            </p:cNvPr>
            <p:cNvSpPr/>
            <p:nvPr/>
          </p:nvSpPr>
          <p:spPr>
            <a:xfrm>
              <a:off x="8409589" y="2594893"/>
              <a:ext cx="364525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Éloignement de la mer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6A892D7-2BE2-CF55-53DF-FF9BF6082491}"/>
                </a:ext>
              </a:extLst>
            </p:cNvPr>
            <p:cNvSpPr/>
            <p:nvPr/>
          </p:nvSpPr>
          <p:spPr>
            <a:xfrm>
              <a:off x="7921466" y="2594893"/>
              <a:ext cx="45177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C727393-EE57-2451-C309-E2F71E77CD81}"/>
              </a:ext>
            </a:extLst>
          </p:cNvPr>
          <p:cNvGrpSpPr/>
          <p:nvPr/>
        </p:nvGrpSpPr>
        <p:grpSpPr>
          <a:xfrm>
            <a:off x="5963627" y="2642761"/>
            <a:ext cx="5553183" cy="591473"/>
            <a:chOff x="7921466" y="2594893"/>
            <a:chExt cx="4656929" cy="510778"/>
          </a:xfrm>
          <a:solidFill>
            <a:srgbClr val="C8F5E8"/>
          </a:solidFill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7FDF85F-99B2-D119-F3D4-0DC60DB0B8D7}"/>
                </a:ext>
              </a:extLst>
            </p:cNvPr>
            <p:cNvSpPr/>
            <p:nvPr/>
          </p:nvSpPr>
          <p:spPr>
            <a:xfrm>
              <a:off x="8369183" y="2594893"/>
              <a:ext cx="42092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Les précipitations et la température</a:t>
              </a:r>
              <a:endParaRPr lang="fr-FR" sz="2400" b="1" dirty="0">
                <a:solidFill>
                  <a:schemeClr val="tx1"/>
                </a:solidFill>
                <a:latin typeface="Calibri" panose="020F0502020204030204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B2CE9EF-8104-569D-BFE1-343E937341F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2414999-5FE4-07A7-B278-2E630F837413}"/>
              </a:ext>
            </a:extLst>
          </p:cNvPr>
          <p:cNvGrpSpPr/>
          <p:nvPr/>
        </p:nvGrpSpPr>
        <p:grpSpPr>
          <a:xfrm>
            <a:off x="5961602" y="3959648"/>
            <a:ext cx="5566781" cy="683950"/>
            <a:chOff x="7921466" y="2594894"/>
            <a:chExt cx="5566781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8879624E-27EA-F547-6B28-700E18F376F9}"/>
                </a:ext>
              </a:extLst>
            </p:cNvPr>
            <p:cNvSpPr/>
            <p:nvPr/>
          </p:nvSpPr>
          <p:spPr>
            <a:xfrm>
              <a:off x="8418342" y="2594894"/>
              <a:ext cx="5069905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  <a:latin typeface="Calibri" panose="020F0502020204030204"/>
                </a:rPr>
                <a:t>L’ensoleillement et la température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1A23A15-5E17-62C8-698E-4E88ECF25186}"/>
                </a:ext>
              </a:extLst>
            </p:cNvPr>
            <p:cNvSpPr/>
            <p:nvPr/>
          </p:nvSpPr>
          <p:spPr>
            <a:xfrm>
              <a:off x="7921466" y="2594894"/>
              <a:ext cx="439072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E59A11F-03DB-00DC-A344-39B1CAE171DD}"/>
              </a:ext>
            </a:extLst>
          </p:cNvPr>
          <p:cNvGrpSpPr/>
          <p:nvPr/>
        </p:nvGrpSpPr>
        <p:grpSpPr>
          <a:xfrm>
            <a:off x="5940722" y="5369011"/>
            <a:ext cx="5610811" cy="591473"/>
            <a:chOff x="7823145" y="2594893"/>
            <a:chExt cx="5610811" cy="510778"/>
          </a:xfrm>
          <a:solidFill>
            <a:srgbClr val="C8F5E8"/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416583E-A4F1-40F9-E396-085E73F2F205}"/>
                </a:ext>
              </a:extLst>
            </p:cNvPr>
            <p:cNvSpPr/>
            <p:nvPr/>
          </p:nvSpPr>
          <p:spPr>
            <a:xfrm>
              <a:off x="8339686" y="2594893"/>
              <a:ext cx="509427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L’humidité et la température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78FA7A1-E0D4-5BD2-5436-E9ADFD5BF416}"/>
                </a:ext>
              </a:extLst>
            </p:cNvPr>
            <p:cNvSpPr/>
            <p:nvPr/>
          </p:nvSpPr>
          <p:spPr>
            <a:xfrm>
              <a:off x="7823145" y="2594893"/>
              <a:ext cx="469784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1D4EB9F2-1ECE-13FE-83DC-8BB8A3B8F313}"/>
              </a:ext>
            </a:extLst>
          </p:cNvPr>
          <p:cNvSpPr/>
          <p:nvPr/>
        </p:nvSpPr>
        <p:spPr>
          <a:xfrm>
            <a:off x="377072" y="2022164"/>
            <a:ext cx="4148629" cy="385370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Facteur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78CF3035-3BD2-DBFD-49B2-3C3126E3D16A}"/>
              </a:ext>
            </a:extLst>
          </p:cNvPr>
          <p:cNvSpPr/>
          <p:nvPr/>
        </p:nvSpPr>
        <p:spPr>
          <a:xfrm>
            <a:off x="5927308" y="1993884"/>
            <a:ext cx="5635799" cy="344202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Rôle  </a:t>
            </a:r>
          </a:p>
        </p:txBody>
      </p:sp>
      <p:sp>
        <p:nvSpPr>
          <p:cNvPr id="38" name="Espace réservé du contenu 3">
            <a:extLst>
              <a:ext uri="{FF2B5EF4-FFF2-40B4-BE49-F238E27FC236}">
                <a16:creationId xmlns:a16="http://schemas.microsoft.com/office/drawing/2014/main" id="{F8D4D5C2-D3F2-B347-AD59-36038AFCDFB2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E617E721-4205-17F0-CC2F-FC860A8AFF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2410" y="228937"/>
            <a:ext cx="644537" cy="6014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91AE5598-DA82-2810-7466-8DB846D00B73}"/>
              </a:ext>
            </a:extLst>
          </p:cNvPr>
          <p:cNvCxnSpPr>
            <a:cxnSpLocks/>
            <a:stCxn id="18" idx="3"/>
            <a:endCxn id="25" idx="1"/>
          </p:cNvCxnSpPr>
          <p:nvPr/>
        </p:nvCxnSpPr>
        <p:spPr>
          <a:xfrm flipV="1">
            <a:off x="4523332" y="2938498"/>
            <a:ext cx="1440295" cy="13866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65035A4-046D-FD85-E263-D2FC98E65D2F}"/>
              </a:ext>
            </a:extLst>
          </p:cNvPr>
          <p:cNvCxnSpPr>
            <a:cxnSpLocks/>
            <a:stCxn id="15" idx="3"/>
            <a:endCxn id="29" idx="1"/>
          </p:cNvCxnSpPr>
          <p:nvPr/>
        </p:nvCxnSpPr>
        <p:spPr>
          <a:xfrm>
            <a:off x="4533894" y="2985632"/>
            <a:ext cx="1427708" cy="1315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E8913C6-6D67-1136-E44E-28EA1D6A2AAE}"/>
              </a:ext>
            </a:extLst>
          </p:cNvPr>
          <p:cNvCxnSpPr>
            <a:cxnSpLocks/>
            <a:stCxn id="21" idx="3"/>
            <a:endCxn id="32" idx="1"/>
          </p:cNvCxnSpPr>
          <p:nvPr/>
        </p:nvCxnSpPr>
        <p:spPr>
          <a:xfrm>
            <a:off x="4507110" y="5664748"/>
            <a:ext cx="14336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8095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3A369C6D-B2E0-AE4A-F977-1BAD13E6A69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1" t="17358" r="32113" b="18870"/>
          <a:stretch>
            <a:fillRect/>
          </a:stretch>
        </p:blipFill>
        <p:spPr>
          <a:xfrm>
            <a:off x="2271330" y="1941923"/>
            <a:ext cx="4629094" cy="4639565"/>
          </a:xfrm>
          <a:prstGeom prst="rect">
            <a:avLst/>
          </a:prstGeom>
        </p:spPr>
      </p:pic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autre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82466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Complétez le schéma ci-dessous par les zones climatiques: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C89D548-6AF3-D10B-7D9C-BC5950FDF39F}"/>
              </a:ext>
            </a:extLst>
          </p:cNvPr>
          <p:cNvCxnSpPr>
            <a:cxnSpLocks/>
          </p:cNvCxnSpPr>
          <p:nvPr/>
        </p:nvCxnSpPr>
        <p:spPr>
          <a:xfrm flipH="1" flipV="1">
            <a:off x="6700786" y="3651060"/>
            <a:ext cx="3672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76FC111-157F-8866-D94D-EF5047B2A203}"/>
              </a:ext>
            </a:extLst>
          </p:cNvPr>
          <p:cNvCxnSpPr>
            <a:cxnSpLocks/>
          </p:cNvCxnSpPr>
          <p:nvPr/>
        </p:nvCxnSpPr>
        <p:spPr>
          <a:xfrm flipH="1" flipV="1">
            <a:off x="6540530" y="4780171"/>
            <a:ext cx="3672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7FE23DA-F3A6-B2DB-41DA-FD685182A2D1}"/>
              </a:ext>
            </a:extLst>
          </p:cNvPr>
          <p:cNvCxnSpPr>
            <a:cxnSpLocks/>
          </p:cNvCxnSpPr>
          <p:nvPr/>
        </p:nvCxnSpPr>
        <p:spPr>
          <a:xfrm flipH="1" flipV="1">
            <a:off x="4600689" y="6439119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3BDD714-341F-D6D2-4A0A-D1F26A90852B}"/>
              </a:ext>
            </a:extLst>
          </p:cNvPr>
          <p:cNvCxnSpPr>
            <a:cxnSpLocks/>
          </p:cNvCxnSpPr>
          <p:nvPr/>
        </p:nvCxnSpPr>
        <p:spPr>
          <a:xfrm flipH="1" flipV="1">
            <a:off x="4725982" y="2071455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2B8443A-134D-CA4A-1CB5-458D0C6C3569}"/>
              </a:ext>
            </a:extLst>
          </p:cNvPr>
          <p:cNvGrpSpPr/>
          <p:nvPr/>
        </p:nvGrpSpPr>
        <p:grpSpPr>
          <a:xfrm>
            <a:off x="6927388" y="2888987"/>
            <a:ext cx="4699694" cy="475254"/>
            <a:chOff x="2793059" y="2714436"/>
            <a:chExt cx="5158188" cy="87853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EB1E7D5-B221-B82A-9DCC-859556B50D41}"/>
                </a:ext>
              </a:extLst>
            </p:cNvPr>
            <p:cNvSpPr/>
            <p:nvPr/>
          </p:nvSpPr>
          <p:spPr>
            <a:xfrm>
              <a:off x="3646531" y="2714436"/>
              <a:ext cx="4304716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…………………………..………</a:t>
              </a:r>
            </a:p>
          </p:txBody>
        </p:sp>
        <p:sp>
          <p:nvSpPr>
            <p:cNvPr id="24" name="Rectangle: Rounded Corners 22">
              <a:extLst>
                <a:ext uri="{FF2B5EF4-FFF2-40B4-BE49-F238E27FC236}">
                  <a16:creationId xmlns:a16="http://schemas.microsoft.com/office/drawing/2014/main" id="{49AF5936-7CFB-F1AB-82A2-F4195A330DD6}"/>
                </a:ext>
              </a:extLst>
            </p:cNvPr>
            <p:cNvSpPr/>
            <p:nvPr/>
          </p:nvSpPr>
          <p:spPr>
            <a:xfrm>
              <a:off x="2793059" y="271443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2ED38E4-4FFE-DE14-3434-22B2BEB5F0A2}"/>
              </a:ext>
            </a:extLst>
          </p:cNvPr>
          <p:cNvGrpSpPr/>
          <p:nvPr/>
        </p:nvGrpSpPr>
        <p:grpSpPr>
          <a:xfrm>
            <a:off x="6853943" y="2090388"/>
            <a:ext cx="4769305" cy="475254"/>
            <a:chOff x="2793059" y="2714436"/>
            <a:chExt cx="5158188" cy="878532"/>
          </a:xfrm>
        </p:grpSpPr>
        <p:sp>
          <p:nvSpPr>
            <p:cNvPr id="26" name="Rectangle: Rounded Corners 22">
              <a:extLst>
                <a:ext uri="{FF2B5EF4-FFF2-40B4-BE49-F238E27FC236}">
                  <a16:creationId xmlns:a16="http://schemas.microsoft.com/office/drawing/2014/main" id="{DEB898BB-733A-7D89-4040-EC981412868D}"/>
                </a:ext>
              </a:extLst>
            </p:cNvPr>
            <p:cNvSpPr/>
            <p:nvPr/>
          </p:nvSpPr>
          <p:spPr>
            <a:xfrm>
              <a:off x="3646531" y="2714436"/>
              <a:ext cx="4304716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…………………………..………</a:t>
              </a:r>
            </a:p>
          </p:txBody>
        </p:sp>
        <p:sp>
          <p:nvSpPr>
            <p:cNvPr id="28" name="Rectangle: Rounded Corners 22">
              <a:extLst>
                <a:ext uri="{FF2B5EF4-FFF2-40B4-BE49-F238E27FC236}">
                  <a16:creationId xmlns:a16="http://schemas.microsoft.com/office/drawing/2014/main" id="{6DA5DE36-FDE3-562D-2C23-412CC48F99A7}"/>
                </a:ext>
              </a:extLst>
            </p:cNvPr>
            <p:cNvSpPr/>
            <p:nvPr/>
          </p:nvSpPr>
          <p:spPr>
            <a:xfrm>
              <a:off x="2793059" y="271443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17D7CED-3C63-494F-D0F1-B2847946F701}"/>
              </a:ext>
            </a:extLst>
          </p:cNvPr>
          <p:cNvCxnSpPr>
            <a:cxnSpLocks/>
          </p:cNvCxnSpPr>
          <p:nvPr/>
        </p:nvCxnSpPr>
        <p:spPr>
          <a:xfrm flipH="1" flipV="1">
            <a:off x="4697504" y="2554331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8CDC512-55ED-385D-AD40-EB136BC5241B}"/>
              </a:ext>
            </a:extLst>
          </p:cNvPr>
          <p:cNvCxnSpPr>
            <a:cxnSpLocks/>
          </p:cNvCxnSpPr>
          <p:nvPr/>
        </p:nvCxnSpPr>
        <p:spPr>
          <a:xfrm flipH="1" flipV="1">
            <a:off x="4513650" y="5937468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5D68895-54CB-E970-049A-B7B30A202778}"/>
              </a:ext>
            </a:extLst>
          </p:cNvPr>
          <p:cNvCxnSpPr/>
          <p:nvPr/>
        </p:nvCxnSpPr>
        <p:spPr>
          <a:xfrm flipV="1">
            <a:off x="3105840" y="4149886"/>
            <a:ext cx="3939737" cy="22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7614A31E-DE77-8C7F-F494-BD449C8ECFF2}"/>
              </a:ext>
            </a:extLst>
          </p:cNvPr>
          <p:cNvSpPr txBox="1"/>
          <p:nvPr/>
        </p:nvSpPr>
        <p:spPr>
          <a:xfrm>
            <a:off x="260664" y="3925261"/>
            <a:ext cx="1918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L’équateur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4FEFF2C-36D2-059C-A8E0-E77C71301C31}"/>
              </a:ext>
            </a:extLst>
          </p:cNvPr>
          <p:cNvSpPr txBox="1"/>
          <p:nvPr/>
        </p:nvSpPr>
        <p:spPr>
          <a:xfrm>
            <a:off x="1871427" y="6004882"/>
            <a:ext cx="11924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2800" dirty="0"/>
              <a:t>Terre 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BE535493-FBB7-8716-6D2A-64ECE7B378D0}"/>
              </a:ext>
            </a:extLst>
          </p:cNvPr>
          <p:cNvGrpSpPr/>
          <p:nvPr/>
        </p:nvGrpSpPr>
        <p:grpSpPr>
          <a:xfrm>
            <a:off x="6944415" y="3883256"/>
            <a:ext cx="4699694" cy="475254"/>
            <a:chOff x="2793059" y="2714436"/>
            <a:chExt cx="5158188" cy="878532"/>
          </a:xfrm>
        </p:grpSpPr>
        <p:sp>
          <p:nvSpPr>
            <p:cNvPr id="38" name="Rectangle: Rounded Corners 22">
              <a:extLst>
                <a:ext uri="{FF2B5EF4-FFF2-40B4-BE49-F238E27FC236}">
                  <a16:creationId xmlns:a16="http://schemas.microsoft.com/office/drawing/2014/main" id="{172856D7-209F-733A-29B0-E5704981177A}"/>
                </a:ext>
              </a:extLst>
            </p:cNvPr>
            <p:cNvSpPr/>
            <p:nvPr/>
          </p:nvSpPr>
          <p:spPr>
            <a:xfrm>
              <a:off x="3646531" y="2714436"/>
              <a:ext cx="4304716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…………………………..………</a:t>
              </a:r>
            </a:p>
          </p:txBody>
        </p:sp>
        <p:sp>
          <p:nvSpPr>
            <p:cNvPr id="39" name="Rectangle: Rounded Corners 22">
              <a:extLst>
                <a:ext uri="{FF2B5EF4-FFF2-40B4-BE49-F238E27FC236}">
                  <a16:creationId xmlns:a16="http://schemas.microsoft.com/office/drawing/2014/main" id="{A8006DD4-33FE-63ED-A1AE-31C11C121F7B}"/>
                </a:ext>
              </a:extLst>
            </p:cNvPr>
            <p:cNvSpPr/>
            <p:nvPr/>
          </p:nvSpPr>
          <p:spPr>
            <a:xfrm>
              <a:off x="2793059" y="271443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Espace réservé du contenu 3">
            <a:extLst>
              <a:ext uri="{FF2B5EF4-FFF2-40B4-BE49-F238E27FC236}">
                <a16:creationId xmlns:a16="http://schemas.microsoft.com/office/drawing/2014/main" id="{2EB5C6DA-BF57-30A5-C17C-4B27189A3C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passer au tableau.</a:t>
            </a:r>
          </a:p>
        </p:txBody>
      </p:sp>
      <p:pic>
        <p:nvPicPr>
          <p:cNvPr id="43" name="Google Shape;645;p21">
            <a:extLst>
              <a:ext uri="{FF2B5EF4-FFF2-40B4-BE49-F238E27FC236}">
                <a16:creationId xmlns:a16="http://schemas.microsoft.com/office/drawing/2014/main" id="{4739E313-C199-5DAF-F600-AB6340E29AC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5631" y="240763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99EB3C1-DA78-7D6B-CDB9-D863BBB7C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9F40F9C2-0CBF-EB03-0036-DF9A1E0439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1" t="17358" r="32113" b="18870"/>
          <a:stretch>
            <a:fillRect/>
          </a:stretch>
        </p:blipFill>
        <p:spPr>
          <a:xfrm>
            <a:off x="2271330" y="1941923"/>
            <a:ext cx="4629094" cy="4639565"/>
          </a:xfrm>
          <a:prstGeom prst="rect">
            <a:avLst/>
          </a:prstGeom>
        </p:spPr>
      </p:pic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3E2E12B0-E076-D358-6FC0-82E2B9D252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6463" y="4028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Les zones climatiques se répartissent selon leur distance par rapport à l’équateur : la zone tropicale près de l’équateur, la zone tempérée au milieu et la zone polaire près des pôles.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2D92840-9CA4-F2F0-1CF0-3A058D7EE5B7}"/>
              </a:ext>
            </a:extLst>
          </p:cNvPr>
          <p:cNvSpPr txBox="1"/>
          <p:nvPr/>
        </p:nvSpPr>
        <p:spPr>
          <a:xfrm>
            <a:off x="1010452" y="1097482"/>
            <a:ext cx="82466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es zones climatiques: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21CA52D-A87B-7E27-AB5B-652D868EE7E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EF0AE45-97DC-2A9D-EBFF-C08F92113054}"/>
              </a:ext>
            </a:extLst>
          </p:cNvPr>
          <p:cNvCxnSpPr>
            <a:cxnSpLocks/>
          </p:cNvCxnSpPr>
          <p:nvPr/>
        </p:nvCxnSpPr>
        <p:spPr>
          <a:xfrm flipH="1" flipV="1">
            <a:off x="6700786" y="3651060"/>
            <a:ext cx="3672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0D45961-297E-A1CC-25EB-C63C175DFEDB}"/>
              </a:ext>
            </a:extLst>
          </p:cNvPr>
          <p:cNvCxnSpPr>
            <a:cxnSpLocks/>
          </p:cNvCxnSpPr>
          <p:nvPr/>
        </p:nvCxnSpPr>
        <p:spPr>
          <a:xfrm flipH="1" flipV="1">
            <a:off x="6540530" y="4780171"/>
            <a:ext cx="3672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5CED69F-0A90-14C3-0360-DF0F5BCE391C}"/>
              </a:ext>
            </a:extLst>
          </p:cNvPr>
          <p:cNvCxnSpPr>
            <a:cxnSpLocks/>
          </p:cNvCxnSpPr>
          <p:nvPr/>
        </p:nvCxnSpPr>
        <p:spPr>
          <a:xfrm flipH="1" flipV="1">
            <a:off x="4600689" y="6439119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2296276-A954-7B54-6FAD-D9274D9C0824}"/>
              </a:ext>
            </a:extLst>
          </p:cNvPr>
          <p:cNvCxnSpPr>
            <a:cxnSpLocks/>
          </p:cNvCxnSpPr>
          <p:nvPr/>
        </p:nvCxnSpPr>
        <p:spPr>
          <a:xfrm flipH="1" flipV="1">
            <a:off x="4725982" y="2071455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EDA75BD-6A44-475B-0D26-24F879BD6112}"/>
              </a:ext>
            </a:extLst>
          </p:cNvPr>
          <p:cNvGrpSpPr/>
          <p:nvPr/>
        </p:nvGrpSpPr>
        <p:grpSpPr>
          <a:xfrm>
            <a:off x="6927388" y="2888987"/>
            <a:ext cx="4699694" cy="475254"/>
            <a:chOff x="2793059" y="2714436"/>
            <a:chExt cx="5158188" cy="87853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4757608-23DF-59AF-43CE-144BECFF3A63}"/>
                </a:ext>
              </a:extLst>
            </p:cNvPr>
            <p:cNvSpPr/>
            <p:nvPr/>
          </p:nvSpPr>
          <p:spPr>
            <a:xfrm>
              <a:off x="3646531" y="2714436"/>
              <a:ext cx="4304716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Zone climatique tempérée </a:t>
              </a:r>
            </a:p>
          </p:txBody>
        </p:sp>
        <p:sp>
          <p:nvSpPr>
            <p:cNvPr id="24" name="Rectangle: Rounded Corners 22">
              <a:extLst>
                <a:ext uri="{FF2B5EF4-FFF2-40B4-BE49-F238E27FC236}">
                  <a16:creationId xmlns:a16="http://schemas.microsoft.com/office/drawing/2014/main" id="{544F528B-F8D0-CBB1-86AC-206262AC761D}"/>
                </a:ext>
              </a:extLst>
            </p:cNvPr>
            <p:cNvSpPr/>
            <p:nvPr/>
          </p:nvSpPr>
          <p:spPr>
            <a:xfrm>
              <a:off x="2793059" y="271443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FBAD3A2-E094-873F-B7B5-2E1E3209DB05}"/>
              </a:ext>
            </a:extLst>
          </p:cNvPr>
          <p:cNvGrpSpPr/>
          <p:nvPr/>
        </p:nvGrpSpPr>
        <p:grpSpPr>
          <a:xfrm>
            <a:off x="6853943" y="2090388"/>
            <a:ext cx="4769305" cy="475254"/>
            <a:chOff x="2793059" y="2714436"/>
            <a:chExt cx="5158188" cy="878532"/>
          </a:xfrm>
        </p:grpSpPr>
        <p:sp>
          <p:nvSpPr>
            <p:cNvPr id="26" name="Rectangle: Rounded Corners 22">
              <a:extLst>
                <a:ext uri="{FF2B5EF4-FFF2-40B4-BE49-F238E27FC236}">
                  <a16:creationId xmlns:a16="http://schemas.microsoft.com/office/drawing/2014/main" id="{9A573600-B4BB-41D0-758C-DBFC3B465D70}"/>
                </a:ext>
              </a:extLst>
            </p:cNvPr>
            <p:cNvSpPr/>
            <p:nvPr/>
          </p:nvSpPr>
          <p:spPr>
            <a:xfrm>
              <a:off x="3646531" y="2714436"/>
              <a:ext cx="4304716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Zone climatique polaire </a:t>
              </a:r>
            </a:p>
          </p:txBody>
        </p:sp>
        <p:sp>
          <p:nvSpPr>
            <p:cNvPr id="28" name="Rectangle: Rounded Corners 22">
              <a:extLst>
                <a:ext uri="{FF2B5EF4-FFF2-40B4-BE49-F238E27FC236}">
                  <a16:creationId xmlns:a16="http://schemas.microsoft.com/office/drawing/2014/main" id="{1A43F51F-9BAA-B054-6C9E-16821DF415D4}"/>
                </a:ext>
              </a:extLst>
            </p:cNvPr>
            <p:cNvSpPr/>
            <p:nvPr/>
          </p:nvSpPr>
          <p:spPr>
            <a:xfrm>
              <a:off x="2793059" y="271443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5B856F3-607E-52FB-F683-0FBBCFDEF505}"/>
              </a:ext>
            </a:extLst>
          </p:cNvPr>
          <p:cNvCxnSpPr>
            <a:cxnSpLocks/>
          </p:cNvCxnSpPr>
          <p:nvPr/>
        </p:nvCxnSpPr>
        <p:spPr>
          <a:xfrm flipH="1" flipV="1">
            <a:off x="4697504" y="2554331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5FF0C7ED-83EF-A2AD-90A3-447241C27CDE}"/>
              </a:ext>
            </a:extLst>
          </p:cNvPr>
          <p:cNvCxnSpPr>
            <a:cxnSpLocks/>
          </p:cNvCxnSpPr>
          <p:nvPr/>
        </p:nvCxnSpPr>
        <p:spPr>
          <a:xfrm flipH="1" flipV="1">
            <a:off x="4513650" y="5937468"/>
            <a:ext cx="536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D4BA08C-A3A4-F924-3AA0-46ED97E5AADD}"/>
              </a:ext>
            </a:extLst>
          </p:cNvPr>
          <p:cNvCxnSpPr/>
          <p:nvPr/>
        </p:nvCxnSpPr>
        <p:spPr>
          <a:xfrm flipV="1">
            <a:off x="3105840" y="4149886"/>
            <a:ext cx="3939737" cy="22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59F13FE7-AC4F-2C66-C392-CAC75A122A98}"/>
              </a:ext>
            </a:extLst>
          </p:cNvPr>
          <p:cNvSpPr txBox="1"/>
          <p:nvPr/>
        </p:nvSpPr>
        <p:spPr>
          <a:xfrm>
            <a:off x="260664" y="3925261"/>
            <a:ext cx="1918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L’équateur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D54FE9-32E8-F964-F76A-A3C694612567}"/>
              </a:ext>
            </a:extLst>
          </p:cNvPr>
          <p:cNvSpPr txBox="1"/>
          <p:nvPr/>
        </p:nvSpPr>
        <p:spPr>
          <a:xfrm>
            <a:off x="1871427" y="6004882"/>
            <a:ext cx="11924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2800" dirty="0"/>
              <a:t>Terre 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4405AAB-F9EB-BB26-DE5B-0B577B21981F}"/>
              </a:ext>
            </a:extLst>
          </p:cNvPr>
          <p:cNvGrpSpPr/>
          <p:nvPr/>
        </p:nvGrpSpPr>
        <p:grpSpPr>
          <a:xfrm>
            <a:off x="6944415" y="3883256"/>
            <a:ext cx="4699694" cy="475254"/>
            <a:chOff x="2793059" y="2714436"/>
            <a:chExt cx="5158188" cy="878532"/>
          </a:xfrm>
        </p:grpSpPr>
        <p:sp>
          <p:nvSpPr>
            <p:cNvPr id="38" name="Rectangle: Rounded Corners 22">
              <a:extLst>
                <a:ext uri="{FF2B5EF4-FFF2-40B4-BE49-F238E27FC236}">
                  <a16:creationId xmlns:a16="http://schemas.microsoft.com/office/drawing/2014/main" id="{04C5C1F6-6CC4-B324-0908-9A7CBD5E2D30}"/>
                </a:ext>
              </a:extLst>
            </p:cNvPr>
            <p:cNvSpPr/>
            <p:nvPr/>
          </p:nvSpPr>
          <p:spPr>
            <a:xfrm>
              <a:off x="3646531" y="2714436"/>
              <a:ext cx="4304716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Zone climatique tropicale</a:t>
              </a:r>
            </a:p>
          </p:txBody>
        </p:sp>
        <p:sp>
          <p:nvSpPr>
            <p:cNvPr id="39" name="Rectangle: Rounded Corners 22">
              <a:extLst>
                <a:ext uri="{FF2B5EF4-FFF2-40B4-BE49-F238E27FC236}">
                  <a16:creationId xmlns:a16="http://schemas.microsoft.com/office/drawing/2014/main" id="{62E263F4-3448-8D3E-190F-D80A5A76B4FA}"/>
                </a:ext>
              </a:extLst>
            </p:cNvPr>
            <p:cNvSpPr/>
            <p:nvPr/>
          </p:nvSpPr>
          <p:spPr>
            <a:xfrm>
              <a:off x="2793059" y="271443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4A768798-C6E0-C720-AA28-FAFA2E41BB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7660" y="552787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2407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39CCF219-A4FA-19E3-DA69-9EC566BC3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07598DA1-8CAD-3949-4825-EFD2D4CCA7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569AEC-934B-5BFF-8DA2-90E025644DF3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39023F06-AA07-14CC-405C-810FCFDAF943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A7594C6B-CE11-E5FF-2DC0-494024017B1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AE9A2AC5-CC03-A416-286E-0CDA5256EA1F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74B9D45-5F5C-1398-41C8-9A17DD86136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6BF9E3F-3098-4645-F900-8A99C62E833D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E6FA8C28-5B28-F0E7-1755-163C7177E590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d’ensoleillement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68F06C8D-FA84-0F3A-4F0D-A0A36B740672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Moins d’ensoleillement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9203A30-E0B7-4FCE-742C-9D55A9044384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Même ensoleillement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43D8D67B-B7FA-63D0-295A-76D00B8821E9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4CC6627F-32CC-3056-61FF-5B9B566C798D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F0EB7C67-CC7F-83B5-5241-E7253B319C6A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DDA917-57A2-073C-387A-1E55DADFFF09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régions proches des pôles reçoivent</a:t>
            </a:r>
          </a:p>
        </p:txBody>
      </p:sp>
    </p:spTree>
    <p:extLst>
      <p:ext uri="{BB962C8B-B14F-4D97-AF65-F5344CB8AC3E}">
        <p14:creationId xmlns:p14="http://schemas.microsoft.com/office/powerpoint/2010/main" val="3471646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83F2950C-1384-A139-7F82-094D4CFD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7B9EE75D-0637-4F17-3149-1120F471B22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4088" y="459963"/>
            <a:ext cx="9780587" cy="273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!! les régions proches des pôles reçoivent moins d’ensoleillement : il y fait plus froid, car les rayons inclinés du Soleil apportent moins de chaleur.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109A7248-C4ED-5736-9D93-C07129668A2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33770B9C-933C-E756-5BAF-6255E02F67CF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Plus d’ensoleillement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75E6BAA7-6914-871D-54B8-0E1ABF5589E3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Moins d’ensoleillement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378B7A30-43A1-CC03-505B-E25CA3FDDFB0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Même ensoleillement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ED9661F0-2AC8-0434-A2D7-9A97D4C76E47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45151336-2855-4754-E9A0-56E784F6056F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45DC3536-94FF-625C-F4D1-4038C3B1E5F4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E89021-4FAA-FB17-BEAC-3D43A5D22B8A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régions proches des pôles reçoivent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9E86A35C-1A66-856C-803E-38641C988B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20985" y="400387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3579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Plus on se rapproche de l’équateur, plus il fait chaud.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4-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27CF398-9A39-59DC-6558-36F80226C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29AA40-052A-C5DF-7D80-9312EB682B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9369" y="426238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les régions proches de l’équateur reçoivent plus d’ensoleillement : il y fait plus chaud.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0B3D218A-49E1-099D-974A-3D85CE05F3BF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Plus on se rapproche de l’équateur, plus il fait chaud.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00252EB8-C30E-118A-DF5C-73ECD3327729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C2E9AAA0-46E2-A2B6-87C4-65115DC4C2B5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CDAE3797-C63A-D590-FFF7-27ADF78CD0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859017C-4524-501C-9132-00C57948CEA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A6C33DDA-B0AA-B9CE-4E43-70270A8AB3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20985" y="400387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64364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Cochez la bonne réponse.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31DA7FF5-1476-69ED-27AE-8E82D79C1915}"/>
              </a:ext>
            </a:extLst>
          </p:cNvPr>
          <p:cNvSpPr/>
          <p:nvPr/>
        </p:nvSpPr>
        <p:spPr>
          <a:xfrm>
            <a:off x="6832199" y="260858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Méditerranéen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A093CE7D-C998-86A7-8C01-0CDB9F19BC07}"/>
              </a:ext>
            </a:extLst>
          </p:cNvPr>
          <p:cNvSpPr/>
          <p:nvPr/>
        </p:nvSpPr>
        <p:spPr>
          <a:xfrm>
            <a:off x="6832199" y="3956614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Désertique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CEE534E-0EE1-DCB1-D510-9F1884819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49" y="2691748"/>
            <a:ext cx="5110494" cy="3651369"/>
          </a:xfrm>
          <a:prstGeom prst="rect">
            <a:avLst/>
          </a:prstGeom>
        </p:spPr>
      </p:pic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22FA309D-3E36-09C1-32A2-68C7341BD1DE}"/>
              </a:ext>
            </a:extLst>
          </p:cNvPr>
          <p:cNvSpPr txBox="1">
            <a:spLocks/>
          </p:cNvSpPr>
          <p:nvPr/>
        </p:nvSpPr>
        <p:spPr>
          <a:xfrm>
            <a:off x="-141403" y="1741451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 climat auquel appartient la ville de Tanger est:</a:t>
            </a:r>
          </a:p>
        </p:txBody>
      </p:sp>
      <p:sp>
        <p:nvSpPr>
          <p:cNvPr id="15" name="Rectangle : coins arrondis 13">
            <a:extLst>
              <a:ext uri="{FF2B5EF4-FFF2-40B4-BE49-F238E27FC236}">
                <a16:creationId xmlns:a16="http://schemas.microsoft.com/office/drawing/2014/main" id="{68175ED6-9DD7-8EE4-F803-9B0AF6BCCDEF}"/>
              </a:ext>
            </a:extLst>
          </p:cNvPr>
          <p:cNvSpPr/>
          <p:nvPr/>
        </p:nvSpPr>
        <p:spPr>
          <a:xfrm>
            <a:off x="6832199" y="5304647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Continental</a:t>
            </a:r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FD7EEF26-CFC6-96DD-7B87-805D82C1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72DB087-D647-AAE8-430B-93807757AD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8894" y="427619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Selon la légende de la carte, Tanger a un climat méditerranéen.</a:t>
            </a:r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2087D0F3-E331-5DC2-83F1-88D28E4BD73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6C242018-606E-E657-E3C5-C953F0128250}"/>
              </a:ext>
            </a:extLst>
          </p:cNvPr>
          <p:cNvSpPr/>
          <p:nvPr/>
        </p:nvSpPr>
        <p:spPr>
          <a:xfrm>
            <a:off x="6832199" y="2608581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Méditerranéen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FD5B8F87-EA80-579D-309C-9C5D719D3E1D}"/>
              </a:ext>
            </a:extLst>
          </p:cNvPr>
          <p:cNvSpPr/>
          <p:nvPr/>
        </p:nvSpPr>
        <p:spPr>
          <a:xfrm>
            <a:off x="6832199" y="3956614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Désertique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B5C7A47-E37E-68C8-3676-13E117F28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49" y="2691748"/>
            <a:ext cx="5110494" cy="3651369"/>
          </a:xfrm>
          <a:prstGeom prst="rect">
            <a:avLst/>
          </a:prstGeom>
        </p:spPr>
      </p:pic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418BA310-0E53-2B1D-FE04-EEBD625E9948}"/>
              </a:ext>
            </a:extLst>
          </p:cNvPr>
          <p:cNvSpPr txBox="1">
            <a:spLocks/>
          </p:cNvSpPr>
          <p:nvPr/>
        </p:nvSpPr>
        <p:spPr>
          <a:xfrm>
            <a:off x="-141403" y="1741451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 climat auquel appartient la ville de Tanger est:</a:t>
            </a:r>
          </a:p>
        </p:txBody>
      </p:sp>
      <p:sp>
        <p:nvSpPr>
          <p:cNvPr id="15" name="Rectangle : coins arrondis 13">
            <a:extLst>
              <a:ext uri="{FF2B5EF4-FFF2-40B4-BE49-F238E27FC236}">
                <a16:creationId xmlns:a16="http://schemas.microsoft.com/office/drawing/2014/main" id="{EF08C036-7851-BAC0-BBC1-4D80EE208467}"/>
              </a:ext>
            </a:extLst>
          </p:cNvPr>
          <p:cNvSpPr/>
          <p:nvPr/>
        </p:nvSpPr>
        <p:spPr>
          <a:xfrm>
            <a:off x="6832199" y="5304647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Continental</a:t>
            </a:r>
          </a:p>
        </p:txBody>
      </p:sp>
      <p:pic>
        <p:nvPicPr>
          <p:cNvPr id="7" name="Google Shape;898;p41">
            <a:extLst>
              <a:ext uri="{FF2B5EF4-FFF2-40B4-BE49-F238E27FC236}">
                <a16:creationId xmlns:a16="http://schemas.microsoft.com/office/drawing/2014/main" id="{91616568-F773-C03D-7DA1-202A6F130BE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20985" y="400387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8015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B29FC7B-7F7A-9E47-74F4-0D9622E9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7">
            <a:extLst>
              <a:ext uri="{FF2B5EF4-FFF2-40B4-BE49-F238E27FC236}">
                <a16:creationId xmlns:a16="http://schemas.microsoft.com/office/drawing/2014/main" id="{963028A7-1B37-F983-3C50-56515A4A866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 : coins arrondis 6">
            <a:extLst>
              <a:ext uri="{FF2B5EF4-FFF2-40B4-BE49-F238E27FC236}">
                <a16:creationId xmlns:a16="http://schemas.microsoft.com/office/drawing/2014/main" id="{DFE0DE35-132F-AF61-3A7C-3F5830C6BABF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latin typeface="+mj-lt"/>
                <a:cs typeface="Calibri" panose="020F0502020204030204" pitchFamily="34" charset="0"/>
                <a:sym typeface="Calibri"/>
              </a:rPr>
              <a:t>Plus humide </a:t>
            </a:r>
            <a:endParaRPr lang="fr-FR" sz="2400" b="1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Rectangle : coins arrondis 13">
            <a:extLst>
              <a:ext uri="{FF2B5EF4-FFF2-40B4-BE49-F238E27FC236}">
                <a16:creationId xmlns:a16="http://schemas.microsoft.com/office/drawing/2014/main" id="{612E4C1F-C3DC-63C9-E38F-63A1E1C7B405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b. Plus sec </a:t>
            </a:r>
          </a:p>
        </p:txBody>
      </p:sp>
      <p:sp>
        <p:nvSpPr>
          <p:cNvPr id="8" name="Google Shape;15880;p58">
            <a:extLst>
              <a:ext uri="{FF2B5EF4-FFF2-40B4-BE49-F238E27FC236}">
                <a16:creationId xmlns:a16="http://schemas.microsoft.com/office/drawing/2014/main" id="{68B0609A-794E-50A4-66B9-9804356B8288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L’éloignement de la mer rend le climat :</a:t>
            </a:r>
          </a:p>
        </p:txBody>
      </p:sp>
      <p:sp>
        <p:nvSpPr>
          <p:cNvPr id="13" name="Titre 8">
            <a:extLst>
              <a:ext uri="{FF2B5EF4-FFF2-40B4-BE49-F238E27FC236}">
                <a16:creationId xmlns:a16="http://schemas.microsoft.com/office/drawing/2014/main" id="{8CD4F85E-41D5-9929-D079-9D82B15D9028}"/>
              </a:ext>
            </a:extLst>
          </p:cNvPr>
          <p:cNvSpPr txBox="1">
            <a:spLocks/>
          </p:cNvSpPr>
          <p:nvPr/>
        </p:nvSpPr>
        <p:spPr>
          <a:xfrm>
            <a:off x="935304" y="318293"/>
            <a:ext cx="10372033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avant dernière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BAC873F8-F352-C19C-AD18-9DC5AF644D81}"/>
              </a:ext>
            </a:extLst>
          </p:cNvPr>
          <p:cNvSpPr txBox="1">
            <a:spLocks/>
          </p:cNvSpPr>
          <p:nvPr/>
        </p:nvSpPr>
        <p:spPr>
          <a:xfrm>
            <a:off x="1002193" y="1512180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Cochez la bonne réponse.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708253-EE91-FF8B-4765-D8C2C76BCA06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répondre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Picture 2" descr="Lever la main - Icônes mains et gestes gratuites">
            <a:extLst>
              <a:ext uri="{FF2B5EF4-FFF2-40B4-BE49-F238E27FC236}">
                <a16:creationId xmlns:a16="http://schemas.microsoft.com/office/drawing/2014/main" id="{5A03275C-54BF-C563-4491-F69AE22A9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423" y="449892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2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8B735840-42D8-80B2-7337-4C210C13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7">
            <a:extLst>
              <a:ext uri="{FF2B5EF4-FFF2-40B4-BE49-F238E27FC236}">
                <a16:creationId xmlns:a16="http://schemas.microsoft.com/office/drawing/2014/main" id="{0EE9F4A4-3B88-BE76-EBE5-27E9B9AC6E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 : coins arrondis 6">
            <a:extLst>
              <a:ext uri="{FF2B5EF4-FFF2-40B4-BE49-F238E27FC236}">
                <a16:creationId xmlns:a16="http://schemas.microsoft.com/office/drawing/2014/main" id="{E711916A-15D6-80B9-D214-73E5D724482B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latin typeface="+mj-lt"/>
                <a:cs typeface="Calibri" panose="020F0502020204030204" pitchFamily="34" charset="0"/>
                <a:sym typeface="Calibri"/>
              </a:rPr>
              <a:t>Plus humide </a:t>
            </a:r>
            <a:endParaRPr lang="fr-FR" sz="2400" b="1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Rectangle : coins arrondis 13">
            <a:extLst>
              <a:ext uri="{FF2B5EF4-FFF2-40B4-BE49-F238E27FC236}">
                <a16:creationId xmlns:a16="http://schemas.microsoft.com/office/drawing/2014/main" id="{DAFB224C-0279-1AC4-91B8-755FCDE2FA86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Plus sec </a:t>
            </a:r>
          </a:p>
        </p:txBody>
      </p:sp>
      <p:sp>
        <p:nvSpPr>
          <p:cNvPr id="8" name="Google Shape;15880;p58">
            <a:extLst>
              <a:ext uri="{FF2B5EF4-FFF2-40B4-BE49-F238E27FC236}">
                <a16:creationId xmlns:a16="http://schemas.microsoft.com/office/drawing/2014/main" id="{D9DE251C-B510-0B36-DF86-B2648B203F30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L’éloignement de la mer rend le climat :</a:t>
            </a:r>
          </a:p>
        </p:txBody>
      </p:sp>
      <p:sp>
        <p:nvSpPr>
          <p:cNvPr id="13" name="Titre 8">
            <a:extLst>
              <a:ext uri="{FF2B5EF4-FFF2-40B4-BE49-F238E27FC236}">
                <a16:creationId xmlns:a16="http://schemas.microsoft.com/office/drawing/2014/main" id="{5E12BA69-47DA-7EA6-2D21-F695272EE073}"/>
              </a:ext>
            </a:extLst>
          </p:cNvPr>
          <p:cNvSpPr txBox="1">
            <a:spLocks/>
          </p:cNvSpPr>
          <p:nvPr/>
        </p:nvSpPr>
        <p:spPr>
          <a:xfrm>
            <a:off x="982930" y="318293"/>
            <a:ext cx="9523146" cy="4151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Bonne réponse est b. L’éloignement de la mer rend le climat plus sec, car l’influence humide de la mer diminue à mesure qu’on s’en éloigne. </a:t>
            </a:r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F9BA4A24-D1A5-A9A1-48D5-6E23BEE80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20985" y="400387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95985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B53D98F3-ED51-2439-527A-718B1524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1A679F0-F153-D9F0-CBE8-4E064E9E1C2B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la bonne réponse 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DEA51D8-2942-5BE7-6C62-60C978657F0B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Quand l’altitude augmente, la température :  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3B37923-7F71-EA44-3692-E3D277A763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10372725" cy="26828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termine avec cette question.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D9B432E3-7013-DC22-9217-5088749D985A}"/>
              </a:ext>
            </a:extLst>
          </p:cNvPr>
          <p:cNvSpPr txBox="1">
            <a:spLocks/>
          </p:cNvSpPr>
          <p:nvPr/>
        </p:nvSpPr>
        <p:spPr>
          <a:xfrm>
            <a:off x="981419" y="643049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A98572A-027E-947C-02A5-7004053C02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AF401C7-195B-C00B-03B5-613EF4D406F3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2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583A0FD-E9F3-BCE5-67F8-787E7ED4345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C304E65-2EBD-1344-717E-76670556E55F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id="{489BF8CF-C9F2-D509-D1C5-62038532EB47}"/>
              </a:ext>
            </a:extLst>
          </p:cNvPr>
          <p:cNvSpPr/>
          <p:nvPr/>
        </p:nvSpPr>
        <p:spPr>
          <a:xfrm>
            <a:off x="7036936" y="2748846"/>
            <a:ext cx="422523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6866943D-A0CA-B0F3-D192-58D32E22C3DF}"/>
              </a:ext>
            </a:extLst>
          </p:cNvPr>
          <p:cNvSpPr/>
          <p:nvPr/>
        </p:nvSpPr>
        <p:spPr>
          <a:xfrm>
            <a:off x="7036936" y="3900637"/>
            <a:ext cx="424165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Diminue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79703F58-42C0-2FFF-4C7A-F4B5BC225295}"/>
              </a:ext>
            </a:extLst>
          </p:cNvPr>
          <p:cNvSpPr/>
          <p:nvPr/>
        </p:nvSpPr>
        <p:spPr>
          <a:xfrm>
            <a:off x="7033652" y="5052428"/>
            <a:ext cx="422176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change pas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EDDB5DE3-53E4-D8A1-56D5-264755137C95}"/>
              </a:ext>
            </a:extLst>
          </p:cNvPr>
          <p:cNvSpPr/>
          <p:nvPr/>
        </p:nvSpPr>
        <p:spPr>
          <a:xfrm>
            <a:off x="6183465" y="274884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B82D1AED-FB73-7219-2642-1CB1886D0BC7}"/>
              </a:ext>
            </a:extLst>
          </p:cNvPr>
          <p:cNvSpPr/>
          <p:nvPr/>
        </p:nvSpPr>
        <p:spPr>
          <a:xfrm>
            <a:off x="6183465" y="390063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FDE82A80-90B0-B8F6-4945-8E83F479439B}"/>
              </a:ext>
            </a:extLst>
          </p:cNvPr>
          <p:cNvSpPr/>
          <p:nvPr/>
        </p:nvSpPr>
        <p:spPr>
          <a:xfrm>
            <a:off x="6183465" y="505242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pic>
        <p:nvPicPr>
          <p:cNvPr id="1026" name="Picture 2" descr="Passionné par les randonnées ? Voilà les belles montagnes au monde !">
            <a:extLst>
              <a:ext uri="{FF2B5EF4-FFF2-40B4-BE49-F238E27FC236}">
                <a16:creationId xmlns:a16="http://schemas.microsoft.com/office/drawing/2014/main" id="{7495723E-06C9-6EF8-D728-E78D5E043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" y="2674620"/>
            <a:ext cx="5076265" cy="345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ACB13AD-8A4D-C266-C10D-A115B407D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C0C3B437-579A-2041-CDBD-14AAA2AFE5C9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Quand l’altitude augmente, la température :  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79642335-E24F-57B3-B01C-A1F5C0B2FC1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2845" y="422065"/>
            <a:ext cx="9543706" cy="368510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Quand l’altitude augmente, la température diminue. C’est pourquoi les sommets des montagnes sont souvent plus froids et contiennent de la neige.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C53CD7E8-B82E-6EE1-6387-159887B0C83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2" name="Rectangle: Rounded Corners 22">
            <a:extLst>
              <a:ext uri="{FF2B5EF4-FFF2-40B4-BE49-F238E27FC236}">
                <a16:creationId xmlns:a16="http://schemas.microsoft.com/office/drawing/2014/main" id="{9A1D0D6B-A937-612C-7F08-575EBFCB33AE}"/>
              </a:ext>
            </a:extLst>
          </p:cNvPr>
          <p:cNvSpPr/>
          <p:nvPr/>
        </p:nvSpPr>
        <p:spPr>
          <a:xfrm>
            <a:off x="7036936" y="2748846"/>
            <a:ext cx="422523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Augmente</a:t>
            </a:r>
            <a:endParaRPr lang="fr-FR" sz="28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460547C9-0A1E-AFE1-AE14-72E87FDE957A}"/>
              </a:ext>
            </a:extLst>
          </p:cNvPr>
          <p:cNvSpPr/>
          <p:nvPr/>
        </p:nvSpPr>
        <p:spPr>
          <a:xfrm>
            <a:off x="7036936" y="3900637"/>
            <a:ext cx="424165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Diminue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90FD7C39-FA0B-0FAF-05E5-5A20815E9030}"/>
              </a:ext>
            </a:extLst>
          </p:cNvPr>
          <p:cNvSpPr/>
          <p:nvPr/>
        </p:nvSpPr>
        <p:spPr>
          <a:xfrm>
            <a:off x="7033652" y="5052428"/>
            <a:ext cx="422176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change pas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F3449B50-8421-500D-AE35-8D3741DF460F}"/>
              </a:ext>
            </a:extLst>
          </p:cNvPr>
          <p:cNvSpPr/>
          <p:nvPr/>
        </p:nvSpPr>
        <p:spPr>
          <a:xfrm>
            <a:off x="6183465" y="274884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B3C46F3A-9E79-C30C-5295-E4129FC1844E}"/>
              </a:ext>
            </a:extLst>
          </p:cNvPr>
          <p:cNvSpPr/>
          <p:nvPr/>
        </p:nvSpPr>
        <p:spPr>
          <a:xfrm>
            <a:off x="6183465" y="3900637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E0E588F1-F040-D1EB-261C-C660CA4F3078}"/>
              </a:ext>
            </a:extLst>
          </p:cNvPr>
          <p:cNvSpPr/>
          <p:nvPr/>
        </p:nvSpPr>
        <p:spPr>
          <a:xfrm>
            <a:off x="6183465" y="505242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pic>
        <p:nvPicPr>
          <p:cNvPr id="1026" name="Picture 2" descr="Passionné par les randonnées ? Voilà les belles montagnes au monde !">
            <a:extLst>
              <a:ext uri="{FF2B5EF4-FFF2-40B4-BE49-F238E27FC236}">
                <a16:creationId xmlns:a16="http://schemas.microsoft.com/office/drawing/2014/main" id="{497AEE68-9A6C-EEDA-239C-EE2300D9D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" y="2674620"/>
            <a:ext cx="5076265" cy="345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oogle Shape;898;p41">
            <a:extLst>
              <a:ext uri="{FF2B5EF4-FFF2-40B4-BE49-F238E27FC236}">
                <a16:creationId xmlns:a16="http://schemas.microsoft.com/office/drawing/2014/main" id="{90B3AD8F-D04D-EA64-BE48-3D2A0CE836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16210" y="324187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2770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36BD488-74CC-3125-FADD-BCF1BBCFE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20627" y="3943294"/>
            <a:ext cx="4750743" cy="2678651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977560" y="346802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prenez l’item 1 de la page 118 du livret.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122F77-554B-FBC9-F31E-20ECF487F1D5}"/>
              </a:ext>
            </a:extLst>
          </p:cNvPr>
          <p:cNvSpPr txBox="1"/>
          <p:nvPr/>
        </p:nvSpPr>
        <p:spPr>
          <a:xfrm>
            <a:off x="5632860" y="6252613"/>
            <a:ext cx="1043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Page 118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A7D385-CB1F-FC41-8D73-B90D7B2B8E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7068" y="958933"/>
            <a:ext cx="4750742" cy="29330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F71F17D-2155-47F9-6A46-F6F63828EE32}"/>
              </a:ext>
            </a:extLst>
          </p:cNvPr>
          <p:cNvSpPr txBox="1"/>
          <p:nvPr/>
        </p:nvSpPr>
        <p:spPr>
          <a:xfrm>
            <a:off x="501446" y="4031226"/>
            <a:ext cx="2674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« Déterminez le climat auquel apparient chacune des deux villes Casablanca et Taza »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A592E0B-9D53-05E2-7BA1-CB421C975897}"/>
              </a:ext>
            </a:extLst>
          </p:cNvPr>
          <p:cNvCxnSpPr/>
          <p:nvPr/>
        </p:nvCxnSpPr>
        <p:spPr>
          <a:xfrm>
            <a:off x="2772697" y="3932903"/>
            <a:ext cx="914400" cy="157316"/>
          </a:xfrm>
          <a:prstGeom prst="straightConnector1">
            <a:avLst/>
          </a:prstGeom>
          <a:ln w="1905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AAACABB4-31DA-C608-CC5B-401162213F2E}"/>
              </a:ext>
            </a:extLst>
          </p:cNvPr>
          <p:cNvSpPr txBox="1"/>
          <p:nvPr/>
        </p:nvSpPr>
        <p:spPr>
          <a:xfrm>
            <a:off x="1101212" y="3480621"/>
            <a:ext cx="13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 rectifier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291F1A9-4815-17B8-72AB-738C8948B83E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428568" y="3665287"/>
            <a:ext cx="1307690" cy="4445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1108CC2-0043-3750-6F2A-E7C30CCC32FD}"/>
              </a:ext>
            </a:extLst>
          </p:cNvPr>
          <p:cNvSpPr txBox="1"/>
          <p:nvPr/>
        </p:nvSpPr>
        <p:spPr>
          <a:xfrm>
            <a:off x="8844117" y="5255342"/>
            <a:ext cx="28464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« Expliquez l’effet de la proximité de la mer sur la variation du climat entre les deux villes Casablanca et Taza »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8FAA09E-E2D8-3F66-3D0D-45B1D3EC2A86}"/>
              </a:ext>
            </a:extLst>
          </p:cNvPr>
          <p:cNvSpPr txBox="1"/>
          <p:nvPr/>
        </p:nvSpPr>
        <p:spPr>
          <a:xfrm>
            <a:off x="9443883" y="4704737"/>
            <a:ext cx="13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A rectifier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B6CC10A-4530-336C-35EB-A9736221C4E0}"/>
              </a:ext>
            </a:extLst>
          </p:cNvPr>
          <p:cNvCxnSpPr>
            <a:cxnSpLocks/>
          </p:cNvCxnSpPr>
          <p:nvPr/>
        </p:nvCxnSpPr>
        <p:spPr>
          <a:xfrm flipH="1">
            <a:off x="8445910" y="4886632"/>
            <a:ext cx="953729" cy="5112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14459E0-568B-B90C-83D3-5FB1863D9644}"/>
              </a:ext>
            </a:extLst>
          </p:cNvPr>
          <p:cNvCxnSpPr/>
          <p:nvPr/>
        </p:nvCxnSpPr>
        <p:spPr>
          <a:xfrm>
            <a:off x="4021394" y="4050890"/>
            <a:ext cx="3283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6A029B75-74BB-39FE-79BF-172D3B544AD3}"/>
              </a:ext>
            </a:extLst>
          </p:cNvPr>
          <p:cNvCxnSpPr/>
          <p:nvPr/>
        </p:nvCxnSpPr>
        <p:spPr>
          <a:xfrm>
            <a:off x="3903407" y="5289754"/>
            <a:ext cx="3283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A5F3890-FAED-3402-5D3C-26C8A491F26F}"/>
              </a:ext>
            </a:extLst>
          </p:cNvPr>
          <p:cNvCxnSpPr>
            <a:cxnSpLocks/>
          </p:cNvCxnSpPr>
          <p:nvPr/>
        </p:nvCxnSpPr>
        <p:spPr>
          <a:xfrm>
            <a:off x="3962401" y="5417573"/>
            <a:ext cx="89473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BE5FDA-4BEE-16F5-80D9-068532F77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400" t="12903" r="2266"/>
          <a:stretch>
            <a:fillRect/>
          </a:stretch>
        </p:blipFill>
        <p:spPr>
          <a:xfrm>
            <a:off x="3334053" y="907612"/>
            <a:ext cx="5523893" cy="31487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459A39C-7C53-8682-D66A-9AB96DF1DD8E}"/>
              </a:ext>
            </a:extLst>
          </p:cNvPr>
          <p:cNvGrpSpPr/>
          <p:nvPr/>
        </p:nvGrpSpPr>
        <p:grpSpPr>
          <a:xfrm>
            <a:off x="730770" y="4045558"/>
            <a:ext cx="10730460" cy="2645643"/>
            <a:chOff x="730770" y="4045558"/>
            <a:chExt cx="10730460" cy="2645643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5873720-1700-10DE-FCE7-4047A95DA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b="56272"/>
            <a:stretch>
              <a:fillRect/>
            </a:stretch>
          </p:blipFill>
          <p:spPr>
            <a:xfrm>
              <a:off x="730770" y="4045558"/>
              <a:ext cx="10730460" cy="2645643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9673783-45FB-4BAD-B53F-863BD6BBE6C2}"/>
                </a:ext>
              </a:extLst>
            </p:cNvPr>
            <p:cNvSpPr txBox="1"/>
            <p:nvPr/>
          </p:nvSpPr>
          <p:spPr>
            <a:xfrm>
              <a:off x="1219198" y="4130848"/>
              <a:ext cx="8308259" cy="369332"/>
            </a:xfrm>
            <a:prstGeom prst="rect">
              <a:avLst/>
            </a:prstGeom>
            <a:solidFill>
              <a:srgbClr val="BFEAFD"/>
            </a:solidFill>
          </p:spPr>
          <p:txBody>
            <a:bodyPr wrap="square">
              <a:spAutoFit/>
            </a:bodyPr>
            <a:lstStyle/>
            <a:p>
              <a:r>
                <a:rPr lang="fr-FR" b="1" dirty="0"/>
                <a:t>Déterminez le climat auquel apparient chacune des deux villes Casablanca et Taza. 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469B538-5FCC-C361-B3D6-440980251487}"/>
              </a:ext>
            </a:extLst>
          </p:cNvPr>
          <p:cNvGrpSpPr/>
          <p:nvPr/>
        </p:nvGrpSpPr>
        <p:grpSpPr>
          <a:xfrm>
            <a:off x="3515340" y="5417638"/>
            <a:ext cx="4669099" cy="934030"/>
            <a:chOff x="2581275" y="5486464"/>
            <a:chExt cx="4669099" cy="934030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37A0984-8877-CAD3-1143-ADCE7A9EE4D6}"/>
                </a:ext>
              </a:extLst>
            </p:cNvPr>
            <p:cNvSpPr txBox="1"/>
            <p:nvPr/>
          </p:nvSpPr>
          <p:spPr>
            <a:xfrm>
              <a:off x="2581275" y="5486464"/>
              <a:ext cx="46690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Casablanca : climat méditerranéen 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7E10109-9BAD-610F-772B-386295DF0A03}"/>
                </a:ext>
              </a:extLst>
            </p:cNvPr>
            <p:cNvSpPr txBox="1"/>
            <p:nvPr/>
          </p:nvSpPr>
          <p:spPr>
            <a:xfrm>
              <a:off x="2581275" y="5958829"/>
              <a:ext cx="38614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Taza : climat méditerranéen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2A03B4-CE08-6514-91EA-41492901B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3400" t="12903" r="2266"/>
          <a:stretch>
            <a:fillRect/>
          </a:stretch>
        </p:blipFill>
        <p:spPr>
          <a:xfrm>
            <a:off x="3897761" y="847324"/>
            <a:ext cx="4396478" cy="250611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500E019-85EF-2097-4C7B-80CB0749AE6F}"/>
              </a:ext>
            </a:extLst>
          </p:cNvPr>
          <p:cNvGrpSpPr/>
          <p:nvPr/>
        </p:nvGrpSpPr>
        <p:grpSpPr>
          <a:xfrm>
            <a:off x="730770" y="3426488"/>
            <a:ext cx="10730460" cy="3225521"/>
            <a:chOff x="730770" y="3426488"/>
            <a:chExt cx="10730460" cy="32255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236DCEA-0241-F0E9-E197-32441A5BD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t="46734" b="-47"/>
            <a:stretch>
              <a:fillRect/>
            </a:stretch>
          </p:blipFill>
          <p:spPr>
            <a:xfrm>
              <a:off x="730770" y="3426488"/>
              <a:ext cx="10730460" cy="3225521"/>
            </a:xfrm>
            <a:prstGeom prst="rect">
              <a:avLst/>
            </a:prstGeom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2DA68FC3-46D4-8980-5C23-C03D42437E18}"/>
                </a:ext>
              </a:extLst>
            </p:cNvPr>
            <p:cNvSpPr txBox="1"/>
            <p:nvPr/>
          </p:nvSpPr>
          <p:spPr>
            <a:xfrm>
              <a:off x="1214285" y="3505201"/>
              <a:ext cx="8283675" cy="646331"/>
            </a:xfrm>
            <a:prstGeom prst="rect">
              <a:avLst/>
            </a:prstGeom>
            <a:solidFill>
              <a:srgbClr val="BFEAFD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 Expliquez l’effet de la proximité de la mer sur la variation du climat entre les deux villes Casablanca et Taza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D978644-A519-B183-1B0B-73D8C9665F03}"/>
              </a:ext>
            </a:extLst>
          </p:cNvPr>
          <p:cNvSpPr txBox="1"/>
          <p:nvPr/>
        </p:nvSpPr>
        <p:spPr>
          <a:xfrm>
            <a:off x="1665539" y="4798991"/>
            <a:ext cx="94637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Casablanca</a:t>
            </a:r>
            <a:r>
              <a:rPr lang="fr-FR" sz="2400" b="1" i="1" dirty="0">
                <a:latin typeface="Calibri-BoldItalic"/>
                <a:sym typeface="Wingdings" panose="05000000000000000000" pitchFamily="2" charset="2"/>
              </a:rPr>
              <a:t> est une ville côtière est plus </a:t>
            </a: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douce</a:t>
            </a:r>
            <a:r>
              <a:rPr lang="fr-FR" sz="2400" b="1" i="1" dirty="0">
                <a:latin typeface="Calibri-BoldItalic"/>
                <a:sym typeface="Wingdings" panose="05000000000000000000" pitchFamily="2" charset="2"/>
              </a:rPr>
              <a:t> et </a:t>
            </a: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humide</a:t>
            </a:r>
            <a:r>
              <a:rPr lang="fr-FR" sz="2400" b="1" i="1" dirty="0">
                <a:latin typeface="Calibri-BoldItalic"/>
                <a:sym typeface="Wingdings" panose="05000000000000000000" pitchFamily="2" charset="2"/>
              </a:rPr>
              <a:t>.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E9B1C0F-DF3D-1CC3-4854-6C6AB3BEDE60}"/>
              </a:ext>
            </a:extLst>
          </p:cNvPr>
          <p:cNvSpPr txBox="1"/>
          <p:nvPr/>
        </p:nvSpPr>
        <p:spPr>
          <a:xfrm>
            <a:off x="1655707" y="5425530"/>
            <a:ext cx="9463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Taza</a:t>
            </a:r>
            <a:r>
              <a:rPr lang="fr-FR" sz="2400" b="1" i="1" dirty="0">
                <a:latin typeface="Calibri-BoldItalic"/>
                <a:sym typeface="Wingdings" panose="05000000000000000000" pitchFamily="2" charset="2"/>
              </a:rPr>
              <a:t> est une ville à l’intérieur des terres, il fait plus </a:t>
            </a: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chaud</a:t>
            </a:r>
            <a:r>
              <a:rPr lang="fr-FR" sz="2400" b="1" i="1" dirty="0">
                <a:latin typeface="Calibri-BoldItalic"/>
                <a:sym typeface="Wingdings" panose="05000000000000000000" pitchFamily="2" charset="2"/>
              </a:rPr>
              <a:t> en été, plus </a:t>
            </a: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froid</a:t>
            </a:r>
            <a:r>
              <a:rPr lang="fr-FR" sz="2400" b="1" i="1" dirty="0">
                <a:latin typeface="Calibri-BoldItalic"/>
                <a:sym typeface="Wingdings" panose="05000000000000000000" pitchFamily="2" charset="2"/>
              </a:rPr>
              <a:t> en hiver et plus </a:t>
            </a: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sec</a:t>
            </a:r>
            <a:r>
              <a:rPr lang="fr-FR" sz="2400" b="1" i="1" dirty="0">
                <a:latin typeface="Calibri-BoldItalic"/>
                <a:sym typeface="Wingdings" panose="05000000000000000000" pitchFamily="2" charset="2"/>
              </a:rPr>
              <a:t>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0C137D-9D6F-9C32-5C71-143AD7CBF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077" y="2557245"/>
            <a:ext cx="11163300" cy="174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19142</TotalTime>
  <Words>992</Words>
  <Application>Microsoft Office PowerPoint</Application>
  <PresentationFormat>Grand écran</PresentationFormat>
  <Paragraphs>200</Paragraphs>
  <Slides>27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27</vt:i4>
      </vt:variant>
    </vt:vector>
  </HeadingPairs>
  <TitlesOfParts>
    <vt:vector size="38" baseType="lpstr">
      <vt:lpstr>Aptos</vt:lpstr>
      <vt:lpstr>Arial</vt:lpstr>
      <vt:lpstr>Calibri</vt:lpstr>
      <vt:lpstr>Calibri-BoldItalic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cette première question.</vt:lpstr>
      <vt:lpstr>Très bien !</vt:lpstr>
      <vt:lpstr>Une autre question.</vt:lpstr>
      <vt:lpstr>Très bien ! Les zones climatiques se répartissent selon leur distance par rapport à l’équateur : la zone tropicale près de l’équateur, la zone tempérée au milieu et la zone polaire près des pôles.</vt:lpstr>
      <vt:lpstr>Passons à une autre question.</vt:lpstr>
      <vt:lpstr>Parfait !! les régions proches des pôles reçoivent moins d’ensoleillement : il y fait plus froid, car les rayons inclinés du Soleil apportent moins de chaleur.</vt:lpstr>
      <vt:lpstr>Voici une autre question.</vt:lpstr>
      <vt:lpstr>Excellent ! les régions proches de l’équateur reçoivent plus d’ensoleillement : il y fait plus chaud.</vt:lpstr>
      <vt:lpstr>Passons à une autre question.</vt:lpstr>
      <vt:lpstr>Très bien ! Selon la légende de la carte, Tanger a un climat méditerranéen.</vt:lpstr>
      <vt:lpstr>Présentation PowerPoint</vt:lpstr>
      <vt:lpstr>Présentation PowerPoint</vt:lpstr>
      <vt:lpstr>On termine avec cette question.</vt:lpstr>
      <vt:lpstr>Parfait ! Quand l’altitude augmente, la température diminue. C’est pourquoi les sommets des montagnes sont souvent plus froids et contiennent de la neige.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DAHCHOUR YASSINE</cp:lastModifiedBy>
  <cp:revision>1438</cp:revision>
  <cp:lastPrinted>2024-10-05T19:15:58Z</cp:lastPrinted>
  <dcterms:created xsi:type="dcterms:W3CDTF">2024-05-28T10:13:44Z</dcterms:created>
  <dcterms:modified xsi:type="dcterms:W3CDTF">2026-05-23T08:35:39Z</dcterms:modified>
</cp:coreProperties>
</file>