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36"/>
  </p:notesMasterIdLst>
  <p:handoutMasterIdLst>
    <p:handoutMasterId r:id="rId37"/>
  </p:handoutMasterIdLst>
  <p:sldIdLst>
    <p:sldId id="2147483585" r:id="rId4"/>
    <p:sldId id="2147483485" r:id="rId5"/>
    <p:sldId id="2147483552" r:id="rId6"/>
    <p:sldId id="2147483397" r:id="rId7"/>
    <p:sldId id="2134805878" r:id="rId8"/>
    <p:sldId id="2134806573" r:id="rId9"/>
    <p:sldId id="257" r:id="rId10"/>
    <p:sldId id="2147483632" r:id="rId11"/>
    <p:sldId id="278" r:id="rId12"/>
    <p:sldId id="2147483636" r:id="rId13"/>
    <p:sldId id="2147483635" r:id="rId14"/>
    <p:sldId id="2147483643" r:id="rId15"/>
    <p:sldId id="2147483637" r:id="rId16"/>
    <p:sldId id="2147483644" r:id="rId17"/>
    <p:sldId id="2147483639" r:id="rId18"/>
    <p:sldId id="2147483645" r:id="rId19"/>
    <p:sldId id="2147483638" r:id="rId20"/>
    <p:sldId id="2147483646" r:id="rId21"/>
    <p:sldId id="2147483640" r:id="rId22"/>
    <p:sldId id="2147483647" r:id="rId23"/>
    <p:sldId id="262" r:id="rId24"/>
    <p:sldId id="258" r:id="rId25"/>
    <p:sldId id="263" r:id="rId26"/>
    <p:sldId id="259" r:id="rId27"/>
    <p:sldId id="2147483568" r:id="rId28"/>
    <p:sldId id="2147483623" r:id="rId29"/>
    <p:sldId id="256" r:id="rId30"/>
    <p:sldId id="2147483618" r:id="rId31"/>
    <p:sldId id="2147483634" r:id="rId32"/>
    <p:sldId id="2134806577" r:id="rId33"/>
    <p:sldId id="2134806581" r:id="rId34"/>
    <p:sldId id="2134806584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552"/>
            <p14:sldId id="2147483397"/>
            <p14:sldId id="2134805878"/>
          </p14:sldIdLst>
        </p14:section>
        <p14:section name="Moment de récupération" id="{A2A5D278-252D-471E-A046-E0EEBB7C2D2B}">
          <p14:sldIdLst>
            <p14:sldId id="2134806573"/>
            <p14:sldId id="257"/>
            <p14:sldId id="2147483632"/>
            <p14:sldId id="278"/>
            <p14:sldId id="2147483636"/>
            <p14:sldId id="2147483635"/>
            <p14:sldId id="2147483643"/>
            <p14:sldId id="2147483637"/>
            <p14:sldId id="2147483644"/>
            <p14:sldId id="2147483639"/>
            <p14:sldId id="2147483645"/>
            <p14:sldId id="2147483638"/>
            <p14:sldId id="2147483646"/>
            <p14:sldId id="2147483640"/>
            <p14:sldId id="2147483647"/>
            <p14:sldId id="262"/>
            <p14:sldId id="258"/>
            <p14:sldId id="263"/>
            <p14:sldId id="259"/>
          </p14:sldIdLst>
        </p14:section>
        <p14:section name="Consolidation" id="{22D92770-EE3A-4FC2-857A-DF2A0B803C03}">
          <p14:sldIdLst>
            <p14:sldId id="2147483568"/>
            <p14:sldId id="2147483623"/>
            <p14:sldId id="256"/>
            <p14:sldId id="2147483618"/>
            <p14:sldId id="2147483634"/>
          </p14:sldIdLst>
        </p14:section>
        <p14:section name="Métacognition" id="{FBF6C3DA-BDD6-43C8-8043-82F3BE3C64FD}">
          <p14:sldIdLst>
            <p14:sldId id="2134806577"/>
            <p14:sldId id="2134806581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F5E8"/>
    <a:srgbClr val="195869"/>
    <a:srgbClr val="E98960"/>
    <a:srgbClr val="C6C6C6"/>
    <a:srgbClr val="D6E9CF"/>
    <a:srgbClr val="E6E6E6"/>
    <a:srgbClr val="0F9ED5"/>
    <a:srgbClr val="0769BD"/>
    <a:srgbClr val="970F49"/>
    <a:srgbClr val="37AB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90" autoAdjust="0"/>
  </p:normalViewPr>
  <p:slideViewPr>
    <p:cSldViewPr snapToGrid="0">
      <p:cViewPr varScale="1">
        <p:scale>
          <a:sx n="76" d="100"/>
          <a:sy n="76" d="100"/>
        </p:scale>
        <p:origin x="85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23/05/2026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23/05/2026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E2503533-EDC5-1DA6-B8C6-D1FFD4AFD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E3D7689C-A887-18FD-8638-873D6BFAD9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B5C51448-6EC7-B2A7-CB37-9B9B1CBCBE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8242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B134302E-6A0C-890A-5532-3926F777E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111E3F0-4005-0580-F0DF-2090296362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3C750BE8-B997-D96B-8206-D87C24A29C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0241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E973F6BC-4E40-B033-872E-1431C076F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8D27BF1D-B31E-63CA-BCC6-B8D736DDCD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DF946257-6D51-FAAF-997B-D694F5FBAB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07614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92149D36-765E-A9A3-682E-F43FC12EF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FA761974-DDD6-D575-6387-65140CA0CF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67B99462-8CE2-0ACE-52D7-7FA0414F35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7277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B2ABD96A-49D9-44C2-56F3-F4BF83E7B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1A007755-789C-DB09-7D4E-A2479FDD16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76A755C4-D1D7-7532-A868-F09C4047E3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8313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DC82582D-8FDE-68BF-6F2B-C9322E4F3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A83382EE-D70A-1FCF-CA2F-E791BC219B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925B608A-D091-6CB9-1761-7349905C76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85551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0FD03C61-9B85-773A-8F26-505DC6074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5A72A84-5326-ECAA-BFCC-DF5B31D65B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438BCAF6-14FD-ABA1-F36C-9A8FCA55AF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9218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FD39BAEA-F1D2-73D6-DF6D-4A9701BDD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DD935F9A-0BD2-9083-62DA-AB2A361473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8D385D77-F09F-8B2C-8599-51F4DF1B33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95934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C557D890-9715-8634-E31A-66164F1A8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BCFF1B3B-D441-146F-E105-5DF3F0EEA7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3BCD4373-7AEF-AB54-865B-BF9C48D124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08138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FD938893-986E-0523-4588-AA94DE765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F6A727FC-2854-7FB6-1883-A73D23326D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65FEF185-9FDA-B71A-31B2-095769E328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30903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5B5BF684-C653-F9E1-7424-80EAF640B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24F9CC39-6834-96DD-351D-E5DD8B47BC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9A3A0807-A74F-D4A2-E77E-DE6375991C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9844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B3B3F6B1-F2C6-8CF6-3976-E22692BF4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B7D4AEB8-C0CA-B262-B6D0-86B60248FB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82F6CB03-A573-C553-9E47-6A4E99F54F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34005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F1A31A39-643A-DC7B-348C-EAC900561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549072E8-CF42-0E5A-5E86-87A069BFF9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5E5866E1-3EA3-5CD1-DAFE-206658CE5C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096444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3738391F-354C-15BF-8D62-05811FFAB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21F40AA5-006B-2EBB-EDF9-0AB5D81249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51338853-5AC8-2D01-5ACE-B31C4E73B5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77401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65401766-668E-F35E-5652-EC5D76E28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67A809DC-B004-050F-C1AE-CF8D5C23E2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E81DD100-9ED8-1DEA-8418-54354D7129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12057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5050F6CD-F2EB-67B1-1014-7FE594737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04F0BBFE-63F1-E268-0C3E-82A60B49DF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F4CCCC1B-010E-8FA1-C712-31327A013C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41540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9F3659CB-2802-C750-1CF0-137FDC9DB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6CDE3D3-3B49-8102-C8AF-B7890C2E15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F829E36A-CEB4-D5B5-F47C-314AD0CFC9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8158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23/05/2026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23/05/2026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23/05/2026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23/05/2026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23/05/2026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23/05/2026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23/05/2026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23/05/2026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6355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1_Slide PC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8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02" name="Google Shape;302;p8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3" name="Google Shape;303;p8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4" name="Google Shape;304;p8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05" name="Google Shape;305;p8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88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7" name="Google Shape;307;p88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8" name="Google Shape;308;p8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p88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5999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23/05/2026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11" Type="http://schemas.openxmlformats.org/officeDocument/2006/relationships/image" Target="../media/image15.png"/><Relationship Id="rId5" Type="http://schemas.openxmlformats.org/officeDocument/2006/relationships/image" Target="../media/image10.jpe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7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jpeg"/><Relationship Id="rId10" Type="http://schemas.openxmlformats.org/officeDocument/2006/relationships/image" Target="../media/image25.jpeg"/><Relationship Id="rId4" Type="http://schemas.openxmlformats.org/officeDocument/2006/relationships/image" Target="../media/image20.png"/><Relationship Id="rId9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png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microsoft.com/office/2007/relationships/hdphoto" Target="../media/hdphoto6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png"/><Relationship Id="rId5" Type="http://schemas.microsoft.com/office/2007/relationships/hdphoto" Target="../media/hdphoto5.wdp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microsoft.com/office/2007/relationships/hdphoto" Target="../media/hdphoto6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png"/><Relationship Id="rId5" Type="http://schemas.microsoft.com/office/2007/relationships/hdphoto" Target="../media/hdphoto5.wdp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microsoft.com/office/2007/relationships/hdphoto" Target="../media/hdphoto6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png"/><Relationship Id="rId5" Type="http://schemas.microsoft.com/office/2007/relationships/hdphoto" Target="../media/hdphoto5.wdp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281355" y="1380988"/>
            <a:ext cx="8770122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Sciences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067" y="2320314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2B64C10-8718-E484-2542-D16568F3664F}"/>
              </a:ext>
            </a:extLst>
          </p:cNvPr>
          <p:cNvGrpSpPr/>
          <p:nvPr/>
        </p:nvGrpSpPr>
        <p:grpSpPr>
          <a:xfrm>
            <a:off x="422299" y="4733284"/>
            <a:ext cx="7360261" cy="696796"/>
            <a:chOff x="422300" y="5223143"/>
            <a:chExt cx="7246595" cy="696796"/>
          </a:xfrm>
        </p:grpSpPr>
        <p:sp>
          <p:nvSpPr>
            <p:cNvPr id="10" name="Google Shape;224;p26">
              <a:extLst>
                <a:ext uri="{FF2B5EF4-FFF2-40B4-BE49-F238E27FC236}">
                  <a16:creationId xmlns:a16="http://schemas.microsoft.com/office/drawing/2014/main" id="{15CCB194-4410-E7FA-E8C3-7081F9E33124}"/>
                </a:ext>
              </a:extLst>
            </p:cNvPr>
            <p:cNvSpPr/>
            <p:nvPr/>
          </p:nvSpPr>
          <p:spPr>
            <a:xfrm>
              <a:off x="422300" y="5223143"/>
              <a:ext cx="7246595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5" name="Google Shape;741;p98">
              <a:extLst>
                <a:ext uri="{FF2B5EF4-FFF2-40B4-BE49-F238E27FC236}">
                  <a16:creationId xmlns:a16="http://schemas.microsoft.com/office/drawing/2014/main" id="{B771EED7-F0EF-171A-FBE3-CADC75B64457}"/>
                </a:ext>
              </a:extLst>
            </p:cNvPr>
            <p:cNvSpPr txBox="1"/>
            <p:nvPr/>
          </p:nvSpPr>
          <p:spPr>
            <a:xfrm>
              <a:off x="2331257" y="5298016"/>
              <a:ext cx="5273127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lvl="0">
                <a:buSzPts val="2800"/>
              </a:pPr>
              <a:endParaRPr lang="fr-FR" sz="2000" b="1" noProof="0" dirty="0">
                <a:solidFill>
                  <a:schemeClr val="bg1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742;p98">
              <a:extLst>
                <a:ext uri="{FF2B5EF4-FFF2-40B4-BE49-F238E27FC236}">
                  <a16:creationId xmlns:a16="http://schemas.microsoft.com/office/drawing/2014/main" id="{1388E045-DCAE-075C-1701-B3B7ACB51CE2}"/>
                </a:ext>
              </a:extLst>
            </p:cNvPr>
            <p:cNvSpPr/>
            <p:nvPr/>
          </p:nvSpPr>
          <p:spPr>
            <a:xfrm>
              <a:off x="1988286" y="5371858"/>
              <a:ext cx="70888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A1D761E-00FE-B609-79F4-BC8DB750CD84}"/>
              </a:ext>
            </a:extLst>
          </p:cNvPr>
          <p:cNvGrpSpPr/>
          <p:nvPr/>
        </p:nvGrpSpPr>
        <p:grpSpPr>
          <a:xfrm>
            <a:off x="422299" y="3859288"/>
            <a:ext cx="7482181" cy="745826"/>
            <a:chOff x="473099" y="3680037"/>
            <a:chExt cx="7928101" cy="745826"/>
          </a:xfrm>
        </p:grpSpPr>
        <p:sp>
          <p:nvSpPr>
            <p:cNvPr id="19" name="Google Shape;223;p26">
              <a:extLst>
                <a:ext uri="{FF2B5EF4-FFF2-40B4-BE49-F238E27FC236}">
                  <a16:creationId xmlns:a16="http://schemas.microsoft.com/office/drawing/2014/main" id="{537E3216-4EB3-EA2D-D098-D8F91293BF4A}"/>
                </a:ext>
              </a:extLst>
            </p:cNvPr>
            <p:cNvSpPr/>
            <p:nvPr/>
          </p:nvSpPr>
          <p:spPr>
            <a:xfrm>
              <a:off x="473099" y="3729067"/>
              <a:ext cx="779535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   Chapitre 1</a:t>
              </a:r>
              <a:r>
                <a:rPr lang="fr-FR" sz="2000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20" name="Google Shape;735;p98">
              <a:extLst>
                <a:ext uri="{FF2B5EF4-FFF2-40B4-BE49-F238E27FC236}">
                  <a16:creationId xmlns:a16="http://schemas.microsoft.com/office/drawing/2014/main" id="{3162349F-0A2C-C364-342E-B81C2932DEEF}"/>
                </a:ext>
              </a:extLst>
            </p:cNvPr>
            <p:cNvSpPr/>
            <p:nvPr/>
          </p:nvSpPr>
          <p:spPr>
            <a:xfrm>
              <a:off x="2190364" y="3825695"/>
              <a:ext cx="65604" cy="468000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60D7CB0-8BEF-E9A2-7440-DCC29074180A}"/>
                </a:ext>
              </a:extLst>
            </p:cNvPr>
            <p:cNvSpPr txBox="1"/>
            <p:nvPr/>
          </p:nvSpPr>
          <p:spPr>
            <a:xfrm>
              <a:off x="2292269" y="3680037"/>
              <a:ext cx="6108931" cy="4101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569"/>
                </a:lnSpc>
              </a:pPr>
              <a:endParaRPr lang="fr-FR" sz="2000" b="1" noProof="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2AC711C-3C61-6CDF-D8A8-4C2A6053DF10}"/>
              </a:ext>
            </a:extLst>
          </p:cNvPr>
          <p:cNvSpPr txBox="1">
            <a:spLocks/>
          </p:cNvSpPr>
          <p:nvPr/>
        </p:nvSpPr>
        <p:spPr>
          <a:xfrm>
            <a:off x="2203995" y="3990224"/>
            <a:ext cx="5576426" cy="5449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3429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defRPr/>
            </a:pPr>
            <a:r>
              <a:rPr lang="fr-FR" sz="2000" dirty="0">
                <a:solidFill>
                  <a:sysClr val="window" lastClr="FFFFFF"/>
                </a:solidFill>
              </a:rPr>
              <a:t>Les interactions entre les géosphères de la Terre.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12CE088-4BC6-6EBE-5D04-7A1E759DD840}"/>
              </a:ext>
            </a:extLst>
          </p:cNvPr>
          <p:cNvSpPr txBox="1">
            <a:spLocks/>
          </p:cNvSpPr>
          <p:nvPr/>
        </p:nvSpPr>
        <p:spPr>
          <a:xfrm>
            <a:off x="422299" y="4810799"/>
            <a:ext cx="1590549" cy="521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3429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Tâche 6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61C2FA83-FE39-310E-A650-85C03B176F0D}"/>
              </a:ext>
            </a:extLst>
          </p:cNvPr>
          <p:cNvSpPr txBox="1">
            <a:spLocks/>
          </p:cNvSpPr>
          <p:nvPr/>
        </p:nvSpPr>
        <p:spPr>
          <a:xfrm>
            <a:off x="2311864" y="4710730"/>
            <a:ext cx="5295726" cy="802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dirty="0"/>
              <a:t>Décrire les processus impliqués dans le cycle de l’eau.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58C9C4-9470-0AE8-068B-E26CB7612749}"/>
              </a:ext>
            </a:extLst>
          </p:cNvPr>
          <p:cNvGrpSpPr/>
          <p:nvPr/>
        </p:nvGrpSpPr>
        <p:grpSpPr>
          <a:xfrm>
            <a:off x="920311" y="2367958"/>
            <a:ext cx="3274142" cy="1862048"/>
            <a:chOff x="4650097" y="4812077"/>
            <a:chExt cx="3274142" cy="1862048"/>
          </a:xfrm>
        </p:grpSpPr>
        <p:pic>
          <p:nvPicPr>
            <p:cNvPr id="11" name="Picture 7">
              <a:extLst>
                <a:ext uri="{FF2B5EF4-FFF2-40B4-BE49-F238E27FC236}">
                  <a16:creationId xmlns:a16="http://schemas.microsoft.com/office/drawing/2014/main" id="{40402C79-3E67-0EF3-9CF5-089704946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36"/>
            <a:stretch/>
          </p:blipFill>
          <p:spPr>
            <a:xfrm rot="10800000">
              <a:off x="4650097" y="4982663"/>
              <a:ext cx="3274142" cy="1368440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073068D-EEC3-FD3F-8A32-672E53F1E373}"/>
                </a:ext>
              </a:extLst>
            </p:cNvPr>
            <p:cNvSpPr txBox="1"/>
            <p:nvPr/>
          </p:nvSpPr>
          <p:spPr>
            <a:xfrm>
              <a:off x="5038752" y="5731614"/>
              <a:ext cx="168284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4000" b="1" dirty="0">
                  <a:solidFill>
                    <a:srgbClr val="FFC000"/>
                  </a:solidFill>
                </a:rPr>
                <a:t> Fiche </a:t>
              </a:r>
              <a:endParaRPr lang="fr-MA" sz="40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E80F703B-BAD0-4C4C-C09F-C0669FA3642B}"/>
                </a:ext>
              </a:extLst>
            </p:cNvPr>
            <p:cNvSpPr txBox="1"/>
            <p:nvPr/>
          </p:nvSpPr>
          <p:spPr>
            <a:xfrm>
              <a:off x="5997625" y="4812077"/>
              <a:ext cx="1447943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500" b="1" dirty="0">
                  <a:solidFill>
                    <a:srgbClr val="FFC000"/>
                  </a:solidFill>
                </a:rPr>
                <a:t> 1</a:t>
              </a:r>
              <a:endParaRPr lang="fr-MA" sz="115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82A1A09C-73BD-DA30-23BB-BDC8096F210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5355" t="35260"/>
          <a:stretch>
            <a:fillRect/>
          </a:stretch>
        </p:blipFill>
        <p:spPr>
          <a:xfrm>
            <a:off x="7993930" y="2158738"/>
            <a:ext cx="4034672" cy="424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icônes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22041" y="1645920"/>
            <a:ext cx="8127601" cy="30988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860121" y="2114436"/>
            <a:ext cx="6994935" cy="548005"/>
            <a:chOff x="2156845" y="1060636"/>
            <a:chExt cx="5246201" cy="411004"/>
          </a:xfrm>
        </p:grpSpPr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08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Moment de récupération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860121" y="2940814"/>
            <a:ext cx="6994935" cy="548005"/>
            <a:chOff x="2156845" y="1060636"/>
            <a:chExt cx="5246201" cy="411004"/>
          </a:xfrm>
        </p:grpSpPr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Consolidation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829641" y="3770612"/>
            <a:ext cx="6994935" cy="548005"/>
            <a:chOff x="2156845" y="1060636"/>
            <a:chExt cx="5246201" cy="411004"/>
          </a:xfrm>
        </p:grpSpPr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2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Métacognition</a:t>
              </a:r>
            </a:p>
          </p:txBody>
        </p:sp>
      </p:grpSp>
      <p:sp>
        <p:nvSpPr>
          <p:cNvPr id="5" name="Oval 7">
            <a:extLst>
              <a:ext uri="{FF2B5EF4-FFF2-40B4-BE49-F238E27FC236}">
                <a16:creationId xmlns:a16="http://schemas.microsoft.com/office/drawing/2014/main" id="{3314F01D-6B56-A75E-BB5C-1F73DFE488F6}"/>
              </a:ext>
            </a:extLst>
          </p:cNvPr>
          <p:cNvSpPr/>
          <p:nvPr/>
        </p:nvSpPr>
        <p:spPr>
          <a:xfrm>
            <a:off x="2306885" y="213833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Rectangle: Rounded Corners 24">
            <a:extLst>
              <a:ext uri="{FF2B5EF4-FFF2-40B4-BE49-F238E27FC236}">
                <a16:creationId xmlns:a16="http://schemas.microsoft.com/office/drawing/2014/main" id="{4CCB0D59-EEBD-8010-677B-271DEC587BB0}"/>
              </a:ext>
            </a:extLst>
          </p:cNvPr>
          <p:cNvSpPr/>
          <p:nvPr/>
        </p:nvSpPr>
        <p:spPr>
          <a:xfrm>
            <a:off x="2255520" y="2946399"/>
            <a:ext cx="568960" cy="50800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8" name="Oval 15">
            <a:extLst>
              <a:ext uri="{FF2B5EF4-FFF2-40B4-BE49-F238E27FC236}">
                <a16:creationId xmlns:a16="http://schemas.microsoft.com/office/drawing/2014/main" id="{3E464916-733B-FA9C-B9F2-9F98E93495D6}"/>
              </a:ext>
            </a:extLst>
          </p:cNvPr>
          <p:cNvSpPr/>
          <p:nvPr/>
        </p:nvSpPr>
        <p:spPr>
          <a:xfrm>
            <a:off x="2256508" y="379786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94371097-424C-120B-3BFA-623F005C0E96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971B8BBE-5274-BA5C-7CA6-B9A09A8AF71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68632981-0713-1ABF-EB18-041F8052CB66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EEBFA401-42BB-FF7F-E534-425C81F9587A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4" name="Google Shape;251;p28">
              <a:extLst>
                <a:ext uri="{FF2B5EF4-FFF2-40B4-BE49-F238E27FC236}">
                  <a16:creationId xmlns:a16="http://schemas.microsoft.com/office/drawing/2014/main" id="{AD5FE414-C036-8972-9731-1D3C41307C9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" name="Google Shape;252;p28">
              <a:extLst>
                <a:ext uri="{FF2B5EF4-FFF2-40B4-BE49-F238E27FC236}">
                  <a16:creationId xmlns:a16="http://schemas.microsoft.com/office/drawing/2014/main" id="{5D91C36E-40DD-EE8A-6B5B-F21C7BE9B1BA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6" name="Google Shape;995;p109">
            <a:extLst>
              <a:ext uri="{FF2B5EF4-FFF2-40B4-BE49-F238E27FC236}">
                <a16:creationId xmlns:a16="http://schemas.microsoft.com/office/drawing/2014/main" id="{613E8824-4285-45CF-F126-A6A5CCECD96B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9" name="Google Shape;996;p109">
            <a:extLst>
              <a:ext uri="{FF2B5EF4-FFF2-40B4-BE49-F238E27FC236}">
                <a16:creationId xmlns:a16="http://schemas.microsoft.com/office/drawing/2014/main" id="{E481C910-34E3-B3C5-A643-DB4CEB7578F0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8A5AF14B-9CF0-CBE4-DE99-32E453240B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12" name="Picture 21">
            <a:extLst>
              <a:ext uri="{FF2B5EF4-FFF2-40B4-BE49-F238E27FC236}">
                <a16:creationId xmlns:a16="http://schemas.microsoft.com/office/drawing/2014/main" id="{DB3A85E7-FAFF-8BAD-062B-82057D93E2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88E92475-82C2-82FC-3EC9-230DE59152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A0F8C8BE-16E5-0148-1F88-E19CAFB2B6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4CAFBC-30D0-CF7E-205D-D2DC7D3E014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185D4D-1DF2-7993-BF63-4BCD8F7C15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26" name="Picture 2" descr="Tableau blanc magnétique d'affichage et d'écriture">
            <a:extLst>
              <a:ext uri="{FF2B5EF4-FFF2-40B4-BE49-F238E27FC236}">
                <a16:creationId xmlns:a16="http://schemas.microsoft.com/office/drawing/2014/main" id="{FD16DCD1-ECD6-00D2-0CB3-029922487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idéoprojecteur Nec V260">
            <a:extLst>
              <a:ext uri="{FF2B5EF4-FFF2-40B4-BE49-F238E27FC236}">
                <a16:creationId xmlns:a16="http://schemas.microsoft.com/office/drawing/2014/main" id="{D1B55AC4-1BFD-A360-AF50-37E8C5B676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C PORTABLE LENOVO I7-13620H 16G 512G SSD WIN 11">
            <a:extLst>
              <a:ext uri="{FF2B5EF4-FFF2-40B4-BE49-F238E27FC236}">
                <a16:creationId xmlns:a16="http://schemas.microsoft.com/office/drawing/2014/main" id="{4F7BCC70-5FF6-35C2-87E5-6F9987A46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245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879744"/>
            <a:ext cx="583170" cy="583170"/>
          </a:xfrm>
          <a:prstGeom prst="rect">
            <a:avLst/>
          </a:prstGeom>
        </p:spPr>
      </p:pic>
      <p:sp>
        <p:nvSpPr>
          <p:cNvPr id="14" name="Google Shape;2054;p38">
            <a:extLst>
              <a:ext uri="{FF2B5EF4-FFF2-40B4-BE49-F238E27FC236}">
                <a16:creationId xmlns:a16="http://schemas.microsoft.com/office/drawing/2014/main" id="{6501D79C-26AF-921E-9B63-CD8E14A565B9}"/>
              </a:ext>
            </a:extLst>
          </p:cNvPr>
          <p:cNvSpPr/>
          <p:nvPr/>
        </p:nvSpPr>
        <p:spPr>
          <a:xfrm>
            <a:off x="1157849" y="2108508"/>
            <a:ext cx="10004602" cy="80554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A2F52361-43C4-DFD3-0C09-18ABE961AD0E}"/>
              </a:ext>
            </a:extLst>
          </p:cNvPr>
          <p:cNvSpPr txBox="1"/>
          <p:nvPr/>
        </p:nvSpPr>
        <p:spPr>
          <a:xfrm>
            <a:off x="1771040" y="2240856"/>
            <a:ext cx="8999055" cy="405121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endParaRPr lang="fr-FR" b="1" noProof="0" dirty="0">
              <a:solidFill>
                <a:srgbClr val="106585"/>
              </a:solidFill>
            </a:endParaRPr>
          </a:p>
        </p:txBody>
      </p:sp>
      <p:pic>
        <p:nvPicPr>
          <p:cNvPr id="18" name="Image 23">
            <a:extLst>
              <a:ext uri="{FF2B5EF4-FFF2-40B4-BE49-F238E27FC236}">
                <a16:creationId xmlns:a16="http://schemas.microsoft.com/office/drawing/2014/main" id="{26133DAA-B1B6-2FA8-97A6-AB92BE8CF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9" y="1825231"/>
            <a:ext cx="805544" cy="805544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1014879" y="268896"/>
            <a:ext cx="99372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allez consolider vos apprentissages concernant la tâche ci-dessous: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EC9FD5C-4F6B-1688-10F3-5CC9DCA314FD}"/>
              </a:ext>
            </a:extLst>
          </p:cNvPr>
          <p:cNvSpPr txBox="1"/>
          <p:nvPr/>
        </p:nvSpPr>
        <p:spPr>
          <a:xfrm>
            <a:off x="1781220" y="2237076"/>
            <a:ext cx="91850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106585"/>
                </a:solidFill>
                <a:sym typeface="Calibri"/>
              </a:rPr>
              <a:t>Décrire les processus impliqués dans le cycle de l’eau.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7F838EF-30F3-2A37-DEDA-1F14C3B6F2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120" y="2963159"/>
            <a:ext cx="5784917" cy="35460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27802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08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Moment de récupération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6962997E-D8E5-DE16-1E9F-017FBADE87C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5038" y="326613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première question.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8A63C7-A726-14C8-6328-ED9685F44B71}"/>
              </a:ext>
            </a:extLst>
          </p:cNvPr>
          <p:cNvSpPr txBox="1"/>
          <p:nvPr/>
        </p:nvSpPr>
        <p:spPr>
          <a:xfrm>
            <a:off x="1010452" y="1097482"/>
            <a:ext cx="6099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Choisissez la bonne réponse :</a:t>
            </a:r>
          </a:p>
        </p:txBody>
      </p:sp>
      <p:sp>
        <p:nvSpPr>
          <p:cNvPr id="27" name="Google Shape;642;p21">
            <a:extLst>
              <a:ext uri="{FF2B5EF4-FFF2-40B4-BE49-F238E27FC236}">
                <a16:creationId xmlns:a16="http://schemas.microsoft.com/office/drawing/2014/main" id="{8182473B-BB66-76B2-47B5-C8EBCD9DCF0F}"/>
              </a:ext>
            </a:extLst>
          </p:cNvPr>
          <p:cNvSpPr txBox="1">
            <a:spLocks/>
          </p:cNvSpPr>
          <p:nvPr/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utiliser les ardoises. 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51E5D04A-2935-F980-F16A-456E47A3832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Rectangle: Rounded Corners 22">
            <a:extLst>
              <a:ext uri="{FF2B5EF4-FFF2-40B4-BE49-F238E27FC236}">
                <a16:creationId xmlns:a16="http://schemas.microsoft.com/office/drawing/2014/main" id="{695E2DF5-5D02-2153-CBD0-FD1F7725A9C9}"/>
              </a:ext>
            </a:extLst>
          </p:cNvPr>
          <p:cNvSpPr/>
          <p:nvPr/>
        </p:nvSpPr>
        <p:spPr>
          <a:xfrm>
            <a:off x="3040787" y="2779905"/>
            <a:ext cx="6918078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déplacement des roches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: Rounded Corners 3">
            <a:extLst>
              <a:ext uri="{FF2B5EF4-FFF2-40B4-BE49-F238E27FC236}">
                <a16:creationId xmlns:a16="http://schemas.microsoft.com/office/drawing/2014/main" id="{874ADB12-81D1-AF3E-13F1-8473A5673703}"/>
              </a:ext>
            </a:extLst>
          </p:cNvPr>
          <p:cNvSpPr/>
          <p:nvPr/>
        </p:nvSpPr>
        <p:spPr>
          <a:xfrm>
            <a:off x="3040787" y="3931696"/>
            <a:ext cx="6944972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L’ensemble des processus naturels de circulation de l’eau</a:t>
            </a:r>
          </a:p>
        </p:txBody>
      </p:sp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887D0A90-24FB-3121-D0FC-285DFC15071E}"/>
              </a:ext>
            </a:extLst>
          </p:cNvPr>
          <p:cNvSpPr/>
          <p:nvPr/>
        </p:nvSpPr>
        <p:spPr>
          <a:xfrm>
            <a:off x="3037502" y="5083487"/>
            <a:ext cx="69123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changements d’état de l’eau</a:t>
            </a:r>
          </a:p>
        </p:txBody>
      </p:sp>
      <p:sp>
        <p:nvSpPr>
          <p:cNvPr id="9" name="Rectangle: Rounded Corners 22">
            <a:extLst>
              <a:ext uri="{FF2B5EF4-FFF2-40B4-BE49-F238E27FC236}">
                <a16:creationId xmlns:a16="http://schemas.microsoft.com/office/drawing/2014/main" id="{1A8DCEFA-04A4-639D-ED92-780D999585E3}"/>
              </a:ext>
            </a:extLst>
          </p:cNvPr>
          <p:cNvSpPr/>
          <p:nvPr/>
        </p:nvSpPr>
        <p:spPr>
          <a:xfrm>
            <a:off x="2187316" y="2779905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3">
            <a:extLst>
              <a:ext uri="{FF2B5EF4-FFF2-40B4-BE49-F238E27FC236}">
                <a16:creationId xmlns:a16="http://schemas.microsoft.com/office/drawing/2014/main" id="{6BB1EB89-61CE-8F18-3C34-7A834E961F7B}"/>
              </a:ext>
            </a:extLst>
          </p:cNvPr>
          <p:cNvSpPr/>
          <p:nvPr/>
        </p:nvSpPr>
        <p:spPr>
          <a:xfrm>
            <a:off x="2187316" y="393169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1" name="Rectangle: Rounded Corners 4">
            <a:extLst>
              <a:ext uri="{FF2B5EF4-FFF2-40B4-BE49-F238E27FC236}">
                <a16:creationId xmlns:a16="http://schemas.microsoft.com/office/drawing/2014/main" id="{1F9D9D14-2098-A7A9-4CAA-B98627527B62}"/>
              </a:ext>
            </a:extLst>
          </p:cNvPr>
          <p:cNvSpPr/>
          <p:nvPr/>
        </p:nvSpPr>
        <p:spPr>
          <a:xfrm>
            <a:off x="2187316" y="5083487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A3E8C1B-FF6A-4D8E-21D1-4734EBB0E8F2}"/>
              </a:ext>
            </a:extLst>
          </p:cNvPr>
          <p:cNvSpPr txBox="1"/>
          <p:nvPr/>
        </p:nvSpPr>
        <p:spPr>
          <a:xfrm>
            <a:off x="617640" y="1780140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cycle de l’eau est :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3D3FB3C-C5E7-23A0-CC43-9195B9495AA9}"/>
              </a:ext>
            </a:extLst>
          </p:cNvPr>
          <p:cNvGrpSpPr/>
          <p:nvPr/>
        </p:nvGrpSpPr>
        <p:grpSpPr>
          <a:xfrm>
            <a:off x="10790576" y="349758"/>
            <a:ext cx="497596" cy="431295"/>
            <a:chOff x="779844" y="4335989"/>
            <a:chExt cx="563238" cy="575842"/>
          </a:xfrm>
        </p:grpSpPr>
        <p:pic>
          <p:nvPicPr>
            <p:cNvPr id="22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83A30AC8-913D-ADED-0929-C71EB0B9575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9249034-53FE-5313-A609-9F7F54B4FB07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65A7C0C5-643F-7FBA-4B37-64194868C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0E5426FF-1B74-CBBB-AF3E-E005C866DE5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5039" y="326613"/>
            <a:ext cx="9566422" cy="40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Très bien ! Le cycle de l’eau est l’ensemble des processus naturels par lesquels l'eau circule entre les différents réservoirs dans la nature.</a:t>
            </a:r>
          </a:p>
        </p:txBody>
      </p:sp>
      <p:sp>
        <p:nvSpPr>
          <p:cNvPr id="27" name="Google Shape;642;p21">
            <a:extLst>
              <a:ext uri="{FF2B5EF4-FFF2-40B4-BE49-F238E27FC236}">
                <a16:creationId xmlns:a16="http://schemas.microsoft.com/office/drawing/2014/main" id="{1D259D91-D31F-17C1-BAF8-31AFEC9BC775}"/>
              </a:ext>
            </a:extLst>
          </p:cNvPr>
          <p:cNvSpPr txBox="1">
            <a:spLocks/>
          </p:cNvSpPr>
          <p:nvPr/>
        </p:nvSpPr>
        <p:spPr>
          <a:xfrm>
            <a:off x="966594" y="734325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 limiter à citer les processus sans mentionner les réservoirs.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40A2ED9D-B041-61F3-8A29-DC2964598A3D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2A351C9C-22AB-8E80-A887-B7FFA20A64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87660" y="552787"/>
            <a:ext cx="644537" cy="6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: Rounded Corners 22">
            <a:extLst>
              <a:ext uri="{FF2B5EF4-FFF2-40B4-BE49-F238E27FC236}">
                <a16:creationId xmlns:a16="http://schemas.microsoft.com/office/drawing/2014/main" id="{1DB9E85B-BBCA-7FCC-B71A-76EF267544F6}"/>
              </a:ext>
            </a:extLst>
          </p:cNvPr>
          <p:cNvSpPr/>
          <p:nvPr/>
        </p:nvSpPr>
        <p:spPr>
          <a:xfrm>
            <a:off x="3040787" y="2779905"/>
            <a:ext cx="6918078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déplacement des roches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3">
            <a:extLst>
              <a:ext uri="{FF2B5EF4-FFF2-40B4-BE49-F238E27FC236}">
                <a16:creationId xmlns:a16="http://schemas.microsoft.com/office/drawing/2014/main" id="{E6D010C4-A126-C0A0-F9FE-08C4898A2820}"/>
              </a:ext>
            </a:extLst>
          </p:cNvPr>
          <p:cNvSpPr/>
          <p:nvPr/>
        </p:nvSpPr>
        <p:spPr>
          <a:xfrm>
            <a:off x="3040787" y="3931696"/>
            <a:ext cx="6944972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L’ensemble des processus naturels de circulation de l’eau</a:t>
            </a:r>
          </a:p>
        </p:txBody>
      </p:sp>
      <p:sp>
        <p:nvSpPr>
          <p:cNvPr id="14" name="Rectangle: Rounded Corners 4">
            <a:extLst>
              <a:ext uri="{FF2B5EF4-FFF2-40B4-BE49-F238E27FC236}">
                <a16:creationId xmlns:a16="http://schemas.microsoft.com/office/drawing/2014/main" id="{23BFF67C-6194-6B41-D2DD-FB0061859BC7}"/>
              </a:ext>
            </a:extLst>
          </p:cNvPr>
          <p:cNvSpPr/>
          <p:nvPr/>
        </p:nvSpPr>
        <p:spPr>
          <a:xfrm>
            <a:off x="3037502" y="5083487"/>
            <a:ext cx="69123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changements d’état de l’eau</a:t>
            </a:r>
          </a:p>
        </p:txBody>
      </p:sp>
      <p:sp>
        <p:nvSpPr>
          <p:cNvPr id="15" name="Rectangle: Rounded Corners 22">
            <a:extLst>
              <a:ext uri="{FF2B5EF4-FFF2-40B4-BE49-F238E27FC236}">
                <a16:creationId xmlns:a16="http://schemas.microsoft.com/office/drawing/2014/main" id="{B4E254F3-60F4-D18E-E011-228BFFB402B2}"/>
              </a:ext>
            </a:extLst>
          </p:cNvPr>
          <p:cNvSpPr/>
          <p:nvPr/>
        </p:nvSpPr>
        <p:spPr>
          <a:xfrm>
            <a:off x="2187316" y="2779905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6CD113CE-9991-0463-A1FF-B75566C53DEF}"/>
              </a:ext>
            </a:extLst>
          </p:cNvPr>
          <p:cNvSpPr/>
          <p:nvPr/>
        </p:nvSpPr>
        <p:spPr>
          <a:xfrm>
            <a:off x="2187316" y="3931696"/>
            <a:ext cx="830239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7" name="Rectangle: Rounded Corners 4">
            <a:extLst>
              <a:ext uri="{FF2B5EF4-FFF2-40B4-BE49-F238E27FC236}">
                <a16:creationId xmlns:a16="http://schemas.microsoft.com/office/drawing/2014/main" id="{86B22B8D-C119-5475-9A2A-3CB1A9939B0A}"/>
              </a:ext>
            </a:extLst>
          </p:cNvPr>
          <p:cNvSpPr/>
          <p:nvPr/>
        </p:nvSpPr>
        <p:spPr>
          <a:xfrm>
            <a:off x="2187316" y="5083487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6FC2C2-5F13-6346-03FF-F8B3C3DE117B}"/>
              </a:ext>
            </a:extLst>
          </p:cNvPr>
          <p:cNvSpPr txBox="1"/>
          <p:nvPr/>
        </p:nvSpPr>
        <p:spPr>
          <a:xfrm>
            <a:off x="617640" y="1780140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cycle de l’eau est :</a:t>
            </a:r>
          </a:p>
        </p:txBody>
      </p:sp>
    </p:spTree>
    <p:extLst>
      <p:ext uri="{BB962C8B-B14F-4D97-AF65-F5344CB8AC3E}">
        <p14:creationId xmlns:p14="http://schemas.microsoft.com/office/powerpoint/2010/main" val="41516296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6B4D5D06-EC96-7A8B-206B-7CB542B67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DA7A490-03A7-A48A-9998-904746DA210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83363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autre question.</a:t>
            </a:r>
          </a:p>
        </p:txBody>
      </p:sp>
      <p:sp>
        <p:nvSpPr>
          <p:cNvPr id="7" name="Google Shape;15880;p58">
            <a:extLst>
              <a:ext uri="{FF2B5EF4-FFF2-40B4-BE49-F238E27FC236}">
                <a16:creationId xmlns:a16="http://schemas.microsoft.com/office/drawing/2014/main" id="{695B9059-3D69-4C8C-AA44-A5ACBBBC128B}"/>
              </a:ext>
            </a:extLst>
          </p:cNvPr>
          <p:cNvSpPr txBox="1">
            <a:spLocks/>
          </p:cNvSpPr>
          <p:nvPr/>
        </p:nvSpPr>
        <p:spPr>
          <a:xfrm>
            <a:off x="344621" y="243903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endParaRPr lang="fr-FR" dirty="0"/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E43FA9D6-66D0-F766-4CC9-7D087414584A}"/>
              </a:ext>
            </a:extLst>
          </p:cNvPr>
          <p:cNvSpPr txBox="1">
            <a:spLocks/>
          </p:cNvSpPr>
          <p:nvPr/>
        </p:nvSpPr>
        <p:spPr>
          <a:xfrm>
            <a:off x="3022512" y="2773225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2- Citez trois réservoirs naturels de l’eau.</a:t>
            </a: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077934CC-B384-1D80-10CF-F2E3E0B24E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0" name="Espace réservé du contenu 3">
            <a:extLst>
              <a:ext uri="{FF2B5EF4-FFF2-40B4-BE49-F238E27FC236}">
                <a16:creationId xmlns:a16="http://schemas.microsoft.com/office/drawing/2014/main" id="{C3FD6A17-F70F-1C61-3DAD-50103B5DEE36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passer au tableau.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A78B39DC-1B84-5EB4-E27B-CCC2FC5AC65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8" name="Rectangle: Rounded Corners 22">
            <a:extLst>
              <a:ext uri="{FF2B5EF4-FFF2-40B4-BE49-F238E27FC236}">
                <a16:creationId xmlns:a16="http://schemas.microsoft.com/office/drawing/2014/main" id="{998FC20C-A30A-56C8-C626-41719077EE79}"/>
              </a:ext>
            </a:extLst>
          </p:cNvPr>
          <p:cNvSpPr/>
          <p:nvPr/>
        </p:nvSpPr>
        <p:spPr>
          <a:xfrm>
            <a:off x="1928425" y="3892268"/>
            <a:ext cx="8959534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…………………………………………..………………………………………..</a:t>
            </a:r>
            <a:endParaRPr lang="fr-FR" sz="28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Google Shape;645;p21">
            <a:extLst>
              <a:ext uri="{FF2B5EF4-FFF2-40B4-BE49-F238E27FC236}">
                <a16:creationId xmlns:a16="http://schemas.microsoft.com/office/drawing/2014/main" id="{3FF31CB2-0A80-E9C8-2033-45F8B82018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05631" y="240763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59424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66D2655B-4C4D-5819-9FC3-E80EED248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11466D7E-3318-24EB-A207-865B6DA554C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405911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 réservoir d’eau est un endroit dans la nature où l’eau est stockée, comme :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185ACF6C-03E1-E62C-F89B-2EBDE09D6239}"/>
              </a:ext>
            </a:extLst>
          </p:cNvPr>
          <p:cNvSpPr txBox="1">
            <a:spLocks/>
          </p:cNvSpPr>
          <p:nvPr/>
        </p:nvSpPr>
        <p:spPr>
          <a:xfrm>
            <a:off x="1514224" y="1500607"/>
            <a:ext cx="1756878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sz="40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Mers </a:t>
            </a: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ED24CE3B-B59B-78C7-C9FC-4F0727EBC3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DBEAEA89-7CF6-80BC-BF8A-A44CD855468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" name="Google Shape;15880;p58">
            <a:extLst>
              <a:ext uri="{FF2B5EF4-FFF2-40B4-BE49-F238E27FC236}">
                <a16:creationId xmlns:a16="http://schemas.microsoft.com/office/drawing/2014/main" id="{C36E0184-4A64-2FFC-26AF-B41F7262B7DB}"/>
              </a:ext>
            </a:extLst>
          </p:cNvPr>
          <p:cNvSpPr txBox="1">
            <a:spLocks/>
          </p:cNvSpPr>
          <p:nvPr/>
        </p:nvSpPr>
        <p:spPr>
          <a:xfrm>
            <a:off x="8810567" y="1406338"/>
            <a:ext cx="1992547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sz="40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Océans </a:t>
            </a:r>
          </a:p>
        </p:txBody>
      </p:sp>
      <p:sp>
        <p:nvSpPr>
          <p:cNvPr id="4" name="Google Shape;15880;p58">
            <a:extLst>
              <a:ext uri="{FF2B5EF4-FFF2-40B4-BE49-F238E27FC236}">
                <a16:creationId xmlns:a16="http://schemas.microsoft.com/office/drawing/2014/main" id="{39249CC8-CEA2-1477-6B1F-5E3183BEB056}"/>
              </a:ext>
            </a:extLst>
          </p:cNvPr>
          <p:cNvSpPr txBox="1">
            <a:spLocks/>
          </p:cNvSpPr>
          <p:nvPr/>
        </p:nvSpPr>
        <p:spPr>
          <a:xfrm>
            <a:off x="1118299" y="5733240"/>
            <a:ext cx="1756878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sz="40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Neiges </a:t>
            </a:r>
          </a:p>
        </p:txBody>
      </p:sp>
      <p:sp>
        <p:nvSpPr>
          <p:cNvPr id="5" name="Google Shape;15880;p58">
            <a:extLst>
              <a:ext uri="{FF2B5EF4-FFF2-40B4-BE49-F238E27FC236}">
                <a16:creationId xmlns:a16="http://schemas.microsoft.com/office/drawing/2014/main" id="{CA633932-93AC-6754-872C-AA0AA640CCB8}"/>
              </a:ext>
            </a:extLst>
          </p:cNvPr>
          <p:cNvSpPr txBox="1">
            <a:spLocks/>
          </p:cNvSpPr>
          <p:nvPr/>
        </p:nvSpPr>
        <p:spPr>
          <a:xfrm>
            <a:off x="8367508" y="5761522"/>
            <a:ext cx="2350767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sz="40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Rivières </a:t>
            </a:r>
          </a:p>
        </p:txBody>
      </p:sp>
      <p:sp>
        <p:nvSpPr>
          <p:cNvPr id="6" name="Google Shape;15880;p58">
            <a:extLst>
              <a:ext uri="{FF2B5EF4-FFF2-40B4-BE49-F238E27FC236}">
                <a16:creationId xmlns:a16="http://schemas.microsoft.com/office/drawing/2014/main" id="{C9FADF07-20C7-E8FD-5093-D12AACEEE897}"/>
              </a:ext>
            </a:extLst>
          </p:cNvPr>
          <p:cNvSpPr txBox="1">
            <a:spLocks/>
          </p:cNvSpPr>
          <p:nvPr/>
        </p:nvSpPr>
        <p:spPr>
          <a:xfrm>
            <a:off x="5627802" y="3337089"/>
            <a:ext cx="5986021" cy="1389151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sz="40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Eau </a:t>
            </a:r>
          </a:p>
          <a:p>
            <a:pPr>
              <a:lnSpc>
                <a:spcPct val="125000"/>
              </a:lnSpc>
            </a:pPr>
            <a:r>
              <a:rPr lang="fr-FR" sz="4000" dirty="0">
                <a:solidFill>
                  <a:prstClr val="black"/>
                </a:solidFill>
                <a:ea typeface="+mn-ea"/>
                <a:cs typeface="+mn-cs"/>
              </a:rPr>
              <a:t>atmosphérique</a:t>
            </a:r>
            <a:endParaRPr lang="fr-FR" sz="40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Google Shape;15880;p58">
            <a:extLst>
              <a:ext uri="{FF2B5EF4-FFF2-40B4-BE49-F238E27FC236}">
                <a16:creationId xmlns:a16="http://schemas.microsoft.com/office/drawing/2014/main" id="{54ED09DF-86FE-2C29-AA91-FAA548DBB75B}"/>
              </a:ext>
            </a:extLst>
          </p:cNvPr>
          <p:cNvSpPr txBox="1">
            <a:spLocks/>
          </p:cNvSpPr>
          <p:nvPr/>
        </p:nvSpPr>
        <p:spPr>
          <a:xfrm>
            <a:off x="575033" y="3631063"/>
            <a:ext cx="5920034" cy="70867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sz="40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Nappes </a:t>
            </a:r>
          </a:p>
          <a:p>
            <a:pPr>
              <a:lnSpc>
                <a:spcPct val="125000"/>
              </a:lnSpc>
            </a:pPr>
            <a:r>
              <a:rPr lang="fr-FR" sz="40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souterraines</a:t>
            </a:r>
          </a:p>
        </p:txBody>
      </p:sp>
      <p:pic>
        <p:nvPicPr>
          <p:cNvPr id="10" name="Google Shape;898;p41">
            <a:extLst>
              <a:ext uri="{FF2B5EF4-FFF2-40B4-BE49-F238E27FC236}">
                <a16:creationId xmlns:a16="http://schemas.microsoft.com/office/drawing/2014/main" id="{F817CAE6-00E7-3398-F22D-470AD543E5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48295" y="359075"/>
            <a:ext cx="644537" cy="601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26307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" grpId="0" animBg="1"/>
      <p:bldP spid="4" grpId="0" animBg="1"/>
      <p:bldP spid="5" grpId="0" animBg="1"/>
      <p:bldP spid="6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8D1AFFD9-ACD0-A963-204F-3F1E54893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CB3315B8-C8A2-1971-09FC-A9CF8A718B4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83363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autre question.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206B6B0E-CE39-2860-EED8-95AF2ABCFF87}"/>
              </a:ext>
            </a:extLst>
          </p:cNvPr>
          <p:cNvSpPr txBox="1">
            <a:spLocks/>
          </p:cNvSpPr>
          <p:nvPr/>
        </p:nvSpPr>
        <p:spPr>
          <a:xfrm>
            <a:off x="967468" y="1500606"/>
            <a:ext cx="8836407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3- Identifiez les réservoirs d’eau impliqués dans ce cycle: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2631DEE6-FE6C-CF8F-1CAC-7C7D6450E2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F16C2DC9-EFD2-16E3-21FB-06619ACABB31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88F5E13-6C6E-08F8-55C5-829D29496D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78" y="2234113"/>
            <a:ext cx="5813198" cy="3860356"/>
          </a:xfrm>
          <a:prstGeom prst="rect">
            <a:avLst/>
          </a:prstGeom>
        </p:spPr>
      </p:pic>
      <p:sp>
        <p:nvSpPr>
          <p:cNvPr id="8" name="Rectangle: Rounded Corners 22">
            <a:extLst>
              <a:ext uri="{FF2B5EF4-FFF2-40B4-BE49-F238E27FC236}">
                <a16:creationId xmlns:a16="http://schemas.microsoft.com/office/drawing/2014/main" id="{96530750-D75F-8F66-684E-DD22F88D04C2}"/>
              </a:ext>
            </a:extLst>
          </p:cNvPr>
          <p:cNvSpPr/>
          <p:nvPr/>
        </p:nvSpPr>
        <p:spPr>
          <a:xfrm>
            <a:off x="6768445" y="2488676"/>
            <a:ext cx="4888594" cy="34944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lnSpc>
                <a:spcPct val="200000"/>
              </a:lnSpc>
              <a:buClr>
                <a:srgbClr val="000000"/>
              </a:buClr>
              <a:buSzPts val="1400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……………………………………………………………………..…………………………………. ……………………………………………………………………..…………………………………. </a:t>
            </a:r>
            <a:endParaRPr lang="fr-FR" sz="24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15880;p58">
            <a:extLst>
              <a:ext uri="{FF2B5EF4-FFF2-40B4-BE49-F238E27FC236}">
                <a16:creationId xmlns:a16="http://schemas.microsoft.com/office/drawing/2014/main" id="{75AA6435-9BE9-29B8-FF42-0A5E21F1B530}"/>
              </a:ext>
            </a:extLst>
          </p:cNvPr>
          <p:cNvSpPr txBox="1">
            <a:spLocks/>
          </p:cNvSpPr>
          <p:nvPr/>
        </p:nvSpPr>
        <p:spPr>
          <a:xfrm>
            <a:off x="1052310" y="5478719"/>
            <a:ext cx="1756878" cy="70867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sz="1800" dirty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Mer</a:t>
            </a:r>
          </a:p>
        </p:txBody>
      </p:sp>
      <p:sp>
        <p:nvSpPr>
          <p:cNvPr id="10" name="Google Shape;15880;p58">
            <a:extLst>
              <a:ext uri="{FF2B5EF4-FFF2-40B4-BE49-F238E27FC236}">
                <a16:creationId xmlns:a16="http://schemas.microsoft.com/office/drawing/2014/main" id="{A6195CEA-627D-D517-4E23-847A42990C76}"/>
              </a:ext>
            </a:extLst>
          </p:cNvPr>
          <p:cNvSpPr txBox="1">
            <a:spLocks/>
          </p:cNvSpPr>
          <p:nvPr/>
        </p:nvSpPr>
        <p:spPr>
          <a:xfrm>
            <a:off x="4361118" y="4668014"/>
            <a:ext cx="1756878" cy="70867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sz="1800" dirty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Rivière</a:t>
            </a:r>
          </a:p>
        </p:txBody>
      </p:sp>
      <p:sp>
        <p:nvSpPr>
          <p:cNvPr id="13" name="Google Shape;15880;p58">
            <a:extLst>
              <a:ext uri="{FF2B5EF4-FFF2-40B4-BE49-F238E27FC236}">
                <a16:creationId xmlns:a16="http://schemas.microsoft.com/office/drawing/2014/main" id="{C55B9A4D-7028-FAF1-BDF1-291B836E9856}"/>
              </a:ext>
            </a:extLst>
          </p:cNvPr>
          <p:cNvSpPr txBox="1">
            <a:spLocks/>
          </p:cNvSpPr>
          <p:nvPr/>
        </p:nvSpPr>
        <p:spPr>
          <a:xfrm>
            <a:off x="1382249" y="3565076"/>
            <a:ext cx="1756878" cy="70867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sz="1800" dirty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Eau</a:t>
            </a:r>
            <a:br>
              <a:rPr lang="fr-FR" sz="1800" dirty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fr-FR" sz="1800" dirty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atmosphérique</a:t>
            </a:r>
          </a:p>
        </p:txBody>
      </p:sp>
      <p:sp>
        <p:nvSpPr>
          <p:cNvPr id="14" name="Google Shape;15880;p58">
            <a:extLst>
              <a:ext uri="{FF2B5EF4-FFF2-40B4-BE49-F238E27FC236}">
                <a16:creationId xmlns:a16="http://schemas.microsoft.com/office/drawing/2014/main" id="{4538D2BA-CD06-095C-926A-F4C9577C332D}"/>
              </a:ext>
            </a:extLst>
          </p:cNvPr>
          <p:cNvSpPr txBox="1">
            <a:spLocks/>
          </p:cNvSpPr>
          <p:nvPr/>
        </p:nvSpPr>
        <p:spPr>
          <a:xfrm>
            <a:off x="4513518" y="3057601"/>
            <a:ext cx="1756878" cy="70867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sz="1800" dirty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Pluies</a:t>
            </a:r>
          </a:p>
        </p:txBody>
      </p:sp>
      <p:sp>
        <p:nvSpPr>
          <p:cNvPr id="15" name="Espace réservé du contenu 3">
            <a:extLst>
              <a:ext uri="{FF2B5EF4-FFF2-40B4-BE49-F238E27FC236}">
                <a16:creationId xmlns:a16="http://schemas.microsoft.com/office/drawing/2014/main" id="{74810E42-0EC2-0CFD-1C74-1C81BED79D72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Accorder quelques secondes de réflexion aux élèves . Inviter les élèves à passer au tableau.</a:t>
            </a:r>
          </a:p>
        </p:txBody>
      </p:sp>
      <p:pic>
        <p:nvPicPr>
          <p:cNvPr id="16" name="Google Shape;645;p21">
            <a:extLst>
              <a:ext uri="{FF2B5EF4-FFF2-40B4-BE49-F238E27FC236}">
                <a16:creationId xmlns:a16="http://schemas.microsoft.com/office/drawing/2014/main" id="{12FFEF5B-5068-C125-B71D-8EC9D4BD63D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05631" y="240763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75726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F44F298F-46AD-11F5-1D2B-752472608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319B5F0A-B283-2E14-1966-6210C68382F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29761" y="424765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Excellent travail ! Dans ce cas, on a trois réservoirs qui sont :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8DD9CEFF-620A-010F-1B2C-221251423AE9}"/>
              </a:ext>
            </a:extLst>
          </p:cNvPr>
          <p:cNvSpPr txBox="1">
            <a:spLocks/>
          </p:cNvSpPr>
          <p:nvPr/>
        </p:nvSpPr>
        <p:spPr>
          <a:xfrm>
            <a:off x="967468" y="1500606"/>
            <a:ext cx="8836407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Les réservoirs d’eau impliqués dans ce cycle sont :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A346F9AA-0A3F-EF77-1E9A-BCF3076C199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1316DEF0-2EF6-CCA9-CF5E-24FA5B5716BF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29A08EA-CAF4-CBBE-0D1C-198045149B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78" y="2234113"/>
            <a:ext cx="5813198" cy="3860356"/>
          </a:xfrm>
          <a:prstGeom prst="rect">
            <a:avLst/>
          </a:prstGeom>
        </p:spPr>
      </p:pic>
      <p:sp>
        <p:nvSpPr>
          <p:cNvPr id="8" name="Rectangle: Rounded Corners 22">
            <a:extLst>
              <a:ext uri="{FF2B5EF4-FFF2-40B4-BE49-F238E27FC236}">
                <a16:creationId xmlns:a16="http://schemas.microsoft.com/office/drawing/2014/main" id="{298CC887-8DBD-EB64-DF6C-0CC3B6A8985F}"/>
              </a:ext>
            </a:extLst>
          </p:cNvPr>
          <p:cNvSpPr/>
          <p:nvPr/>
        </p:nvSpPr>
        <p:spPr>
          <a:xfrm>
            <a:off x="6768445" y="2488676"/>
            <a:ext cx="4888594" cy="34944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lnSpc>
                <a:spcPct val="200000"/>
              </a:lnSpc>
              <a:buClr>
                <a:srgbClr val="000000"/>
              </a:buClr>
              <a:buSzPts val="1400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……………………………………………………………………..…………………………………. ……………………………………………………………………..…………………………………. </a:t>
            </a:r>
            <a:endParaRPr lang="fr-FR" sz="24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15880;p58">
            <a:extLst>
              <a:ext uri="{FF2B5EF4-FFF2-40B4-BE49-F238E27FC236}">
                <a16:creationId xmlns:a16="http://schemas.microsoft.com/office/drawing/2014/main" id="{2D4D5845-C78F-66CE-3BEF-E453EA4A5076}"/>
              </a:ext>
            </a:extLst>
          </p:cNvPr>
          <p:cNvSpPr txBox="1">
            <a:spLocks/>
          </p:cNvSpPr>
          <p:nvPr/>
        </p:nvSpPr>
        <p:spPr>
          <a:xfrm>
            <a:off x="1052310" y="5478719"/>
            <a:ext cx="1756878" cy="70867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sz="1800" dirty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Mer</a:t>
            </a:r>
          </a:p>
        </p:txBody>
      </p:sp>
      <p:sp>
        <p:nvSpPr>
          <p:cNvPr id="10" name="Google Shape;15880;p58">
            <a:extLst>
              <a:ext uri="{FF2B5EF4-FFF2-40B4-BE49-F238E27FC236}">
                <a16:creationId xmlns:a16="http://schemas.microsoft.com/office/drawing/2014/main" id="{338E645E-EEFA-A1B1-B1DD-1592C1B27C70}"/>
              </a:ext>
            </a:extLst>
          </p:cNvPr>
          <p:cNvSpPr txBox="1">
            <a:spLocks/>
          </p:cNvSpPr>
          <p:nvPr/>
        </p:nvSpPr>
        <p:spPr>
          <a:xfrm>
            <a:off x="4361118" y="4668014"/>
            <a:ext cx="1756878" cy="70867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sz="1800" dirty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Rivière</a:t>
            </a:r>
          </a:p>
        </p:txBody>
      </p:sp>
      <p:sp>
        <p:nvSpPr>
          <p:cNvPr id="13" name="Google Shape;15880;p58">
            <a:extLst>
              <a:ext uri="{FF2B5EF4-FFF2-40B4-BE49-F238E27FC236}">
                <a16:creationId xmlns:a16="http://schemas.microsoft.com/office/drawing/2014/main" id="{9DD63A4B-4364-BCD7-BD6D-B801CF4B0990}"/>
              </a:ext>
            </a:extLst>
          </p:cNvPr>
          <p:cNvSpPr txBox="1">
            <a:spLocks/>
          </p:cNvSpPr>
          <p:nvPr/>
        </p:nvSpPr>
        <p:spPr>
          <a:xfrm>
            <a:off x="1382249" y="3565076"/>
            <a:ext cx="1756878" cy="70867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sz="1800" dirty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Eau</a:t>
            </a:r>
            <a:br>
              <a:rPr lang="fr-FR" sz="1800" dirty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fr-FR" sz="1800" dirty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atmosphérique</a:t>
            </a:r>
          </a:p>
        </p:txBody>
      </p:sp>
      <p:sp>
        <p:nvSpPr>
          <p:cNvPr id="14" name="Google Shape;15880;p58">
            <a:extLst>
              <a:ext uri="{FF2B5EF4-FFF2-40B4-BE49-F238E27FC236}">
                <a16:creationId xmlns:a16="http://schemas.microsoft.com/office/drawing/2014/main" id="{CBA51C62-3CC4-8FCC-6B99-32EEAEADB33F}"/>
              </a:ext>
            </a:extLst>
          </p:cNvPr>
          <p:cNvSpPr txBox="1">
            <a:spLocks/>
          </p:cNvSpPr>
          <p:nvPr/>
        </p:nvSpPr>
        <p:spPr>
          <a:xfrm>
            <a:off x="4513518" y="3057601"/>
            <a:ext cx="1756878" cy="70867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sz="1800" dirty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Pluies</a:t>
            </a:r>
          </a:p>
        </p:txBody>
      </p:sp>
      <p:sp>
        <p:nvSpPr>
          <p:cNvPr id="3" name="Google Shape;15880;p58">
            <a:extLst>
              <a:ext uri="{FF2B5EF4-FFF2-40B4-BE49-F238E27FC236}">
                <a16:creationId xmlns:a16="http://schemas.microsoft.com/office/drawing/2014/main" id="{AEAB9A7E-BD79-E0A3-49E1-F3EF9118F559}"/>
              </a:ext>
            </a:extLst>
          </p:cNvPr>
          <p:cNvSpPr txBox="1">
            <a:spLocks/>
          </p:cNvSpPr>
          <p:nvPr/>
        </p:nvSpPr>
        <p:spPr>
          <a:xfrm>
            <a:off x="8689592" y="2803078"/>
            <a:ext cx="1756878" cy="70867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sz="2800" dirty="0">
                <a:solidFill>
                  <a:srgbClr val="C00000"/>
                </a:solidFill>
                <a:latin typeface="Calibri" panose="020F0502020204030204"/>
                <a:ea typeface="+mn-ea"/>
                <a:cs typeface="+mn-cs"/>
              </a:rPr>
              <a:t>Mer</a:t>
            </a:r>
          </a:p>
        </p:txBody>
      </p:sp>
      <p:sp>
        <p:nvSpPr>
          <p:cNvPr id="4" name="Google Shape;15880;p58">
            <a:extLst>
              <a:ext uri="{FF2B5EF4-FFF2-40B4-BE49-F238E27FC236}">
                <a16:creationId xmlns:a16="http://schemas.microsoft.com/office/drawing/2014/main" id="{4B1B89CC-3B8D-2C80-58D9-E425B0045466}"/>
              </a:ext>
            </a:extLst>
          </p:cNvPr>
          <p:cNvSpPr txBox="1">
            <a:spLocks/>
          </p:cNvSpPr>
          <p:nvPr/>
        </p:nvSpPr>
        <p:spPr>
          <a:xfrm>
            <a:off x="8614177" y="3566650"/>
            <a:ext cx="1756878" cy="70867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sz="2800" dirty="0">
                <a:solidFill>
                  <a:srgbClr val="C00000"/>
                </a:solidFill>
                <a:latin typeface="Calibri" panose="020F0502020204030204"/>
                <a:ea typeface="+mn-ea"/>
                <a:cs typeface="+mn-cs"/>
              </a:rPr>
              <a:t>Rivière</a:t>
            </a:r>
          </a:p>
        </p:txBody>
      </p:sp>
      <p:sp>
        <p:nvSpPr>
          <p:cNvPr id="5" name="Google Shape;15880;p58">
            <a:extLst>
              <a:ext uri="{FF2B5EF4-FFF2-40B4-BE49-F238E27FC236}">
                <a16:creationId xmlns:a16="http://schemas.microsoft.com/office/drawing/2014/main" id="{902D9ED0-8E44-89FE-19A0-CF7F81B2C6AF}"/>
              </a:ext>
            </a:extLst>
          </p:cNvPr>
          <p:cNvSpPr txBox="1">
            <a:spLocks/>
          </p:cNvSpPr>
          <p:nvPr/>
        </p:nvSpPr>
        <p:spPr>
          <a:xfrm>
            <a:off x="7761402" y="4537611"/>
            <a:ext cx="4430598" cy="70867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sz="2800" dirty="0">
                <a:solidFill>
                  <a:srgbClr val="C00000"/>
                </a:solidFill>
                <a:latin typeface="Calibri" panose="020F0502020204030204"/>
                <a:ea typeface="+mn-ea"/>
                <a:cs typeface="+mn-cs"/>
              </a:rPr>
              <a:t>Eau atmosphérique</a:t>
            </a:r>
          </a:p>
          <a:p>
            <a:pPr algn="l">
              <a:lnSpc>
                <a:spcPct val="125000"/>
              </a:lnSpc>
            </a:pPr>
            <a:endParaRPr lang="fr-FR" sz="2800" dirty="0">
              <a:solidFill>
                <a:srgbClr val="C00000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oogle Shape;898;p41">
            <a:extLst>
              <a:ext uri="{FF2B5EF4-FFF2-40B4-BE49-F238E27FC236}">
                <a16:creationId xmlns:a16="http://schemas.microsoft.com/office/drawing/2014/main" id="{BFC827E5-D3ED-0AC2-D842-729B46F83E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48295" y="359075"/>
            <a:ext cx="644537" cy="601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86053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353255B7-75E7-CED2-B354-539650F9F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5490268A-A13B-C5DA-9242-FB786F53807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83363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autre question.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7A7D7104-D94C-229A-5EEF-DDE64C2BB368}"/>
              </a:ext>
            </a:extLst>
          </p:cNvPr>
          <p:cNvSpPr txBox="1">
            <a:spLocks/>
          </p:cNvSpPr>
          <p:nvPr/>
        </p:nvSpPr>
        <p:spPr>
          <a:xfrm>
            <a:off x="778932" y="1227229"/>
            <a:ext cx="8836407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4- Choisissez la bonne réponse </a:t>
            </a: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341772E4-1D0E-030D-2372-AB5EFFFE795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0" name="Espace réservé du contenu 3">
            <a:extLst>
              <a:ext uri="{FF2B5EF4-FFF2-40B4-BE49-F238E27FC236}">
                <a16:creationId xmlns:a16="http://schemas.microsoft.com/office/drawing/2014/main" id="{B1D3170C-D1FF-5D4A-4DF6-91C53346F9A2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A3F7471-5BCE-FDD1-BAF0-48BC8459D43F}"/>
              </a:ext>
            </a:extLst>
          </p:cNvPr>
          <p:cNvGrpSpPr/>
          <p:nvPr/>
        </p:nvGrpSpPr>
        <p:grpSpPr>
          <a:xfrm>
            <a:off x="10790576" y="349758"/>
            <a:ext cx="497596" cy="431295"/>
            <a:chOff x="779844" y="4335989"/>
            <a:chExt cx="563238" cy="575842"/>
          </a:xfrm>
        </p:grpSpPr>
        <p:pic>
          <p:nvPicPr>
            <p:cNvPr id="22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E1D794E3-134B-F1AE-0822-6576243ADD4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50FC023-E0A8-2B6E-957E-63C6930F109E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2" name="Oval 7">
            <a:extLst>
              <a:ext uri="{FF2B5EF4-FFF2-40B4-BE49-F238E27FC236}">
                <a16:creationId xmlns:a16="http://schemas.microsoft.com/office/drawing/2014/main" id="{CEDF42D9-69A8-4B39-F066-57143744D019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868F8C2-9CAA-60FD-FD51-5DEBFFCD2F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51" y="2498064"/>
            <a:ext cx="5445553" cy="36162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85C0461-D4DD-8480-D3D8-C14CEB503849}"/>
              </a:ext>
            </a:extLst>
          </p:cNvPr>
          <p:cNvSpPr txBox="1"/>
          <p:nvPr/>
        </p:nvSpPr>
        <p:spPr>
          <a:xfrm>
            <a:off x="697584" y="1792015"/>
            <a:ext cx="10058400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processus 1 impliqué dans le cycle de l’eau est :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249E1FD7-E31C-8AB7-8111-4921FC8BEC5A}"/>
              </a:ext>
            </a:extLst>
          </p:cNvPr>
          <p:cNvGrpSpPr/>
          <p:nvPr/>
        </p:nvGrpSpPr>
        <p:grpSpPr>
          <a:xfrm>
            <a:off x="7320210" y="2584691"/>
            <a:ext cx="3039035" cy="708675"/>
            <a:chOff x="7753843" y="2697812"/>
            <a:chExt cx="3039035" cy="708675"/>
          </a:xfrm>
        </p:grpSpPr>
        <p:sp>
          <p:nvSpPr>
            <p:cNvPr id="9" name="Google Shape;15880;p58">
              <a:extLst>
                <a:ext uri="{FF2B5EF4-FFF2-40B4-BE49-F238E27FC236}">
                  <a16:creationId xmlns:a16="http://schemas.microsoft.com/office/drawing/2014/main" id="{8E4F9C4E-835B-0441-79A6-376A966C88AB}"/>
                </a:ext>
              </a:extLst>
            </p:cNvPr>
            <p:cNvSpPr txBox="1">
              <a:spLocks/>
            </p:cNvSpPr>
            <p:nvPr/>
          </p:nvSpPr>
          <p:spPr>
            <a:xfrm>
              <a:off x="7896170" y="2697812"/>
              <a:ext cx="1756878" cy="708675"/>
            </a:xfrm>
            <a:prstGeom prst="roundRect">
              <a:avLst/>
            </a:prstGeom>
            <a:noFill/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lang="en-US"/>
              </a:defPPr>
              <a:lvl1pPr marR="0" lv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Hammersmith One"/>
                <a:buNone/>
                <a:defRPr sz="2400" b="1" i="0" u="none" strike="noStrike" cap="none">
                  <a:solidFill>
                    <a:schemeClr val="dk1"/>
                  </a:solidFill>
                  <a:latin typeface="+mj-lt"/>
                  <a:ea typeface="Hammersmith One"/>
                  <a:cs typeface="Hammersmith One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9pPr>
            </a:lstStyle>
            <a:p>
              <a:pPr algn="l">
                <a:lnSpc>
                  <a:spcPct val="125000"/>
                </a:lnSpc>
              </a:pPr>
              <a:r>
                <a:rPr lang="fr-FR" sz="1800" dirty="0">
                  <a:solidFill>
                    <a:schemeClr val="bg1"/>
                  </a:solidFill>
                  <a:latin typeface="Calibri" panose="020F0502020204030204"/>
                  <a:ea typeface="+mn-ea"/>
                  <a:cs typeface="+mn-cs"/>
                </a:rPr>
                <a:t>Mer</a:t>
              </a:r>
            </a:p>
          </p:txBody>
        </p:sp>
        <p:sp>
          <p:nvSpPr>
            <p:cNvPr id="5" name="Rectangle: Rounded Corners 22">
              <a:extLst>
                <a:ext uri="{FF2B5EF4-FFF2-40B4-BE49-F238E27FC236}">
                  <a16:creationId xmlns:a16="http://schemas.microsoft.com/office/drawing/2014/main" id="{862EC810-9576-8594-C9E2-D18BFD232D1F}"/>
                </a:ext>
              </a:extLst>
            </p:cNvPr>
            <p:cNvSpPr/>
            <p:nvPr/>
          </p:nvSpPr>
          <p:spPr>
            <a:xfrm>
              <a:off x="8467787" y="2750148"/>
              <a:ext cx="2325091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Transpiration </a:t>
              </a:r>
              <a:endPara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: Rounded Corners 22">
              <a:extLst>
                <a:ext uri="{FF2B5EF4-FFF2-40B4-BE49-F238E27FC236}">
                  <a16:creationId xmlns:a16="http://schemas.microsoft.com/office/drawing/2014/main" id="{6CDACA32-DF21-355C-9459-681F238E3591}"/>
                </a:ext>
              </a:extLst>
            </p:cNvPr>
            <p:cNvSpPr/>
            <p:nvPr/>
          </p:nvSpPr>
          <p:spPr>
            <a:xfrm>
              <a:off x="7753843" y="2750148"/>
              <a:ext cx="713944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5F6190A-B45E-B2DF-C175-58C29FBD5F72}"/>
              </a:ext>
            </a:extLst>
          </p:cNvPr>
          <p:cNvGrpSpPr/>
          <p:nvPr/>
        </p:nvGrpSpPr>
        <p:grpSpPr>
          <a:xfrm>
            <a:off x="7320210" y="4072121"/>
            <a:ext cx="3039035" cy="567058"/>
            <a:chOff x="7771005" y="4069901"/>
            <a:chExt cx="3039035" cy="567058"/>
          </a:xfrm>
        </p:grpSpPr>
        <p:sp>
          <p:nvSpPr>
            <p:cNvPr id="11" name="Rectangle: Rounded Corners 22">
              <a:extLst>
                <a:ext uri="{FF2B5EF4-FFF2-40B4-BE49-F238E27FC236}">
                  <a16:creationId xmlns:a16="http://schemas.microsoft.com/office/drawing/2014/main" id="{B2BAFA21-A9AC-354A-41A6-64055186CA85}"/>
                </a:ext>
              </a:extLst>
            </p:cNvPr>
            <p:cNvSpPr/>
            <p:nvPr/>
          </p:nvSpPr>
          <p:spPr>
            <a:xfrm>
              <a:off x="8484949" y="4069901"/>
              <a:ext cx="2325091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Évaporation </a:t>
              </a:r>
              <a:endPara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: Rounded Corners 22">
              <a:extLst>
                <a:ext uri="{FF2B5EF4-FFF2-40B4-BE49-F238E27FC236}">
                  <a16:creationId xmlns:a16="http://schemas.microsoft.com/office/drawing/2014/main" id="{34D9D9F1-90EB-A7C3-9EA2-258DFD97D715}"/>
                </a:ext>
              </a:extLst>
            </p:cNvPr>
            <p:cNvSpPr/>
            <p:nvPr/>
          </p:nvSpPr>
          <p:spPr>
            <a:xfrm>
              <a:off x="7771005" y="4069901"/>
              <a:ext cx="713944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7AE6723-A859-AC26-5689-73BE997F8F22}"/>
              </a:ext>
            </a:extLst>
          </p:cNvPr>
          <p:cNvGrpSpPr/>
          <p:nvPr/>
        </p:nvGrpSpPr>
        <p:grpSpPr>
          <a:xfrm>
            <a:off x="7320210" y="5417934"/>
            <a:ext cx="3039035" cy="567058"/>
            <a:chOff x="7841841" y="5531055"/>
            <a:chExt cx="3039035" cy="567058"/>
          </a:xfrm>
        </p:grpSpPr>
        <p:sp>
          <p:nvSpPr>
            <p:cNvPr id="16" name="Rectangle: Rounded Corners 22">
              <a:extLst>
                <a:ext uri="{FF2B5EF4-FFF2-40B4-BE49-F238E27FC236}">
                  <a16:creationId xmlns:a16="http://schemas.microsoft.com/office/drawing/2014/main" id="{80F28F59-54B5-8B1C-91AE-7B47B22D7147}"/>
                </a:ext>
              </a:extLst>
            </p:cNvPr>
            <p:cNvSpPr/>
            <p:nvPr/>
          </p:nvSpPr>
          <p:spPr>
            <a:xfrm>
              <a:off x="8555785" y="5531055"/>
              <a:ext cx="2325091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Infiltration </a:t>
              </a:r>
              <a:endPara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: Rounded Corners 22">
              <a:extLst>
                <a:ext uri="{FF2B5EF4-FFF2-40B4-BE49-F238E27FC236}">
                  <a16:creationId xmlns:a16="http://schemas.microsoft.com/office/drawing/2014/main" id="{3E00036F-3E9B-544C-7488-0C074FC546F3}"/>
                </a:ext>
              </a:extLst>
            </p:cNvPr>
            <p:cNvSpPr/>
            <p:nvPr/>
          </p:nvSpPr>
          <p:spPr>
            <a:xfrm>
              <a:off x="7841841" y="5531055"/>
              <a:ext cx="713944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7" name="Rectangle: Rounded Corners 22">
            <a:extLst>
              <a:ext uri="{FF2B5EF4-FFF2-40B4-BE49-F238E27FC236}">
                <a16:creationId xmlns:a16="http://schemas.microsoft.com/office/drawing/2014/main" id="{2F3297AA-DD95-5AC8-8AC9-0FD6312735FE}"/>
              </a:ext>
            </a:extLst>
          </p:cNvPr>
          <p:cNvSpPr/>
          <p:nvPr/>
        </p:nvSpPr>
        <p:spPr>
          <a:xfrm>
            <a:off x="1342767" y="4214855"/>
            <a:ext cx="561447" cy="3477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30" name="Rectangle: Rounded Corners 22">
            <a:extLst>
              <a:ext uri="{FF2B5EF4-FFF2-40B4-BE49-F238E27FC236}">
                <a16:creationId xmlns:a16="http://schemas.microsoft.com/office/drawing/2014/main" id="{ED698BB1-4C6B-9B4C-8FC9-20C593CC90BC}"/>
              </a:ext>
            </a:extLst>
          </p:cNvPr>
          <p:cNvSpPr/>
          <p:nvPr/>
        </p:nvSpPr>
        <p:spPr>
          <a:xfrm>
            <a:off x="2315299" y="4225853"/>
            <a:ext cx="561447" cy="3477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1" name="Rectangle: Rounded Corners 22">
            <a:extLst>
              <a:ext uri="{FF2B5EF4-FFF2-40B4-BE49-F238E27FC236}">
                <a16:creationId xmlns:a16="http://schemas.microsoft.com/office/drawing/2014/main" id="{9E603A3C-A41C-9C24-6983-475C9B16D018}"/>
              </a:ext>
            </a:extLst>
          </p:cNvPr>
          <p:cNvSpPr/>
          <p:nvPr/>
        </p:nvSpPr>
        <p:spPr>
          <a:xfrm>
            <a:off x="4134671" y="3631963"/>
            <a:ext cx="561447" cy="3477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316272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66D3115A-AA22-FA53-09C1-7FF266B0F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utoShape 2">
            <a:extLst>
              <a:ext uri="{FF2B5EF4-FFF2-40B4-BE49-F238E27FC236}">
                <a16:creationId xmlns:a16="http://schemas.microsoft.com/office/drawing/2014/main" id="{774E06BB-3707-47DF-397E-C0D8D25029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24289BF5-9318-3C72-47A2-E8F1EC5A6EB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EAADF0-FA57-906F-2818-5DBB5BDB12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51" y="2498064"/>
            <a:ext cx="5445553" cy="36162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D0EFD97-7C41-E0E7-CF64-1DD839F2AA4F}"/>
              </a:ext>
            </a:extLst>
          </p:cNvPr>
          <p:cNvSpPr txBox="1"/>
          <p:nvPr/>
        </p:nvSpPr>
        <p:spPr>
          <a:xfrm>
            <a:off x="697584" y="1792015"/>
            <a:ext cx="10058400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processus 1 impliqué dans le cycle de l’eau est :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A44994A-2DC5-E510-16C1-D5062F7D92C2}"/>
              </a:ext>
            </a:extLst>
          </p:cNvPr>
          <p:cNvGrpSpPr/>
          <p:nvPr/>
        </p:nvGrpSpPr>
        <p:grpSpPr>
          <a:xfrm>
            <a:off x="7320210" y="2584691"/>
            <a:ext cx="3039035" cy="708675"/>
            <a:chOff x="7753843" y="2697812"/>
            <a:chExt cx="3039035" cy="708675"/>
          </a:xfrm>
        </p:grpSpPr>
        <p:sp>
          <p:nvSpPr>
            <p:cNvPr id="9" name="Google Shape;15880;p58">
              <a:extLst>
                <a:ext uri="{FF2B5EF4-FFF2-40B4-BE49-F238E27FC236}">
                  <a16:creationId xmlns:a16="http://schemas.microsoft.com/office/drawing/2014/main" id="{3254109C-E6E8-A2BC-200D-BA2071A8A0DC}"/>
                </a:ext>
              </a:extLst>
            </p:cNvPr>
            <p:cNvSpPr txBox="1">
              <a:spLocks/>
            </p:cNvSpPr>
            <p:nvPr/>
          </p:nvSpPr>
          <p:spPr>
            <a:xfrm>
              <a:off x="7896170" y="2697812"/>
              <a:ext cx="1756878" cy="708675"/>
            </a:xfrm>
            <a:prstGeom prst="roundRect">
              <a:avLst/>
            </a:prstGeom>
            <a:noFill/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lang="en-US"/>
              </a:defPPr>
              <a:lvl1pPr marR="0" lv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Hammersmith One"/>
                <a:buNone/>
                <a:defRPr sz="2400" b="1" i="0" u="none" strike="noStrike" cap="none">
                  <a:solidFill>
                    <a:schemeClr val="dk1"/>
                  </a:solidFill>
                  <a:latin typeface="+mj-lt"/>
                  <a:ea typeface="Hammersmith One"/>
                  <a:cs typeface="Hammersmith One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9pPr>
            </a:lstStyle>
            <a:p>
              <a:pPr algn="l">
                <a:lnSpc>
                  <a:spcPct val="125000"/>
                </a:lnSpc>
              </a:pPr>
              <a:r>
                <a:rPr lang="fr-FR" sz="1800" dirty="0">
                  <a:solidFill>
                    <a:schemeClr val="bg1"/>
                  </a:solidFill>
                  <a:latin typeface="Calibri" panose="020F0502020204030204"/>
                  <a:ea typeface="+mn-ea"/>
                  <a:cs typeface="+mn-cs"/>
                </a:rPr>
                <a:t>Mer</a:t>
              </a:r>
            </a:p>
          </p:txBody>
        </p:sp>
        <p:sp>
          <p:nvSpPr>
            <p:cNvPr id="5" name="Rectangle: Rounded Corners 22">
              <a:extLst>
                <a:ext uri="{FF2B5EF4-FFF2-40B4-BE49-F238E27FC236}">
                  <a16:creationId xmlns:a16="http://schemas.microsoft.com/office/drawing/2014/main" id="{AE8739C3-E75B-E475-CD79-B7D95AC513A9}"/>
                </a:ext>
              </a:extLst>
            </p:cNvPr>
            <p:cNvSpPr/>
            <p:nvPr/>
          </p:nvSpPr>
          <p:spPr>
            <a:xfrm>
              <a:off x="8467787" y="2750148"/>
              <a:ext cx="2325091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Transpiration </a:t>
              </a:r>
              <a:endPara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: Rounded Corners 22">
              <a:extLst>
                <a:ext uri="{FF2B5EF4-FFF2-40B4-BE49-F238E27FC236}">
                  <a16:creationId xmlns:a16="http://schemas.microsoft.com/office/drawing/2014/main" id="{BB5B5124-60D7-B5F5-152E-AB199FF77E85}"/>
                </a:ext>
              </a:extLst>
            </p:cNvPr>
            <p:cNvSpPr/>
            <p:nvPr/>
          </p:nvSpPr>
          <p:spPr>
            <a:xfrm>
              <a:off x="7753843" y="2750148"/>
              <a:ext cx="713944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A185B77-8776-AA4D-3911-587724910306}"/>
              </a:ext>
            </a:extLst>
          </p:cNvPr>
          <p:cNvGrpSpPr/>
          <p:nvPr/>
        </p:nvGrpSpPr>
        <p:grpSpPr>
          <a:xfrm>
            <a:off x="7320210" y="4072121"/>
            <a:ext cx="3039035" cy="567058"/>
            <a:chOff x="7771005" y="4069901"/>
            <a:chExt cx="3039035" cy="567058"/>
          </a:xfrm>
          <a:solidFill>
            <a:srgbClr val="002060"/>
          </a:solidFill>
        </p:grpSpPr>
        <p:sp>
          <p:nvSpPr>
            <p:cNvPr id="11" name="Rectangle: Rounded Corners 22">
              <a:extLst>
                <a:ext uri="{FF2B5EF4-FFF2-40B4-BE49-F238E27FC236}">
                  <a16:creationId xmlns:a16="http://schemas.microsoft.com/office/drawing/2014/main" id="{23BD960E-2CCE-D568-A98B-ACE2A69C06BE}"/>
                </a:ext>
              </a:extLst>
            </p:cNvPr>
            <p:cNvSpPr/>
            <p:nvPr/>
          </p:nvSpPr>
          <p:spPr>
            <a:xfrm>
              <a:off x="8484949" y="4069901"/>
              <a:ext cx="2325091" cy="567058"/>
            </a:xfrm>
            <a:prstGeom prst="roundRect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Évaporation </a:t>
              </a:r>
              <a:endParaRPr lang="fr-FR" sz="2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: Rounded Corners 22">
              <a:extLst>
                <a:ext uri="{FF2B5EF4-FFF2-40B4-BE49-F238E27FC236}">
                  <a16:creationId xmlns:a16="http://schemas.microsoft.com/office/drawing/2014/main" id="{55CF50B7-7755-6B2D-15C3-0B271DFC96B7}"/>
                </a:ext>
              </a:extLst>
            </p:cNvPr>
            <p:cNvSpPr/>
            <p:nvPr/>
          </p:nvSpPr>
          <p:spPr>
            <a:xfrm>
              <a:off x="7771005" y="4069901"/>
              <a:ext cx="713944" cy="567058"/>
            </a:xfrm>
            <a:prstGeom prst="roundRect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  <a:endParaRPr lang="fr-FR" sz="2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6403458-829B-6C41-5FC9-507F03D39024}"/>
              </a:ext>
            </a:extLst>
          </p:cNvPr>
          <p:cNvGrpSpPr/>
          <p:nvPr/>
        </p:nvGrpSpPr>
        <p:grpSpPr>
          <a:xfrm>
            <a:off x="7320210" y="5417934"/>
            <a:ext cx="3039035" cy="567058"/>
            <a:chOff x="7841841" y="5531055"/>
            <a:chExt cx="3039035" cy="567058"/>
          </a:xfrm>
        </p:grpSpPr>
        <p:sp>
          <p:nvSpPr>
            <p:cNvPr id="16" name="Rectangle: Rounded Corners 22">
              <a:extLst>
                <a:ext uri="{FF2B5EF4-FFF2-40B4-BE49-F238E27FC236}">
                  <a16:creationId xmlns:a16="http://schemas.microsoft.com/office/drawing/2014/main" id="{08EC49AE-1793-ADD2-8D5E-6208DE1C7050}"/>
                </a:ext>
              </a:extLst>
            </p:cNvPr>
            <p:cNvSpPr/>
            <p:nvPr/>
          </p:nvSpPr>
          <p:spPr>
            <a:xfrm>
              <a:off x="8555785" y="5531055"/>
              <a:ext cx="2325091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Infiltration </a:t>
              </a:r>
              <a:endPara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: Rounded Corners 22">
              <a:extLst>
                <a:ext uri="{FF2B5EF4-FFF2-40B4-BE49-F238E27FC236}">
                  <a16:creationId xmlns:a16="http://schemas.microsoft.com/office/drawing/2014/main" id="{B49FC533-2C10-22B5-2156-E26F025E0AE6}"/>
                </a:ext>
              </a:extLst>
            </p:cNvPr>
            <p:cNvSpPr/>
            <p:nvPr/>
          </p:nvSpPr>
          <p:spPr>
            <a:xfrm>
              <a:off x="7841841" y="5531055"/>
              <a:ext cx="713944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7" name="Rectangle: Rounded Corners 22">
            <a:extLst>
              <a:ext uri="{FF2B5EF4-FFF2-40B4-BE49-F238E27FC236}">
                <a16:creationId xmlns:a16="http://schemas.microsoft.com/office/drawing/2014/main" id="{C1DE29F0-7843-CE6A-1440-9A2C8F27E59A}"/>
              </a:ext>
            </a:extLst>
          </p:cNvPr>
          <p:cNvSpPr/>
          <p:nvPr/>
        </p:nvSpPr>
        <p:spPr>
          <a:xfrm>
            <a:off x="1342767" y="4214855"/>
            <a:ext cx="561447" cy="3477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30" name="Rectangle: Rounded Corners 22">
            <a:extLst>
              <a:ext uri="{FF2B5EF4-FFF2-40B4-BE49-F238E27FC236}">
                <a16:creationId xmlns:a16="http://schemas.microsoft.com/office/drawing/2014/main" id="{F4E1FA89-5C94-22C4-A559-E7D88C25FB9D}"/>
              </a:ext>
            </a:extLst>
          </p:cNvPr>
          <p:cNvSpPr/>
          <p:nvPr/>
        </p:nvSpPr>
        <p:spPr>
          <a:xfrm>
            <a:off x="2315299" y="4225853"/>
            <a:ext cx="561447" cy="3477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1" name="Rectangle: Rounded Corners 22">
            <a:extLst>
              <a:ext uri="{FF2B5EF4-FFF2-40B4-BE49-F238E27FC236}">
                <a16:creationId xmlns:a16="http://schemas.microsoft.com/office/drawing/2014/main" id="{2F9AEC6A-742D-6E5A-2BBA-63C0E618AB09}"/>
              </a:ext>
            </a:extLst>
          </p:cNvPr>
          <p:cNvSpPr/>
          <p:nvPr/>
        </p:nvSpPr>
        <p:spPr>
          <a:xfrm>
            <a:off x="4134671" y="3631963"/>
            <a:ext cx="561447" cy="3477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CA7ADD5C-1920-97C3-3B5E-A6167415329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89697" y="349648"/>
            <a:ext cx="644537" cy="6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19F00D58-84B2-3F6F-73C4-432ACA071AD9}"/>
              </a:ext>
            </a:extLst>
          </p:cNvPr>
          <p:cNvSpPr txBox="1">
            <a:spLocks/>
          </p:cNvSpPr>
          <p:nvPr/>
        </p:nvSpPr>
        <p:spPr>
          <a:xfrm>
            <a:off x="824365" y="394570"/>
            <a:ext cx="9554547" cy="427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La bonne réponse est b. Ce processus est l’évaporation. Sous l’effet de la chaleur, l’eau se transforme en vapeur d’eau et monte dans l’atmosphère.</a:t>
            </a:r>
          </a:p>
        </p:txBody>
      </p:sp>
    </p:spTree>
    <p:extLst>
      <p:ext uri="{BB962C8B-B14F-4D97-AF65-F5344CB8AC3E}">
        <p14:creationId xmlns:p14="http://schemas.microsoft.com/office/powerpoint/2010/main" val="20037904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8A06EF5F-B616-EB2A-EF0C-65EBDD29D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5BD0826-2C87-53F3-4CB0-77DF4B3125A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83363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cinquième question.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5D1F73A6-2AEC-4262-D6F6-99E4DD96EE0C}"/>
              </a:ext>
            </a:extLst>
          </p:cNvPr>
          <p:cNvSpPr txBox="1">
            <a:spLocks/>
          </p:cNvSpPr>
          <p:nvPr/>
        </p:nvSpPr>
        <p:spPr>
          <a:xfrm>
            <a:off x="778932" y="1227229"/>
            <a:ext cx="8836407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5- Choisissez la bonne réponse. </a:t>
            </a: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D041E318-6306-4C38-1BDF-C16BCEDC2D7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0" name="Espace réservé du contenu 3">
            <a:extLst>
              <a:ext uri="{FF2B5EF4-FFF2-40B4-BE49-F238E27FC236}">
                <a16:creationId xmlns:a16="http://schemas.microsoft.com/office/drawing/2014/main" id="{5C4D8DFE-DB01-217B-08E5-0A0573E7FA65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  <a:endParaRPr lang="fr-FR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BBE9DE80-2852-65B4-49D5-75540B1F178E}"/>
              </a:ext>
            </a:extLst>
          </p:cNvPr>
          <p:cNvGrpSpPr/>
          <p:nvPr/>
        </p:nvGrpSpPr>
        <p:grpSpPr>
          <a:xfrm>
            <a:off x="10790576" y="349758"/>
            <a:ext cx="497596" cy="431295"/>
            <a:chOff x="779844" y="4335989"/>
            <a:chExt cx="563238" cy="575842"/>
          </a:xfrm>
        </p:grpSpPr>
        <p:pic>
          <p:nvPicPr>
            <p:cNvPr id="22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6F8435E8-CC6A-BBBB-239C-C0242266523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8EC8417-E9FB-E38A-FD1D-25CEC4D1EBC1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2" name="Oval 7">
            <a:extLst>
              <a:ext uri="{FF2B5EF4-FFF2-40B4-BE49-F238E27FC236}">
                <a16:creationId xmlns:a16="http://schemas.microsoft.com/office/drawing/2014/main" id="{180B9626-98B4-D4B6-720F-32D5233D0682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40F566-6B71-F66B-200E-FC239AD4E5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51" y="2498064"/>
            <a:ext cx="5445553" cy="36162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FA29075-1159-70B4-CEB2-095F6D9160A8}"/>
              </a:ext>
            </a:extLst>
          </p:cNvPr>
          <p:cNvSpPr txBox="1"/>
          <p:nvPr/>
        </p:nvSpPr>
        <p:spPr>
          <a:xfrm>
            <a:off x="697584" y="1792015"/>
            <a:ext cx="10058400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processus 2 impliqué dans le cycle de l’eau est :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B39FE9-5573-5971-1CFF-9B21DA430EF6}"/>
              </a:ext>
            </a:extLst>
          </p:cNvPr>
          <p:cNvGrpSpPr/>
          <p:nvPr/>
        </p:nvGrpSpPr>
        <p:grpSpPr>
          <a:xfrm>
            <a:off x="7320210" y="2584691"/>
            <a:ext cx="3039035" cy="708675"/>
            <a:chOff x="7753843" y="2697812"/>
            <a:chExt cx="3039035" cy="708675"/>
          </a:xfrm>
        </p:grpSpPr>
        <p:sp>
          <p:nvSpPr>
            <p:cNvPr id="9" name="Google Shape;15880;p58">
              <a:extLst>
                <a:ext uri="{FF2B5EF4-FFF2-40B4-BE49-F238E27FC236}">
                  <a16:creationId xmlns:a16="http://schemas.microsoft.com/office/drawing/2014/main" id="{AE8CAAB0-E7EC-DBFF-8BCE-46EA38EB1ECD}"/>
                </a:ext>
              </a:extLst>
            </p:cNvPr>
            <p:cNvSpPr txBox="1">
              <a:spLocks/>
            </p:cNvSpPr>
            <p:nvPr/>
          </p:nvSpPr>
          <p:spPr>
            <a:xfrm>
              <a:off x="7896170" y="2697812"/>
              <a:ext cx="1756878" cy="708675"/>
            </a:xfrm>
            <a:prstGeom prst="roundRect">
              <a:avLst/>
            </a:prstGeom>
            <a:noFill/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lang="en-US"/>
              </a:defPPr>
              <a:lvl1pPr marR="0" lv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Hammersmith One"/>
                <a:buNone/>
                <a:defRPr sz="2400" b="1" i="0" u="none" strike="noStrike" cap="none">
                  <a:solidFill>
                    <a:schemeClr val="dk1"/>
                  </a:solidFill>
                  <a:latin typeface="+mj-lt"/>
                  <a:ea typeface="Hammersmith One"/>
                  <a:cs typeface="Hammersmith One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9pPr>
            </a:lstStyle>
            <a:p>
              <a:pPr algn="l">
                <a:lnSpc>
                  <a:spcPct val="125000"/>
                </a:lnSpc>
              </a:pPr>
              <a:r>
                <a:rPr lang="fr-FR" sz="1800" dirty="0">
                  <a:solidFill>
                    <a:schemeClr val="bg1"/>
                  </a:solidFill>
                  <a:latin typeface="Calibri" panose="020F0502020204030204"/>
                  <a:ea typeface="+mn-ea"/>
                  <a:cs typeface="+mn-cs"/>
                </a:rPr>
                <a:t>Mer</a:t>
              </a:r>
            </a:p>
          </p:txBody>
        </p:sp>
        <p:sp>
          <p:nvSpPr>
            <p:cNvPr id="5" name="Rectangle: Rounded Corners 22">
              <a:extLst>
                <a:ext uri="{FF2B5EF4-FFF2-40B4-BE49-F238E27FC236}">
                  <a16:creationId xmlns:a16="http://schemas.microsoft.com/office/drawing/2014/main" id="{82349333-6425-9C1D-7A67-393BFBC6AAED}"/>
                </a:ext>
              </a:extLst>
            </p:cNvPr>
            <p:cNvSpPr/>
            <p:nvPr/>
          </p:nvSpPr>
          <p:spPr>
            <a:xfrm>
              <a:off x="8467787" y="2750148"/>
              <a:ext cx="2325091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Transpiration </a:t>
              </a:r>
              <a:endPara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: Rounded Corners 22">
              <a:extLst>
                <a:ext uri="{FF2B5EF4-FFF2-40B4-BE49-F238E27FC236}">
                  <a16:creationId xmlns:a16="http://schemas.microsoft.com/office/drawing/2014/main" id="{385CE5C5-3228-9256-CBF9-13B0C4F756A1}"/>
                </a:ext>
              </a:extLst>
            </p:cNvPr>
            <p:cNvSpPr/>
            <p:nvPr/>
          </p:nvSpPr>
          <p:spPr>
            <a:xfrm>
              <a:off x="7753843" y="2750148"/>
              <a:ext cx="713944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0B6B81F-2990-E00D-D221-645BC33F75E3}"/>
              </a:ext>
            </a:extLst>
          </p:cNvPr>
          <p:cNvGrpSpPr/>
          <p:nvPr/>
        </p:nvGrpSpPr>
        <p:grpSpPr>
          <a:xfrm>
            <a:off x="7320210" y="4072121"/>
            <a:ext cx="3039035" cy="567058"/>
            <a:chOff x="7771005" y="4069901"/>
            <a:chExt cx="3039035" cy="567058"/>
          </a:xfrm>
        </p:grpSpPr>
        <p:sp>
          <p:nvSpPr>
            <p:cNvPr id="11" name="Rectangle: Rounded Corners 22">
              <a:extLst>
                <a:ext uri="{FF2B5EF4-FFF2-40B4-BE49-F238E27FC236}">
                  <a16:creationId xmlns:a16="http://schemas.microsoft.com/office/drawing/2014/main" id="{E533224F-BFE6-4455-FAD8-A3AE52DFF3CB}"/>
                </a:ext>
              </a:extLst>
            </p:cNvPr>
            <p:cNvSpPr/>
            <p:nvPr/>
          </p:nvSpPr>
          <p:spPr>
            <a:xfrm>
              <a:off x="8484949" y="4069901"/>
              <a:ext cx="2325091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Évaporation </a:t>
              </a:r>
              <a:endPara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: Rounded Corners 22">
              <a:extLst>
                <a:ext uri="{FF2B5EF4-FFF2-40B4-BE49-F238E27FC236}">
                  <a16:creationId xmlns:a16="http://schemas.microsoft.com/office/drawing/2014/main" id="{D1B93755-B71B-740C-BE9F-23EF48661C77}"/>
                </a:ext>
              </a:extLst>
            </p:cNvPr>
            <p:cNvSpPr/>
            <p:nvPr/>
          </p:nvSpPr>
          <p:spPr>
            <a:xfrm>
              <a:off x="7771005" y="4069901"/>
              <a:ext cx="713944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5FD1F39-8CAD-7C27-CEA8-C4F56B888A8B}"/>
              </a:ext>
            </a:extLst>
          </p:cNvPr>
          <p:cNvGrpSpPr/>
          <p:nvPr/>
        </p:nvGrpSpPr>
        <p:grpSpPr>
          <a:xfrm>
            <a:off x="7320210" y="5417934"/>
            <a:ext cx="3039035" cy="567058"/>
            <a:chOff x="7841841" y="5531055"/>
            <a:chExt cx="3039035" cy="567058"/>
          </a:xfrm>
        </p:grpSpPr>
        <p:sp>
          <p:nvSpPr>
            <p:cNvPr id="16" name="Rectangle: Rounded Corners 22">
              <a:extLst>
                <a:ext uri="{FF2B5EF4-FFF2-40B4-BE49-F238E27FC236}">
                  <a16:creationId xmlns:a16="http://schemas.microsoft.com/office/drawing/2014/main" id="{93414906-142D-93F3-D2B3-10C9B7CC7C81}"/>
                </a:ext>
              </a:extLst>
            </p:cNvPr>
            <p:cNvSpPr/>
            <p:nvPr/>
          </p:nvSpPr>
          <p:spPr>
            <a:xfrm>
              <a:off x="8555785" y="5531055"/>
              <a:ext cx="2325091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Précipitations </a:t>
              </a:r>
              <a:endPara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: Rounded Corners 22">
              <a:extLst>
                <a:ext uri="{FF2B5EF4-FFF2-40B4-BE49-F238E27FC236}">
                  <a16:creationId xmlns:a16="http://schemas.microsoft.com/office/drawing/2014/main" id="{60FF4C10-B0A5-1AB1-DA3E-B197A3063F82}"/>
                </a:ext>
              </a:extLst>
            </p:cNvPr>
            <p:cNvSpPr/>
            <p:nvPr/>
          </p:nvSpPr>
          <p:spPr>
            <a:xfrm>
              <a:off x="7841841" y="5531055"/>
              <a:ext cx="713944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7" name="Rectangle: Rounded Corners 22">
            <a:extLst>
              <a:ext uri="{FF2B5EF4-FFF2-40B4-BE49-F238E27FC236}">
                <a16:creationId xmlns:a16="http://schemas.microsoft.com/office/drawing/2014/main" id="{2C86B802-F969-3291-080F-0E0AA25C9239}"/>
              </a:ext>
            </a:extLst>
          </p:cNvPr>
          <p:cNvSpPr/>
          <p:nvPr/>
        </p:nvSpPr>
        <p:spPr>
          <a:xfrm>
            <a:off x="1342767" y="4214855"/>
            <a:ext cx="561447" cy="3477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30" name="Rectangle: Rounded Corners 22">
            <a:extLst>
              <a:ext uri="{FF2B5EF4-FFF2-40B4-BE49-F238E27FC236}">
                <a16:creationId xmlns:a16="http://schemas.microsoft.com/office/drawing/2014/main" id="{2C5680D8-0262-3525-D774-CD5E41379E58}"/>
              </a:ext>
            </a:extLst>
          </p:cNvPr>
          <p:cNvSpPr/>
          <p:nvPr/>
        </p:nvSpPr>
        <p:spPr>
          <a:xfrm>
            <a:off x="2315299" y="4225853"/>
            <a:ext cx="561447" cy="3477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1" name="Rectangle: Rounded Corners 22">
            <a:extLst>
              <a:ext uri="{FF2B5EF4-FFF2-40B4-BE49-F238E27FC236}">
                <a16:creationId xmlns:a16="http://schemas.microsoft.com/office/drawing/2014/main" id="{987F6308-E26D-77D9-9B36-DA497AE88E45}"/>
              </a:ext>
            </a:extLst>
          </p:cNvPr>
          <p:cNvSpPr/>
          <p:nvPr/>
        </p:nvSpPr>
        <p:spPr>
          <a:xfrm>
            <a:off x="4134671" y="3631963"/>
            <a:ext cx="561447" cy="3477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8709518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A7D9CAE6-FE04-5A14-1391-A7969C995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35537305-AB75-B327-6574-238F023622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92054" y="453045"/>
            <a:ext cx="9901637" cy="357660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Les plantes libèrent également de la vapeur d’eau dans l’atmosphère à travers leurs feuilles : c’est la transpiration. Donc la réponse correcte est : a.</a:t>
            </a: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58393907-B32C-49F1-7109-F3032B61DB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F5627E5C-8671-A7CB-156E-B9FF8CD7B282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11E1F70-40C8-94A1-A4D7-EB9B8C34AE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51" y="2498064"/>
            <a:ext cx="5445553" cy="36162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3D58740-8BEC-970F-70DE-ED48C42932B1}"/>
              </a:ext>
            </a:extLst>
          </p:cNvPr>
          <p:cNvSpPr txBox="1"/>
          <p:nvPr/>
        </p:nvSpPr>
        <p:spPr>
          <a:xfrm>
            <a:off x="697584" y="1792015"/>
            <a:ext cx="10058400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processus 2 impliqué dans le cycle de l’eau est :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5F6DFCA-D1A7-1A9F-238F-F22A1D7CC48A}"/>
              </a:ext>
            </a:extLst>
          </p:cNvPr>
          <p:cNvGrpSpPr/>
          <p:nvPr/>
        </p:nvGrpSpPr>
        <p:grpSpPr>
          <a:xfrm>
            <a:off x="7320210" y="2637027"/>
            <a:ext cx="3039035" cy="567058"/>
            <a:chOff x="7753843" y="2750148"/>
            <a:chExt cx="3039035" cy="567058"/>
          </a:xfrm>
          <a:solidFill>
            <a:srgbClr val="002060"/>
          </a:solidFill>
        </p:grpSpPr>
        <p:sp>
          <p:nvSpPr>
            <p:cNvPr id="5" name="Rectangle: Rounded Corners 22">
              <a:extLst>
                <a:ext uri="{FF2B5EF4-FFF2-40B4-BE49-F238E27FC236}">
                  <a16:creationId xmlns:a16="http://schemas.microsoft.com/office/drawing/2014/main" id="{292E16AF-B7E3-EEAE-6AE3-0FE89B86ED71}"/>
                </a:ext>
              </a:extLst>
            </p:cNvPr>
            <p:cNvSpPr/>
            <p:nvPr/>
          </p:nvSpPr>
          <p:spPr>
            <a:xfrm>
              <a:off x="8467787" y="2750148"/>
              <a:ext cx="2325091" cy="567058"/>
            </a:xfrm>
            <a:prstGeom prst="roundRect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Transpiration </a:t>
              </a:r>
              <a:endParaRPr lang="fr-FR" sz="2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: Rounded Corners 22">
              <a:extLst>
                <a:ext uri="{FF2B5EF4-FFF2-40B4-BE49-F238E27FC236}">
                  <a16:creationId xmlns:a16="http://schemas.microsoft.com/office/drawing/2014/main" id="{E83ABF48-B4BD-2D20-285D-7673229D384D}"/>
                </a:ext>
              </a:extLst>
            </p:cNvPr>
            <p:cNvSpPr/>
            <p:nvPr/>
          </p:nvSpPr>
          <p:spPr>
            <a:xfrm>
              <a:off x="7753843" y="2750148"/>
              <a:ext cx="713944" cy="567058"/>
            </a:xfrm>
            <a:prstGeom prst="roundRect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fr-FR" sz="2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9DF5FEF-BE86-61DC-445C-C7123C940D3E}"/>
              </a:ext>
            </a:extLst>
          </p:cNvPr>
          <p:cNvGrpSpPr/>
          <p:nvPr/>
        </p:nvGrpSpPr>
        <p:grpSpPr>
          <a:xfrm>
            <a:off x="7320210" y="4072121"/>
            <a:ext cx="3039035" cy="567058"/>
            <a:chOff x="7771005" y="4069901"/>
            <a:chExt cx="3039035" cy="567058"/>
          </a:xfrm>
        </p:grpSpPr>
        <p:sp>
          <p:nvSpPr>
            <p:cNvPr id="11" name="Rectangle: Rounded Corners 22">
              <a:extLst>
                <a:ext uri="{FF2B5EF4-FFF2-40B4-BE49-F238E27FC236}">
                  <a16:creationId xmlns:a16="http://schemas.microsoft.com/office/drawing/2014/main" id="{DE2FB3E8-5D20-1726-15A8-26BAA9BE5A0D}"/>
                </a:ext>
              </a:extLst>
            </p:cNvPr>
            <p:cNvSpPr/>
            <p:nvPr/>
          </p:nvSpPr>
          <p:spPr>
            <a:xfrm>
              <a:off x="8484949" y="4069901"/>
              <a:ext cx="2325091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Évaporation </a:t>
              </a:r>
              <a:endPara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: Rounded Corners 22">
              <a:extLst>
                <a:ext uri="{FF2B5EF4-FFF2-40B4-BE49-F238E27FC236}">
                  <a16:creationId xmlns:a16="http://schemas.microsoft.com/office/drawing/2014/main" id="{96E3C452-660A-061A-8048-C934B4BDCA9E}"/>
                </a:ext>
              </a:extLst>
            </p:cNvPr>
            <p:cNvSpPr/>
            <p:nvPr/>
          </p:nvSpPr>
          <p:spPr>
            <a:xfrm>
              <a:off x="7771005" y="4069901"/>
              <a:ext cx="713944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16DD872-CE1F-B7FB-78F5-5D82EA5AC6D4}"/>
              </a:ext>
            </a:extLst>
          </p:cNvPr>
          <p:cNvGrpSpPr/>
          <p:nvPr/>
        </p:nvGrpSpPr>
        <p:grpSpPr>
          <a:xfrm>
            <a:off x="7320210" y="5417934"/>
            <a:ext cx="3039035" cy="567058"/>
            <a:chOff x="7841841" y="5531055"/>
            <a:chExt cx="3039035" cy="567058"/>
          </a:xfrm>
        </p:grpSpPr>
        <p:sp>
          <p:nvSpPr>
            <p:cNvPr id="16" name="Rectangle: Rounded Corners 22">
              <a:extLst>
                <a:ext uri="{FF2B5EF4-FFF2-40B4-BE49-F238E27FC236}">
                  <a16:creationId xmlns:a16="http://schemas.microsoft.com/office/drawing/2014/main" id="{943737CE-E5E9-1429-A8B9-C578256F0135}"/>
                </a:ext>
              </a:extLst>
            </p:cNvPr>
            <p:cNvSpPr/>
            <p:nvPr/>
          </p:nvSpPr>
          <p:spPr>
            <a:xfrm>
              <a:off x="8555785" y="5531055"/>
              <a:ext cx="2325091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Précipitations </a:t>
              </a:r>
              <a:endPara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: Rounded Corners 22">
              <a:extLst>
                <a:ext uri="{FF2B5EF4-FFF2-40B4-BE49-F238E27FC236}">
                  <a16:creationId xmlns:a16="http://schemas.microsoft.com/office/drawing/2014/main" id="{E3357671-212B-3AF8-1A3F-A83E1201A65A}"/>
                </a:ext>
              </a:extLst>
            </p:cNvPr>
            <p:cNvSpPr/>
            <p:nvPr/>
          </p:nvSpPr>
          <p:spPr>
            <a:xfrm>
              <a:off x="7841841" y="5531055"/>
              <a:ext cx="713944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7" name="Rectangle: Rounded Corners 22">
            <a:extLst>
              <a:ext uri="{FF2B5EF4-FFF2-40B4-BE49-F238E27FC236}">
                <a16:creationId xmlns:a16="http://schemas.microsoft.com/office/drawing/2014/main" id="{36067705-A018-8CA0-C548-99803A8FF63B}"/>
              </a:ext>
            </a:extLst>
          </p:cNvPr>
          <p:cNvSpPr/>
          <p:nvPr/>
        </p:nvSpPr>
        <p:spPr>
          <a:xfrm>
            <a:off x="1342767" y="4214855"/>
            <a:ext cx="561447" cy="3477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30" name="Rectangle: Rounded Corners 22">
            <a:extLst>
              <a:ext uri="{FF2B5EF4-FFF2-40B4-BE49-F238E27FC236}">
                <a16:creationId xmlns:a16="http://schemas.microsoft.com/office/drawing/2014/main" id="{85A102D2-0D48-B894-2C6D-FDFA8952FDF5}"/>
              </a:ext>
            </a:extLst>
          </p:cNvPr>
          <p:cNvSpPr/>
          <p:nvPr/>
        </p:nvSpPr>
        <p:spPr>
          <a:xfrm>
            <a:off x="2315299" y="4225853"/>
            <a:ext cx="561447" cy="3477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1" name="Rectangle: Rounded Corners 22">
            <a:extLst>
              <a:ext uri="{FF2B5EF4-FFF2-40B4-BE49-F238E27FC236}">
                <a16:creationId xmlns:a16="http://schemas.microsoft.com/office/drawing/2014/main" id="{5F051477-4039-4833-0D8B-6B5677E6F4E8}"/>
              </a:ext>
            </a:extLst>
          </p:cNvPr>
          <p:cNvSpPr/>
          <p:nvPr/>
        </p:nvSpPr>
        <p:spPr>
          <a:xfrm>
            <a:off x="4134671" y="3631963"/>
            <a:ext cx="561447" cy="3477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0431EB1A-A794-18E5-2FB6-6446F347C06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89697" y="349648"/>
            <a:ext cx="644537" cy="601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78489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4C5AD21F-E365-7DA0-596D-9EEFC07F6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FA1069E-C934-07C7-18E4-02735845876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83363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 continue avec une autre question.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79E1E14F-A84A-1CAA-073B-56380BF30914}"/>
              </a:ext>
            </a:extLst>
          </p:cNvPr>
          <p:cNvSpPr txBox="1">
            <a:spLocks/>
          </p:cNvSpPr>
          <p:nvPr/>
        </p:nvSpPr>
        <p:spPr>
          <a:xfrm>
            <a:off x="778932" y="1227229"/>
            <a:ext cx="8836407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6- Choisissez la bonne réponse </a:t>
            </a: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2A028C48-0650-9261-5274-0D28699FB7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0" name="Espace réservé du contenu 3">
            <a:extLst>
              <a:ext uri="{FF2B5EF4-FFF2-40B4-BE49-F238E27FC236}">
                <a16:creationId xmlns:a16="http://schemas.microsoft.com/office/drawing/2014/main" id="{161863A0-5E9C-B354-90DE-5A002F39920D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  <a:endParaRPr lang="fr-FR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3C38E2E-C0C1-4DB7-E3B1-B477FC26C5BA}"/>
              </a:ext>
            </a:extLst>
          </p:cNvPr>
          <p:cNvGrpSpPr/>
          <p:nvPr/>
        </p:nvGrpSpPr>
        <p:grpSpPr>
          <a:xfrm>
            <a:off x="10790576" y="349758"/>
            <a:ext cx="497596" cy="431295"/>
            <a:chOff x="779844" y="4335989"/>
            <a:chExt cx="563238" cy="575842"/>
          </a:xfrm>
        </p:grpSpPr>
        <p:pic>
          <p:nvPicPr>
            <p:cNvPr id="22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A72000DC-75FE-C1EC-17D4-3251C7D9E15E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BA6ECC8-D252-8097-D125-DA63430427B5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2" name="Oval 7">
            <a:extLst>
              <a:ext uri="{FF2B5EF4-FFF2-40B4-BE49-F238E27FC236}">
                <a16:creationId xmlns:a16="http://schemas.microsoft.com/office/drawing/2014/main" id="{A82AAE2E-39EE-9D6A-B855-8FA4B628A97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205AD1-90CA-454E-BA92-534C72E9D4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51" y="2498064"/>
            <a:ext cx="5445553" cy="36162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F668964-D43C-9250-3347-DACAB6D988C5}"/>
              </a:ext>
            </a:extLst>
          </p:cNvPr>
          <p:cNvSpPr txBox="1"/>
          <p:nvPr/>
        </p:nvSpPr>
        <p:spPr>
          <a:xfrm>
            <a:off x="697584" y="1792015"/>
            <a:ext cx="10058400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processus 3 impliqué dans le cycle de l’eau est :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5FF98C0-94CB-55E8-B67E-385AD75F266F}"/>
              </a:ext>
            </a:extLst>
          </p:cNvPr>
          <p:cNvGrpSpPr/>
          <p:nvPr/>
        </p:nvGrpSpPr>
        <p:grpSpPr>
          <a:xfrm>
            <a:off x="7320210" y="2584691"/>
            <a:ext cx="3039035" cy="708675"/>
            <a:chOff x="7753843" y="2697812"/>
            <a:chExt cx="3039035" cy="708675"/>
          </a:xfrm>
        </p:grpSpPr>
        <p:sp>
          <p:nvSpPr>
            <p:cNvPr id="9" name="Google Shape;15880;p58">
              <a:extLst>
                <a:ext uri="{FF2B5EF4-FFF2-40B4-BE49-F238E27FC236}">
                  <a16:creationId xmlns:a16="http://schemas.microsoft.com/office/drawing/2014/main" id="{C0947ABB-A37A-94CC-6D16-4797615FA59E}"/>
                </a:ext>
              </a:extLst>
            </p:cNvPr>
            <p:cNvSpPr txBox="1">
              <a:spLocks/>
            </p:cNvSpPr>
            <p:nvPr/>
          </p:nvSpPr>
          <p:spPr>
            <a:xfrm>
              <a:off x="7896170" y="2697812"/>
              <a:ext cx="1756878" cy="708675"/>
            </a:xfrm>
            <a:prstGeom prst="roundRect">
              <a:avLst/>
            </a:prstGeom>
            <a:noFill/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lang="en-US"/>
              </a:defPPr>
              <a:lvl1pPr marR="0" lv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Hammersmith One"/>
                <a:buNone/>
                <a:defRPr sz="2400" b="1" i="0" u="none" strike="noStrike" cap="none">
                  <a:solidFill>
                    <a:schemeClr val="dk1"/>
                  </a:solidFill>
                  <a:latin typeface="+mj-lt"/>
                  <a:ea typeface="Hammersmith One"/>
                  <a:cs typeface="Hammersmith One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9pPr>
            </a:lstStyle>
            <a:p>
              <a:pPr algn="l">
                <a:lnSpc>
                  <a:spcPct val="125000"/>
                </a:lnSpc>
              </a:pPr>
              <a:r>
                <a:rPr lang="fr-FR" sz="1800" dirty="0">
                  <a:solidFill>
                    <a:schemeClr val="bg1"/>
                  </a:solidFill>
                  <a:latin typeface="Calibri" panose="020F0502020204030204"/>
                  <a:ea typeface="+mn-ea"/>
                  <a:cs typeface="+mn-cs"/>
                </a:rPr>
                <a:t>Mer</a:t>
              </a:r>
            </a:p>
          </p:txBody>
        </p:sp>
        <p:sp>
          <p:nvSpPr>
            <p:cNvPr id="5" name="Rectangle: Rounded Corners 22">
              <a:extLst>
                <a:ext uri="{FF2B5EF4-FFF2-40B4-BE49-F238E27FC236}">
                  <a16:creationId xmlns:a16="http://schemas.microsoft.com/office/drawing/2014/main" id="{F1D84366-ECC1-5572-27EE-647A1B2B48DF}"/>
                </a:ext>
              </a:extLst>
            </p:cNvPr>
            <p:cNvSpPr/>
            <p:nvPr/>
          </p:nvSpPr>
          <p:spPr>
            <a:xfrm>
              <a:off x="8467787" y="2750148"/>
              <a:ext cx="2325091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Condensation </a:t>
              </a:r>
              <a:endPara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: Rounded Corners 22">
              <a:extLst>
                <a:ext uri="{FF2B5EF4-FFF2-40B4-BE49-F238E27FC236}">
                  <a16:creationId xmlns:a16="http://schemas.microsoft.com/office/drawing/2014/main" id="{3303A2DB-9527-81C3-3249-AA72C2ABAEC8}"/>
                </a:ext>
              </a:extLst>
            </p:cNvPr>
            <p:cNvSpPr/>
            <p:nvPr/>
          </p:nvSpPr>
          <p:spPr>
            <a:xfrm>
              <a:off x="7753843" y="2750148"/>
              <a:ext cx="713944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9FC29B2-1CC7-099C-A186-7DB25E9DE917}"/>
              </a:ext>
            </a:extLst>
          </p:cNvPr>
          <p:cNvGrpSpPr/>
          <p:nvPr/>
        </p:nvGrpSpPr>
        <p:grpSpPr>
          <a:xfrm>
            <a:off x="7320210" y="4072121"/>
            <a:ext cx="3039035" cy="567058"/>
            <a:chOff x="7771005" y="4069901"/>
            <a:chExt cx="3039035" cy="567058"/>
          </a:xfrm>
        </p:grpSpPr>
        <p:sp>
          <p:nvSpPr>
            <p:cNvPr id="11" name="Rectangle: Rounded Corners 22">
              <a:extLst>
                <a:ext uri="{FF2B5EF4-FFF2-40B4-BE49-F238E27FC236}">
                  <a16:creationId xmlns:a16="http://schemas.microsoft.com/office/drawing/2014/main" id="{8A80C69E-8356-ED0E-D02F-4429AD65DF61}"/>
                </a:ext>
              </a:extLst>
            </p:cNvPr>
            <p:cNvSpPr/>
            <p:nvPr/>
          </p:nvSpPr>
          <p:spPr>
            <a:xfrm>
              <a:off x="8484949" y="4069901"/>
              <a:ext cx="2325091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Ruissellement </a:t>
              </a:r>
              <a:endPara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: Rounded Corners 22">
              <a:extLst>
                <a:ext uri="{FF2B5EF4-FFF2-40B4-BE49-F238E27FC236}">
                  <a16:creationId xmlns:a16="http://schemas.microsoft.com/office/drawing/2014/main" id="{0446EF87-EC97-928A-3B86-01DF607874A0}"/>
                </a:ext>
              </a:extLst>
            </p:cNvPr>
            <p:cNvSpPr/>
            <p:nvPr/>
          </p:nvSpPr>
          <p:spPr>
            <a:xfrm>
              <a:off x="7771005" y="4069901"/>
              <a:ext cx="713944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48CB7692-B5D2-3D1A-F288-863A55AA3E39}"/>
              </a:ext>
            </a:extLst>
          </p:cNvPr>
          <p:cNvGrpSpPr/>
          <p:nvPr/>
        </p:nvGrpSpPr>
        <p:grpSpPr>
          <a:xfrm>
            <a:off x="7320210" y="5417934"/>
            <a:ext cx="3039035" cy="567058"/>
            <a:chOff x="7841841" y="5531055"/>
            <a:chExt cx="3039035" cy="567058"/>
          </a:xfrm>
        </p:grpSpPr>
        <p:sp>
          <p:nvSpPr>
            <p:cNvPr id="16" name="Rectangle: Rounded Corners 22">
              <a:extLst>
                <a:ext uri="{FF2B5EF4-FFF2-40B4-BE49-F238E27FC236}">
                  <a16:creationId xmlns:a16="http://schemas.microsoft.com/office/drawing/2014/main" id="{3F2CCA41-BBA0-0747-C876-59DFAAB6E8B7}"/>
                </a:ext>
              </a:extLst>
            </p:cNvPr>
            <p:cNvSpPr/>
            <p:nvPr/>
          </p:nvSpPr>
          <p:spPr>
            <a:xfrm>
              <a:off x="8555785" y="5531055"/>
              <a:ext cx="2325091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Précipitations  </a:t>
              </a:r>
              <a:endPara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: Rounded Corners 22">
              <a:extLst>
                <a:ext uri="{FF2B5EF4-FFF2-40B4-BE49-F238E27FC236}">
                  <a16:creationId xmlns:a16="http://schemas.microsoft.com/office/drawing/2014/main" id="{C6181105-4551-D5A3-78E4-00E30BFAEB61}"/>
                </a:ext>
              </a:extLst>
            </p:cNvPr>
            <p:cNvSpPr/>
            <p:nvPr/>
          </p:nvSpPr>
          <p:spPr>
            <a:xfrm>
              <a:off x="7841841" y="5531055"/>
              <a:ext cx="713944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7" name="Rectangle: Rounded Corners 22">
            <a:extLst>
              <a:ext uri="{FF2B5EF4-FFF2-40B4-BE49-F238E27FC236}">
                <a16:creationId xmlns:a16="http://schemas.microsoft.com/office/drawing/2014/main" id="{17C9BAE4-9B87-ED1C-2BFD-9E7AD708F1BC}"/>
              </a:ext>
            </a:extLst>
          </p:cNvPr>
          <p:cNvSpPr/>
          <p:nvPr/>
        </p:nvSpPr>
        <p:spPr>
          <a:xfrm>
            <a:off x="1342767" y="4214855"/>
            <a:ext cx="561447" cy="3477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30" name="Rectangle: Rounded Corners 22">
            <a:extLst>
              <a:ext uri="{FF2B5EF4-FFF2-40B4-BE49-F238E27FC236}">
                <a16:creationId xmlns:a16="http://schemas.microsoft.com/office/drawing/2014/main" id="{383989D9-8592-5BB4-4909-007A8BACCFBC}"/>
              </a:ext>
            </a:extLst>
          </p:cNvPr>
          <p:cNvSpPr/>
          <p:nvPr/>
        </p:nvSpPr>
        <p:spPr>
          <a:xfrm>
            <a:off x="2315299" y="4225853"/>
            <a:ext cx="561447" cy="3477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1" name="Rectangle: Rounded Corners 22">
            <a:extLst>
              <a:ext uri="{FF2B5EF4-FFF2-40B4-BE49-F238E27FC236}">
                <a16:creationId xmlns:a16="http://schemas.microsoft.com/office/drawing/2014/main" id="{477B3021-0515-7701-C6CA-356CC3CC3C6A}"/>
              </a:ext>
            </a:extLst>
          </p:cNvPr>
          <p:cNvSpPr/>
          <p:nvPr/>
        </p:nvSpPr>
        <p:spPr>
          <a:xfrm>
            <a:off x="4134671" y="3631963"/>
            <a:ext cx="561447" cy="3477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3045416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47702236-5D13-3AC1-0251-E1751A1C0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263766A-12F1-5DB9-A3FB-2E3AD0C1812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6895" y="519032"/>
            <a:ext cx="9590551" cy="282245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algn="just"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bonne réponse est c ; Après la condensation les gouttelettes deviennent lourdes, elles tombent sous forme de pluie, de neige ou de grêle.</a:t>
            </a: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6376520A-D7ED-AFEB-252F-5553758FF3D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DCA83380-1D3C-2A95-12CF-D0DD82EF94A5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5C6A64B-C856-65C0-4F40-4AD469C339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51" y="2498064"/>
            <a:ext cx="5445553" cy="36162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11614F7-B193-7D2C-E439-DEA19CD6D3E2}"/>
              </a:ext>
            </a:extLst>
          </p:cNvPr>
          <p:cNvSpPr txBox="1"/>
          <p:nvPr/>
        </p:nvSpPr>
        <p:spPr>
          <a:xfrm>
            <a:off x="697584" y="1792015"/>
            <a:ext cx="10058400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processus 3 impliqué dans le cycle de l’eau est :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F771BD6-E14C-8AFB-446C-C43F9BFFF764}"/>
              </a:ext>
            </a:extLst>
          </p:cNvPr>
          <p:cNvGrpSpPr/>
          <p:nvPr/>
        </p:nvGrpSpPr>
        <p:grpSpPr>
          <a:xfrm>
            <a:off x="7320210" y="2584691"/>
            <a:ext cx="3039035" cy="708675"/>
            <a:chOff x="7753843" y="2697812"/>
            <a:chExt cx="3039035" cy="708675"/>
          </a:xfrm>
        </p:grpSpPr>
        <p:sp>
          <p:nvSpPr>
            <p:cNvPr id="9" name="Google Shape;15880;p58">
              <a:extLst>
                <a:ext uri="{FF2B5EF4-FFF2-40B4-BE49-F238E27FC236}">
                  <a16:creationId xmlns:a16="http://schemas.microsoft.com/office/drawing/2014/main" id="{4F8ED8E5-3947-76E2-AAA9-5A8D29CB2338}"/>
                </a:ext>
              </a:extLst>
            </p:cNvPr>
            <p:cNvSpPr txBox="1">
              <a:spLocks/>
            </p:cNvSpPr>
            <p:nvPr/>
          </p:nvSpPr>
          <p:spPr>
            <a:xfrm>
              <a:off x="7896170" y="2697812"/>
              <a:ext cx="1756878" cy="708675"/>
            </a:xfrm>
            <a:prstGeom prst="roundRect">
              <a:avLst/>
            </a:prstGeom>
            <a:noFill/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 lang="en-US"/>
              </a:defPPr>
              <a:lvl1pPr marR="0" lv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Hammersmith One"/>
                <a:buNone/>
                <a:defRPr sz="2400" b="1" i="0" u="none" strike="noStrike" cap="none">
                  <a:solidFill>
                    <a:schemeClr val="dk1"/>
                  </a:solidFill>
                  <a:latin typeface="+mj-lt"/>
                  <a:ea typeface="Hammersmith One"/>
                  <a:cs typeface="Hammersmith One"/>
                </a:defRPr>
              </a:lvl1pPr>
              <a:lvl2pPr marR="0" lv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2pPr>
              <a:lvl3pPr marR="0" lvl="2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3pPr>
              <a:lvl4pPr marR="0" lvl="3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4pPr>
              <a:lvl5pPr marR="0" lvl="4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5pPr>
              <a:lvl6pPr marR="0" lvl="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6pPr>
              <a:lvl7pPr marR="0" lvl="6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7pPr>
              <a:lvl8pPr marR="0" lvl="7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8pPr>
              <a:lvl9pPr marR="0" lvl="8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Hammersmith One"/>
                <a:buNone/>
                <a:defRPr sz="2400" b="0" i="0" u="none" strike="noStrike" cap="none">
                  <a:solidFill>
                    <a:schemeClr val="dk1"/>
                  </a:solidFill>
                  <a:latin typeface="Hammersmith One"/>
                  <a:ea typeface="Hammersmith One"/>
                  <a:cs typeface="Hammersmith One"/>
                </a:defRPr>
              </a:lvl9pPr>
            </a:lstStyle>
            <a:p>
              <a:pPr algn="l">
                <a:lnSpc>
                  <a:spcPct val="125000"/>
                </a:lnSpc>
              </a:pPr>
              <a:r>
                <a:rPr lang="fr-FR" sz="1800" dirty="0">
                  <a:solidFill>
                    <a:schemeClr val="bg1"/>
                  </a:solidFill>
                  <a:latin typeface="Calibri" panose="020F0502020204030204"/>
                  <a:ea typeface="+mn-ea"/>
                  <a:cs typeface="+mn-cs"/>
                </a:rPr>
                <a:t>Mer</a:t>
              </a:r>
            </a:p>
          </p:txBody>
        </p:sp>
        <p:sp>
          <p:nvSpPr>
            <p:cNvPr id="5" name="Rectangle: Rounded Corners 22">
              <a:extLst>
                <a:ext uri="{FF2B5EF4-FFF2-40B4-BE49-F238E27FC236}">
                  <a16:creationId xmlns:a16="http://schemas.microsoft.com/office/drawing/2014/main" id="{5CF5AB9A-0AC7-E948-E498-EB0788D0FF8B}"/>
                </a:ext>
              </a:extLst>
            </p:cNvPr>
            <p:cNvSpPr/>
            <p:nvPr/>
          </p:nvSpPr>
          <p:spPr>
            <a:xfrm>
              <a:off x="8467787" y="2750148"/>
              <a:ext cx="2325091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Condensation </a:t>
              </a:r>
              <a:endPara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: Rounded Corners 22">
              <a:extLst>
                <a:ext uri="{FF2B5EF4-FFF2-40B4-BE49-F238E27FC236}">
                  <a16:creationId xmlns:a16="http://schemas.microsoft.com/office/drawing/2014/main" id="{ADC8ECC2-5B7E-49F2-221B-3A7BFB591DBB}"/>
                </a:ext>
              </a:extLst>
            </p:cNvPr>
            <p:cNvSpPr/>
            <p:nvPr/>
          </p:nvSpPr>
          <p:spPr>
            <a:xfrm>
              <a:off x="7753843" y="2750148"/>
              <a:ext cx="713944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392ED5C5-9410-956A-6E5C-94272E2D3B56}"/>
              </a:ext>
            </a:extLst>
          </p:cNvPr>
          <p:cNvGrpSpPr/>
          <p:nvPr/>
        </p:nvGrpSpPr>
        <p:grpSpPr>
          <a:xfrm>
            <a:off x="7320210" y="4072121"/>
            <a:ext cx="3039035" cy="567058"/>
            <a:chOff x="7771005" y="4069901"/>
            <a:chExt cx="3039035" cy="567058"/>
          </a:xfrm>
        </p:grpSpPr>
        <p:sp>
          <p:nvSpPr>
            <p:cNvPr id="11" name="Rectangle: Rounded Corners 22">
              <a:extLst>
                <a:ext uri="{FF2B5EF4-FFF2-40B4-BE49-F238E27FC236}">
                  <a16:creationId xmlns:a16="http://schemas.microsoft.com/office/drawing/2014/main" id="{3ABBF6E9-DA39-A6AA-D8B2-BABE72F2C8B1}"/>
                </a:ext>
              </a:extLst>
            </p:cNvPr>
            <p:cNvSpPr/>
            <p:nvPr/>
          </p:nvSpPr>
          <p:spPr>
            <a:xfrm>
              <a:off x="8484949" y="4069901"/>
              <a:ext cx="2325091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Ruissellement </a:t>
              </a:r>
              <a:endPara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: Rounded Corners 22">
              <a:extLst>
                <a:ext uri="{FF2B5EF4-FFF2-40B4-BE49-F238E27FC236}">
                  <a16:creationId xmlns:a16="http://schemas.microsoft.com/office/drawing/2014/main" id="{6F09B44E-9FA6-A5AE-3C12-1BF170E076DD}"/>
                </a:ext>
              </a:extLst>
            </p:cNvPr>
            <p:cNvSpPr/>
            <p:nvPr/>
          </p:nvSpPr>
          <p:spPr>
            <a:xfrm>
              <a:off x="7771005" y="4069901"/>
              <a:ext cx="713944" cy="5670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D1D8457-D75A-A10D-F866-2AA297D79A20}"/>
              </a:ext>
            </a:extLst>
          </p:cNvPr>
          <p:cNvGrpSpPr/>
          <p:nvPr/>
        </p:nvGrpSpPr>
        <p:grpSpPr>
          <a:xfrm>
            <a:off x="7320210" y="5417934"/>
            <a:ext cx="3039035" cy="567058"/>
            <a:chOff x="7841841" y="5531055"/>
            <a:chExt cx="3039035" cy="567058"/>
          </a:xfrm>
          <a:solidFill>
            <a:srgbClr val="002060"/>
          </a:solidFill>
        </p:grpSpPr>
        <p:sp>
          <p:nvSpPr>
            <p:cNvPr id="16" name="Rectangle: Rounded Corners 22">
              <a:extLst>
                <a:ext uri="{FF2B5EF4-FFF2-40B4-BE49-F238E27FC236}">
                  <a16:creationId xmlns:a16="http://schemas.microsoft.com/office/drawing/2014/main" id="{2A8B4D47-8122-791B-5256-85296E83C286}"/>
                </a:ext>
              </a:extLst>
            </p:cNvPr>
            <p:cNvSpPr/>
            <p:nvPr/>
          </p:nvSpPr>
          <p:spPr>
            <a:xfrm>
              <a:off x="8555785" y="5531055"/>
              <a:ext cx="2325091" cy="567058"/>
            </a:xfrm>
            <a:prstGeom prst="roundRect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Précipitations   </a:t>
              </a:r>
              <a:endParaRPr lang="fr-FR" sz="2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: Rounded Corners 22">
              <a:extLst>
                <a:ext uri="{FF2B5EF4-FFF2-40B4-BE49-F238E27FC236}">
                  <a16:creationId xmlns:a16="http://schemas.microsoft.com/office/drawing/2014/main" id="{6B60346A-1B41-12E9-AD13-ABBE23BD9A2D}"/>
                </a:ext>
              </a:extLst>
            </p:cNvPr>
            <p:cNvSpPr/>
            <p:nvPr/>
          </p:nvSpPr>
          <p:spPr>
            <a:xfrm>
              <a:off x="7841841" y="5531055"/>
              <a:ext cx="713944" cy="567058"/>
            </a:xfrm>
            <a:prstGeom prst="roundRect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  <a:endParaRPr lang="fr-FR" sz="2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7" name="Rectangle: Rounded Corners 22">
            <a:extLst>
              <a:ext uri="{FF2B5EF4-FFF2-40B4-BE49-F238E27FC236}">
                <a16:creationId xmlns:a16="http://schemas.microsoft.com/office/drawing/2014/main" id="{1D39C717-05A4-8334-728B-A254E261B532}"/>
              </a:ext>
            </a:extLst>
          </p:cNvPr>
          <p:cNvSpPr/>
          <p:nvPr/>
        </p:nvSpPr>
        <p:spPr>
          <a:xfrm>
            <a:off x="1342767" y="4214855"/>
            <a:ext cx="561447" cy="3477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30" name="Rectangle: Rounded Corners 22">
            <a:extLst>
              <a:ext uri="{FF2B5EF4-FFF2-40B4-BE49-F238E27FC236}">
                <a16:creationId xmlns:a16="http://schemas.microsoft.com/office/drawing/2014/main" id="{03D6465A-19AE-14E6-DEB0-18918DB8B69A}"/>
              </a:ext>
            </a:extLst>
          </p:cNvPr>
          <p:cNvSpPr/>
          <p:nvPr/>
        </p:nvSpPr>
        <p:spPr>
          <a:xfrm>
            <a:off x="2315299" y="4225853"/>
            <a:ext cx="561447" cy="3477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1" name="Rectangle: Rounded Corners 22">
            <a:extLst>
              <a:ext uri="{FF2B5EF4-FFF2-40B4-BE49-F238E27FC236}">
                <a16:creationId xmlns:a16="http://schemas.microsoft.com/office/drawing/2014/main" id="{B220DE47-2D72-0242-7B83-0C9ADE145CEB}"/>
              </a:ext>
            </a:extLst>
          </p:cNvPr>
          <p:cNvSpPr/>
          <p:nvPr/>
        </p:nvSpPr>
        <p:spPr>
          <a:xfrm>
            <a:off x="4181805" y="3462281"/>
            <a:ext cx="561447" cy="3477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75C04F59-1443-18C6-80C9-83CC207119B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89697" y="349648"/>
            <a:ext cx="644537" cy="601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13370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819D7699-551D-B9D6-DD46-B9BC05BCF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A09BC414-42E6-6BE2-C55E-3B8EDDCA75A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83363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autre question.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02A004FA-962C-F76C-B00B-13822259B956}"/>
              </a:ext>
            </a:extLst>
          </p:cNvPr>
          <p:cNvSpPr txBox="1">
            <a:spLocks/>
          </p:cNvSpPr>
          <p:nvPr/>
        </p:nvSpPr>
        <p:spPr>
          <a:xfrm>
            <a:off x="778932" y="1227229"/>
            <a:ext cx="107783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7- Décrivez le rôle du processus de condensation dans le cycle de l’eau.</a:t>
            </a: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9F84D944-3193-784E-5682-CC57101070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057170" y="343638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43971225-F5B7-7633-DF71-E2DF05B8339F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FC4BD56-EF40-9A7A-431C-36C5547B36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881" y="2337809"/>
            <a:ext cx="5445553" cy="3616215"/>
          </a:xfrm>
          <a:prstGeom prst="rect">
            <a:avLst/>
          </a:prstGeom>
        </p:spPr>
      </p:pic>
      <p:sp>
        <p:nvSpPr>
          <p:cNvPr id="31" name="Rectangle: Rounded Corners 22">
            <a:extLst>
              <a:ext uri="{FF2B5EF4-FFF2-40B4-BE49-F238E27FC236}">
                <a16:creationId xmlns:a16="http://schemas.microsoft.com/office/drawing/2014/main" id="{8F4874BD-BEAB-CAD3-5AF0-863781524906}"/>
              </a:ext>
            </a:extLst>
          </p:cNvPr>
          <p:cNvSpPr/>
          <p:nvPr/>
        </p:nvSpPr>
        <p:spPr>
          <a:xfrm>
            <a:off x="8946039" y="2519601"/>
            <a:ext cx="1668544" cy="3477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Condensation</a:t>
            </a:r>
            <a:endParaRPr lang="fr-FR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22">
            <a:extLst>
              <a:ext uri="{FF2B5EF4-FFF2-40B4-BE49-F238E27FC236}">
                <a16:creationId xmlns:a16="http://schemas.microsoft.com/office/drawing/2014/main" id="{BE3F850D-8FA8-CBF8-EDE0-D5D140A3DF76}"/>
              </a:ext>
            </a:extLst>
          </p:cNvPr>
          <p:cNvSpPr/>
          <p:nvPr/>
        </p:nvSpPr>
        <p:spPr>
          <a:xfrm>
            <a:off x="509047" y="2488676"/>
            <a:ext cx="4888594" cy="34944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lnSpc>
                <a:spcPct val="200000"/>
              </a:lnSpc>
              <a:buClr>
                <a:srgbClr val="000000"/>
              </a:buClr>
              <a:buSzPts val="1400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……………………………………………………………………..…………………………………. ……………………………………………………………………..…………………………………. </a:t>
            </a:r>
            <a:endParaRPr lang="fr-FR" sz="24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AD3E1462-08CC-089D-3789-ABFC98668608}"/>
              </a:ext>
            </a:extLst>
          </p:cNvPr>
          <p:cNvSpPr txBox="1">
            <a:spLocks/>
          </p:cNvSpPr>
          <p:nvPr/>
        </p:nvSpPr>
        <p:spPr>
          <a:xfrm>
            <a:off x="910138" y="635380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Accorder quelques secondes de réflexion aux élèves, puis les inviter à répondre en levant la main.</a:t>
            </a:r>
          </a:p>
          <a:p>
            <a:endParaRPr lang="fr-FR" sz="1200" noProof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  <p:pic>
        <p:nvPicPr>
          <p:cNvPr id="14" name="Picture 2" descr="Lever la main - Icônes mains et gestes gratuites">
            <a:extLst>
              <a:ext uri="{FF2B5EF4-FFF2-40B4-BE49-F238E27FC236}">
                <a16:creationId xmlns:a16="http://schemas.microsoft.com/office/drawing/2014/main" id="{62424814-56A7-D57F-3507-4158146F1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423" y="449892"/>
            <a:ext cx="500984" cy="50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8635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76188CD2-5EE5-B1E6-77CC-687867C66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1BD4EE0A-BED1-CA1A-BFC3-DE960A1787F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396485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Excellent !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B5992608-26EC-1524-26B5-096F86A8BF9C}"/>
              </a:ext>
            </a:extLst>
          </p:cNvPr>
          <p:cNvSpPr txBox="1">
            <a:spLocks/>
          </p:cNvSpPr>
          <p:nvPr/>
        </p:nvSpPr>
        <p:spPr>
          <a:xfrm>
            <a:off x="778932" y="1227229"/>
            <a:ext cx="107783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Le rôle du processus de condensation dans le cycle de l’eau :</a:t>
            </a: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A4478D50-6B48-0064-54E0-BA576CDA50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057170" y="343638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FFA1A170-7647-498F-5D10-D12F6BA8C77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3F12374-5643-D19B-E842-6E5F55E7E8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881" y="2337809"/>
            <a:ext cx="5445553" cy="3616215"/>
          </a:xfrm>
          <a:prstGeom prst="rect">
            <a:avLst/>
          </a:prstGeom>
        </p:spPr>
      </p:pic>
      <p:sp>
        <p:nvSpPr>
          <p:cNvPr id="31" name="Rectangle: Rounded Corners 22">
            <a:extLst>
              <a:ext uri="{FF2B5EF4-FFF2-40B4-BE49-F238E27FC236}">
                <a16:creationId xmlns:a16="http://schemas.microsoft.com/office/drawing/2014/main" id="{6BF21A23-17F6-28D8-B697-7F325361E895}"/>
              </a:ext>
            </a:extLst>
          </p:cNvPr>
          <p:cNvSpPr/>
          <p:nvPr/>
        </p:nvSpPr>
        <p:spPr>
          <a:xfrm>
            <a:off x="8946039" y="2519601"/>
            <a:ext cx="1668544" cy="3477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Condensation</a:t>
            </a:r>
            <a:endParaRPr lang="fr-FR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22">
            <a:extLst>
              <a:ext uri="{FF2B5EF4-FFF2-40B4-BE49-F238E27FC236}">
                <a16:creationId xmlns:a16="http://schemas.microsoft.com/office/drawing/2014/main" id="{DB486C9D-6ABF-D949-DD0E-1A9B644EE6AB}"/>
              </a:ext>
            </a:extLst>
          </p:cNvPr>
          <p:cNvSpPr/>
          <p:nvPr/>
        </p:nvSpPr>
        <p:spPr>
          <a:xfrm>
            <a:off x="509047" y="2488676"/>
            <a:ext cx="4888594" cy="34944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lnSpc>
                <a:spcPct val="200000"/>
              </a:lnSpc>
              <a:buClr>
                <a:srgbClr val="000000"/>
              </a:buClr>
              <a:buSzPts val="1400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……………………………………………………………………..…………………………………. ……………………………………………………………………..…………………………………. </a:t>
            </a:r>
            <a:endParaRPr lang="fr-FR" sz="24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CA9FC1-7D96-BB1E-CC9F-9C6400BFACEA}"/>
              </a:ext>
            </a:extLst>
          </p:cNvPr>
          <p:cNvSpPr txBox="1"/>
          <p:nvPr/>
        </p:nvSpPr>
        <p:spPr>
          <a:xfrm>
            <a:off x="810705" y="2740547"/>
            <a:ext cx="4374037" cy="2610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b="1" i="0" noProof="0" dirty="0">
                <a:solidFill>
                  <a:srgbClr val="FF0000"/>
                </a:solidFill>
                <a:effectLst/>
                <a:latin typeface="BradleyTypePro-Regular"/>
              </a:rPr>
              <a:t>la vapeur d’eau se refroidit en altitude et forme des nuages (gouttelettes liquides).</a:t>
            </a:r>
            <a:endParaRPr lang="fr-FR" sz="2800" dirty="0">
              <a:solidFill>
                <a:srgbClr val="FF0000"/>
              </a:solidFill>
            </a:endParaRPr>
          </a:p>
        </p:txBody>
      </p:sp>
      <p:pic>
        <p:nvPicPr>
          <p:cNvPr id="5" name="Google Shape;898;p41">
            <a:extLst>
              <a:ext uri="{FF2B5EF4-FFF2-40B4-BE49-F238E27FC236}">
                <a16:creationId xmlns:a16="http://schemas.microsoft.com/office/drawing/2014/main" id="{B2DA1AD4-AB0D-D158-2243-4B247409F0A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89697" y="349648"/>
            <a:ext cx="644537" cy="601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22056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EA1AA67F-A56B-0A7B-2BDB-9DBA1AFD3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42E6F21-F46F-0702-7921-4051DECC1F4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65694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Passons à une autre question.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3C13902D-B95C-800E-A0E1-BAE48E4126F1}"/>
              </a:ext>
            </a:extLst>
          </p:cNvPr>
          <p:cNvSpPr txBox="1">
            <a:spLocks/>
          </p:cNvSpPr>
          <p:nvPr/>
        </p:nvSpPr>
        <p:spPr>
          <a:xfrm>
            <a:off x="967469" y="1500606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Répondez par « Vrai » ou « Faux »: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contenu 3">
            <a:extLst>
              <a:ext uri="{FF2B5EF4-FFF2-40B4-BE49-F238E27FC236}">
                <a16:creationId xmlns:a16="http://schemas.microsoft.com/office/drawing/2014/main" id="{D1A4F74B-DF1E-2A6C-3400-E5153AC6B9E1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9D18731-9759-4FD1-7D53-1ADCC507EA9C}"/>
              </a:ext>
            </a:extLst>
          </p:cNvPr>
          <p:cNvGrpSpPr/>
          <p:nvPr/>
        </p:nvGrpSpPr>
        <p:grpSpPr>
          <a:xfrm>
            <a:off x="10469793" y="295084"/>
            <a:ext cx="700384" cy="635762"/>
            <a:chOff x="779844" y="4335989"/>
            <a:chExt cx="563238" cy="575842"/>
          </a:xfrm>
        </p:grpSpPr>
        <p:pic>
          <p:nvPicPr>
            <p:cNvPr id="4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54F9920-F459-3071-0B8C-B8F2F53D78E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5AA241A-CAA7-506F-49D7-7FF0A0757C3A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6" name="Oval 7">
            <a:extLst>
              <a:ext uri="{FF2B5EF4-FFF2-40B4-BE49-F238E27FC236}">
                <a16:creationId xmlns:a16="http://schemas.microsoft.com/office/drawing/2014/main" id="{5AA746F0-DEDE-3622-43F9-8FA1C2FBD29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9" name="Rectangle : coins arrondis 6">
            <a:extLst>
              <a:ext uri="{FF2B5EF4-FFF2-40B4-BE49-F238E27FC236}">
                <a16:creationId xmlns:a16="http://schemas.microsoft.com/office/drawing/2014/main" id="{31DA7FF5-1476-69ED-27AE-8E82D79C1915}"/>
              </a:ext>
            </a:extLst>
          </p:cNvPr>
          <p:cNvSpPr/>
          <p:nvPr/>
        </p:nvSpPr>
        <p:spPr>
          <a:xfrm>
            <a:off x="769094" y="4173430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0" name="Rectangle : coins arrondis 13">
            <a:extLst>
              <a:ext uri="{FF2B5EF4-FFF2-40B4-BE49-F238E27FC236}">
                <a16:creationId xmlns:a16="http://schemas.microsoft.com/office/drawing/2014/main" id="{A093CE7D-C998-86A7-8C01-0CDB9F19BC07}"/>
              </a:ext>
            </a:extLst>
          </p:cNvPr>
          <p:cNvSpPr/>
          <p:nvPr/>
        </p:nvSpPr>
        <p:spPr>
          <a:xfrm>
            <a:off x="6869906" y="4173430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7" name="Google Shape;15880;p58">
            <a:extLst>
              <a:ext uri="{FF2B5EF4-FFF2-40B4-BE49-F238E27FC236}">
                <a16:creationId xmlns:a16="http://schemas.microsoft.com/office/drawing/2014/main" id="{CEED5DC2-12C8-8FAB-65B4-EBBD30250EB1}"/>
              </a:ext>
            </a:extLst>
          </p:cNvPr>
          <p:cNvSpPr txBox="1">
            <a:spLocks/>
          </p:cNvSpPr>
          <p:nvPr/>
        </p:nvSpPr>
        <p:spPr>
          <a:xfrm>
            <a:off x="913461" y="2785691"/>
            <a:ext cx="998392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noProof="0" dirty="0"/>
              <a:t>Le ruissellement correspond à l’eau qui alimente les nappes souterraines</a:t>
            </a:r>
            <a:r>
              <a:rPr lang="fr-FR" dirty="0"/>
              <a:t>.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214299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1988C99E-A4C0-2185-BF2F-CDFABE54D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3BCA8D10-3AB2-31B6-8A5B-A95FBC03B21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65694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Non ce n’est pas vrai . Le ruissellement correspond à l’eau qui s’écoule à la surface du sol.</a:t>
            </a:r>
          </a:p>
        </p:txBody>
      </p:sp>
      <p:sp>
        <p:nvSpPr>
          <p:cNvPr id="2" name="Espace réservé du contenu 3">
            <a:extLst>
              <a:ext uri="{FF2B5EF4-FFF2-40B4-BE49-F238E27FC236}">
                <a16:creationId xmlns:a16="http://schemas.microsoft.com/office/drawing/2014/main" id="{124B4811-1025-3FC2-137C-641E7615FA78}"/>
              </a:ext>
            </a:extLst>
          </p:cNvPr>
          <p:cNvSpPr txBox="1">
            <a:spLocks/>
          </p:cNvSpPr>
          <p:nvPr/>
        </p:nvSpPr>
        <p:spPr>
          <a:xfrm>
            <a:off x="972375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Mettre l’accent sur la différence entre le ruissèlement et l’infiltration.</a:t>
            </a:r>
          </a:p>
        </p:txBody>
      </p:sp>
      <p:sp>
        <p:nvSpPr>
          <p:cNvPr id="6" name="Oval 7">
            <a:extLst>
              <a:ext uri="{FF2B5EF4-FFF2-40B4-BE49-F238E27FC236}">
                <a16:creationId xmlns:a16="http://schemas.microsoft.com/office/drawing/2014/main" id="{7B71B22D-C9F2-C7E5-2FBD-3DAC2D8DFBE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9" name="Rectangle : coins arrondis 6">
            <a:extLst>
              <a:ext uri="{FF2B5EF4-FFF2-40B4-BE49-F238E27FC236}">
                <a16:creationId xmlns:a16="http://schemas.microsoft.com/office/drawing/2014/main" id="{6A42310E-1D9C-AFD0-661E-350515910A97}"/>
              </a:ext>
            </a:extLst>
          </p:cNvPr>
          <p:cNvSpPr/>
          <p:nvPr/>
        </p:nvSpPr>
        <p:spPr>
          <a:xfrm>
            <a:off x="769094" y="4173430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0" name="Rectangle : coins arrondis 13">
            <a:extLst>
              <a:ext uri="{FF2B5EF4-FFF2-40B4-BE49-F238E27FC236}">
                <a16:creationId xmlns:a16="http://schemas.microsoft.com/office/drawing/2014/main" id="{4A3101CD-14F8-79F9-9A31-DBBA956C4E6E}"/>
              </a:ext>
            </a:extLst>
          </p:cNvPr>
          <p:cNvSpPr/>
          <p:nvPr/>
        </p:nvSpPr>
        <p:spPr>
          <a:xfrm>
            <a:off x="6869906" y="4173430"/>
            <a:ext cx="4428466" cy="980625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7" name="Google Shape;15880;p58">
            <a:extLst>
              <a:ext uri="{FF2B5EF4-FFF2-40B4-BE49-F238E27FC236}">
                <a16:creationId xmlns:a16="http://schemas.microsoft.com/office/drawing/2014/main" id="{9A314801-A08E-E45A-1A7E-D37FE0011814}"/>
              </a:ext>
            </a:extLst>
          </p:cNvPr>
          <p:cNvSpPr txBox="1">
            <a:spLocks/>
          </p:cNvSpPr>
          <p:nvPr/>
        </p:nvSpPr>
        <p:spPr>
          <a:xfrm>
            <a:off x="913461" y="2785691"/>
            <a:ext cx="998392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noProof="0" dirty="0"/>
              <a:t>Le ruissellement correspond à l’eau qui alimente les nappes souterraines</a:t>
            </a:r>
            <a:r>
              <a:rPr lang="fr-FR" dirty="0"/>
              <a:t>.</a:t>
            </a:r>
            <a:endParaRPr lang="fr-FR" noProof="0" dirty="0"/>
          </a:p>
        </p:txBody>
      </p:sp>
      <p:pic>
        <p:nvPicPr>
          <p:cNvPr id="8" name="Google Shape;898;p41">
            <a:extLst>
              <a:ext uri="{FF2B5EF4-FFF2-40B4-BE49-F238E27FC236}">
                <a16:creationId xmlns:a16="http://schemas.microsoft.com/office/drawing/2014/main" id="{2B9EA32B-02DE-AD75-6210-6218D46D65E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9697" y="349648"/>
            <a:ext cx="644537" cy="601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1113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7862E70D-E270-F704-C80E-780CDF5ED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25662CF-FD8E-7DF2-F933-593AFFF76C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4594" y="288297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dernière question.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0FF15D7-083F-306D-455D-7AC6F83D1E89}"/>
              </a:ext>
            </a:extLst>
          </p:cNvPr>
          <p:cNvSpPr txBox="1"/>
          <p:nvPr/>
        </p:nvSpPr>
        <p:spPr>
          <a:xfrm>
            <a:off x="680792" y="1268696"/>
            <a:ext cx="9701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>
              <a:defRPr/>
            </a:pPr>
            <a:r>
              <a:rPr lang="fr-FR" sz="2400" b="1" dirty="0">
                <a:solidFill>
                  <a:prstClr val="black"/>
                </a:solidFill>
                <a:latin typeface="Calibri" panose="020F0502020204030204"/>
                <a:cs typeface="Arial"/>
              </a:rPr>
              <a:t>9-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  <a:cs typeface="Arial"/>
              </a:rPr>
              <a:t>Reliez par des flèches chaque processus à son rôle:</a:t>
            </a:r>
          </a:p>
        </p:txBody>
      </p:sp>
      <p:sp>
        <p:nvSpPr>
          <p:cNvPr id="8" name="Google Shape;642;p21">
            <a:extLst>
              <a:ext uri="{FF2B5EF4-FFF2-40B4-BE49-F238E27FC236}">
                <a16:creationId xmlns:a16="http://schemas.microsoft.com/office/drawing/2014/main" id="{4E2632EB-CCCD-E59E-9B7D-DED75D6DF44B}"/>
              </a:ext>
            </a:extLst>
          </p:cNvPr>
          <p:cNvSpPr txBox="1">
            <a:spLocks/>
          </p:cNvSpPr>
          <p:nvPr/>
        </p:nvSpPr>
        <p:spPr>
          <a:xfrm>
            <a:off x="978505" y="657902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2 élèves à passer au tableau. </a:t>
            </a:r>
          </a:p>
        </p:txBody>
      </p:sp>
      <p:pic>
        <p:nvPicPr>
          <p:cNvPr id="9" name="Google Shape;645;p21">
            <a:extLst>
              <a:ext uri="{FF2B5EF4-FFF2-40B4-BE49-F238E27FC236}">
                <a16:creationId xmlns:a16="http://schemas.microsoft.com/office/drawing/2014/main" id="{55117E5E-25F3-4C1A-50D8-04AE05E9E23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65887" y="250190"/>
            <a:ext cx="648055" cy="6480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3CA5133A-C31C-21BE-077A-AE24FB153BA5}"/>
              </a:ext>
            </a:extLst>
          </p:cNvPr>
          <p:cNvGrpSpPr/>
          <p:nvPr/>
        </p:nvGrpSpPr>
        <p:grpSpPr>
          <a:xfrm>
            <a:off x="386430" y="2689895"/>
            <a:ext cx="3438319" cy="591473"/>
            <a:chOff x="7921466" y="2594893"/>
            <a:chExt cx="3438319" cy="510778"/>
          </a:xfrm>
          <a:solidFill>
            <a:srgbClr val="C8F5E8"/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FBFCE5D-F7D0-A424-D248-1D001AA959FC}"/>
                </a:ext>
              </a:extLst>
            </p:cNvPr>
            <p:cNvSpPr/>
            <p:nvPr/>
          </p:nvSpPr>
          <p:spPr>
            <a:xfrm>
              <a:off x="8369183" y="2594893"/>
              <a:ext cx="2990602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Précipitations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2C18C63-ECBE-0F97-897E-A3C4F8C80902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1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C259E23-8E9E-E391-D407-D2FD3C7A984B}"/>
              </a:ext>
            </a:extLst>
          </p:cNvPr>
          <p:cNvGrpSpPr/>
          <p:nvPr/>
        </p:nvGrpSpPr>
        <p:grpSpPr>
          <a:xfrm>
            <a:off x="386430" y="4029453"/>
            <a:ext cx="3477647" cy="591473"/>
            <a:chOff x="7921466" y="2594893"/>
            <a:chExt cx="3254827" cy="510778"/>
          </a:xfrm>
          <a:solidFill>
            <a:srgbClr val="C8F5E8"/>
          </a:solidFill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437C6AE-CDDC-D93D-8DD9-9837657D479C}"/>
                </a:ext>
              </a:extLst>
            </p:cNvPr>
            <p:cNvSpPr/>
            <p:nvPr/>
          </p:nvSpPr>
          <p:spPr>
            <a:xfrm>
              <a:off x="8369183" y="2594893"/>
              <a:ext cx="2807110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Transpiration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7DB7DFB-4764-20B7-8B84-3479F2E0E3C3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2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E301E73-21E9-215B-6F4D-89135B9399E2}"/>
              </a:ext>
            </a:extLst>
          </p:cNvPr>
          <p:cNvGrpSpPr/>
          <p:nvPr/>
        </p:nvGrpSpPr>
        <p:grpSpPr>
          <a:xfrm>
            <a:off x="386430" y="5369011"/>
            <a:ext cx="3408822" cy="591473"/>
            <a:chOff x="7921466" y="2594893"/>
            <a:chExt cx="3408822" cy="510778"/>
          </a:xfrm>
          <a:solidFill>
            <a:srgbClr val="C8F5E8"/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E973719-02C6-C03D-E26B-51ADCB8B5658}"/>
                </a:ext>
              </a:extLst>
            </p:cNvPr>
            <p:cNvSpPr/>
            <p:nvPr/>
          </p:nvSpPr>
          <p:spPr>
            <a:xfrm>
              <a:off x="8369182" y="2594893"/>
              <a:ext cx="2961106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Ruissellement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4FDB1D4-F2FC-5608-7A82-48F3263D6E56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3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EC4076AF-0DB8-5B5D-FE90-9839FBCBC07D}"/>
              </a:ext>
            </a:extLst>
          </p:cNvPr>
          <p:cNvGrpSpPr/>
          <p:nvPr/>
        </p:nvGrpSpPr>
        <p:grpSpPr>
          <a:xfrm>
            <a:off x="5245998" y="2642761"/>
            <a:ext cx="6346233" cy="591473"/>
            <a:chOff x="7921466" y="2594893"/>
            <a:chExt cx="5321985" cy="510778"/>
          </a:xfrm>
          <a:solidFill>
            <a:srgbClr val="C8F5E8"/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E75DCD3-11A6-7CEE-242B-32E657138DA8}"/>
                </a:ext>
              </a:extLst>
            </p:cNvPr>
            <p:cNvSpPr/>
            <p:nvPr/>
          </p:nvSpPr>
          <p:spPr>
            <a:xfrm>
              <a:off x="8369182" y="2594893"/>
              <a:ext cx="4874269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Les plantes rejettent de la vapeur d’eau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D593868-F597-AEE1-ACC9-1C8FA806BA42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C6C4307-2D9B-377F-7A8F-1A5D2FA6EA19}"/>
              </a:ext>
            </a:extLst>
          </p:cNvPr>
          <p:cNvGrpSpPr/>
          <p:nvPr/>
        </p:nvGrpSpPr>
        <p:grpSpPr>
          <a:xfrm>
            <a:off x="5243973" y="3959648"/>
            <a:ext cx="6299097" cy="683950"/>
            <a:chOff x="7921466" y="2594894"/>
            <a:chExt cx="6299097" cy="590638"/>
          </a:xfrm>
          <a:solidFill>
            <a:srgbClr val="C8F5E8"/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E61B017-671B-6C5C-369D-C7DF1E10D61F}"/>
                </a:ext>
              </a:extLst>
            </p:cNvPr>
            <p:cNvSpPr/>
            <p:nvPr/>
          </p:nvSpPr>
          <p:spPr>
            <a:xfrm>
              <a:off x="8418342" y="2594894"/>
              <a:ext cx="5802221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L’eau tombe sur Terre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0C56EF11-7FDE-25EE-D97D-5195B81FEEF1}"/>
                </a:ext>
              </a:extLst>
            </p:cNvPr>
            <p:cNvSpPr/>
            <p:nvPr/>
          </p:nvSpPr>
          <p:spPr>
            <a:xfrm>
              <a:off x="7921466" y="2594894"/>
              <a:ext cx="439072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5E10AE9-AB57-C082-253D-C4EBCE9459E6}"/>
              </a:ext>
            </a:extLst>
          </p:cNvPr>
          <p:cNvGrpSpPr/>
          <p:nvPr/>
        </p:nvGrpSpPr>
        <p:grpSpPr>
          <a:xfrm>
            <a:off x="5223093" y="5369011"/>
            <a:ext cx="6241321" cy="591473"/>
            <a:chOff x="7823145" y="2594893"/>
            <a:chExt cx="6241321" cy="510778"/>
          </a:xfrm>
          <a:solidFill>
            <a:srgbClr val="C8F5E8"/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E1E8763-316A-6498-A8E3-6E9773D61181}"/>
                </a:ext>
              </a:extLst>
            </p:cNvPr>
            <p:cNvSpPr/>
            <p:nvPr/>
          </p:nvSpPr>
          <p:spPr>
            <a:xfrm>
              <a:off x="8339686" y="2594893"/>
              <a:ext cx="5724780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L’eau coule vers les rivières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9DA752C3-472C-ACD5-BADC-C40EF121C2C0}"/>
                </a:ext>
              </a:extLst>
            </p:cNvPr>
            <p:cNvSpPr/>
            <p:nvPr/>
          </p:nvSpPr>
          <p:spPr>
            <a:xfrm>
              <a:off x="7823145" y="2594893"/>
              <a:ext cx="469784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c</a:t>
              </a:r>
            </a:p>
          </p:txBody>
        </p:sp>
      </p:grpSp>
      <p:sp>
        <p:nvSpPr>
          <p:cNvPr id="5" name="Oval 7">
            <a:extLst>
              <a:ext uri="{FF2B5EF4-FFF2-40B4-BE49-F238E27FC236}">
                <a16:creationId xmlns:a16="http://schemas.microsoft.com/office/drawing/2014/main" id="{3FA06AA6-88C5-B139-1E3C-C97F999BEC2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1CF8366-0BAC-6396-179B-29CDB7C98F51}"/>
              </a:ext>
            </a:extLst>
          </p:cNvPr>
          <p:cNvSpPr/>
          <p:nvPr/>
        </p:nvSpPr>
        <p:spPr>
          <a:xfrm>
            <a:off x="377072" y="2022164"/>
            <a:ext cx="3467341" cy="343964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Processus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BFA3A8D-048C-4146-5BEC-C38459236D71}"/>
              </a:ext>
            </a:extLst>
          </p:cNvPr>
          <p:cNvSpPr/>
          <p:nvPr/>
        </p:nvSpPr>
        <p:spPr>
          <a:xfrm>
            <a:off x="5209679" y="1993884"/>
            <a:ext cx="6451277" cy="306257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Rôle  </a:t>
            </a:r>
          </a:p>
        </p:txBody>
      </p:sp>
    </p:spTree>
    <p:extLst>
      <p:ext uri="{BB962C8B-B14F-4D97-AF65-F5344CB8AC3E}">
        <p14:creationId xmlns:p14="http://schemas.microsoft.com/office/powerpoint/2010/main" val="16436799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C77AAC0E-24E5-1B08-5959-C537218DB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69A8E9C0-3F39-ACF5-D318-50F12FE5B4E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34930" y="406284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Très bien !!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F89042A-7891-BA51-5B27-8F1609E1A370}"/>
              </a:ext>
            </a:extLst>
          </p:cNvPr>
          <p:cNvGrpSpPr/>
          <p:nvPr/>
        </p:nvGrpSpPr>
        <p:grpSpPr>
          <a:xfrm>
            <a:off x="386430" y="2689895"/>
            <a:ext cx="3438319" cy="591473"/>
            <a:chOff x="7921466" y="2594893"/>
            <a:chExt cx="3438319" cy="510778"/>
          </a:xfrm>
          <a:solidFill>
            <a:srgbClr val="C8F5E8"/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8812627-BD8C-BB22-F06D-1B70F44CA6E1}"/>
                </a:ext>
              </a:extLst>
            </p:cNvPr>
            <p:cNvSpPr/>
            <p:nvPr/>
          </p:nvSpPr>
          <p:spPr>
            <a:xfrm>
              <a:off x="8369183" y="2594893"/>
              <a:ext cx="2990602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Précipitations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8DAD855-B472-3FD7-7D6E-04107FA825AE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1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BA628F9-D2BC-57C3-F342-07D060AB7089}"/>
              </a:ext>
            </a:extLst>
          </p:cNvPr>
          <p:cNvGrpSpPr/>
          <p:nvPr/>
        </p:nvGrpSpPr>
        <p:grpSpPr>
          <a:xfrm>
            <a:off x="386430" y="4029453"/>
            <a:ext cx="3477647" cy="591473"/>
            <a:chOff x="7921466" y="2594893"/>
            <a:chExt cx="3254827" cy="510778"/>
          </a:xfrm>
          <a:solidFill>
            <a:srgbClr val="C8F5E8"/>
          </a:solidFill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6AA170E-93B7-8995-6B17-D2642012C34B}"/>
                </a:ext>
              </a:extLst>
            </p:cNvPr>
            <p:cNvSpPr/>
            <p:nvPr/>
          </p:nvSpPr>
          <p:spPr>
            <a:xfrm>
              <a:off x="8369183" y="2594893"/>
              <a:ext cx="2807110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Transpiration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D203B32-B0B8-A3CF-462C-7E4A6D541DF0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2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B51E77C-8604-12A0-D15C-0B12D0CC8C66}"/>
              </a:ext>
            </a:extLst>
          </p:cNvPr>
          <p:cNvGrpSpPr/>
          <p:nvPr/>
        </p:nvGrpSpPr>
        <p:grpSpPr>
          <a:xfrm>
            <a:off x="386430" y="5369011"/>
            <a:ext cx="3408822" cy="591473"/>
            <a:chOff x="7921466" y="2594893"/>
            <a:chExt cx="3408822" cy="510778"/>
          </a:xfrm>
          <a:solidFill>
            <a:srgbClr val="C8F5E8"/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76B6039-4D4D-5B56-5BD9-A1E77CD18481}"/>
                </a:ext>
              </a:extLst>
            </p:cNvPr>
            <p:cNvSpPr/>
            <p:nvPr/>
          </p:nvSpPr>
          <p:spPr>
            <a:xfrm>
              <a:off x="8369182" y="2594893"/>
              <a:ext cx="2961106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Ruissellement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FB0F3F4-3A4C-6CAF-934C-4B91286DE931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3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EDABC48B-C98F-1501-2E20-50EF0DDA1914}"/>
              </a:ext>
            </a:extLst>
          </p:cNvPr>
          <p:cNvGrpSpPr/>
          <p:nvPr/>
        </p:nvGrpSpPr>
        <p:grpSpPr>
          <a:xfrm>
            <a:off x="5245998" y="2642761"/>
            <a:ext cx="6346233" cy="591473"/>
            <a:chOff x="7921466" y="2594893"/>
            <a:chExt cx="5321985" cy="510778"/>
          </a:xfrm>
          <a:solidFill>
            <a:srgbClr val="C8F5E8"/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C6F28C2-A669-37DE-ACD0-557D6EC0C39E}"/>
                </a:ext>
              </a:extLst>
            </p:cNvPr>
            <p:cNvSpPr/>
            <p:nvPr/>
          </p:nvSpPr>
          <p:spPr>
            <a:xfrm>
              <a:off x="8369182" y="2594893"/>
              <a:ext cx="4874269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Les plantes rejettent de la vapeur d’eau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A3245DB4-C9EC-4980-4E04-895286333A52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AEF73F29-DFDA-CEB4-4B4D-7F70CC06117E}"/>
              </a:ext>
            </a:extLst>
          </p:cNvPr>
          <p:cNvGrpSpPr/>
          <p:nvPr/>
        </p:nvGrpSpPr>
        <p:grpSpPr>
          <a:xfrm>
            <a:off x="5243973" y="3959648"/>
            <a:ext cx="6299097" cy="683950"/>
            <a:chOff x="7921466" y="2594894"/>
            <a:chExt cx="6299097" cy="590638"/>
          </a:xfrm>
          <a:solidFill>
            <a:srgbClr val="C8F5E8"/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2A139B9-8A70-5A8F-68C0-001BFE6A3349}"/>
                </a:ext>
              </a:extLst>
            </p:cNvPr>
            <p:cNvSpPr/>
            <p:nvPr/>
          </p:nvSpPr>
          <p:spPr>
            <a:xfrm>
              <a:off x="8418342" y="2594894"/>
              <a:ext cx="5802221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L’eau tombe sur Terre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0FC08057-71CB-39C7-74C0-2AD55F56D470}"/>
                </a:ext>
              </a:extLst>
            </p:cNvPr>
            <p:cNvSpPr/>
            <p:nvPr/>
          </p:nvSpPr>
          <p:spPr>
            <a:xfrm>
              <a:off x="7921466" y="2594894"/>
              <a:ext cx="439072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990F4D95-23B8-A652-AAAD-B96567BC871A}"/>
              </a:ext>
            </a:extLst>
          </p:cNvPr>
          <p:cNvGrpSpPr/>
          <p:nvPr/>
        </p:nvGrpSpPr>
        <p:grpSpPr>
          <a:xfrm>
            <a:off x="5223093" y="5369011"/>
            <a:ext cx="6241321" cy="591473"/>
            <a:chOff x="7823145" y="2594893"/>
            <a:chExt cx="6241321" cy="510778"/>
          </a:xfrm>
          <a:solidFill>
            <a:srgbClr val="C8F5E8"/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E04413E-1CF0-4C85-7B89-8CE91BFA65AC}"/>
                </a:ext>
              </a:extLst>
            </p:cNvPr>
            <p:cNvSpPr/>
            <p:nvPr/>
          </p:nvSpPr>
          <p:spPr>
            <a:xfrm>
              <a:off x="8339686" y="2594893"/>
              <a:ext cx="5724780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L’eau coule vers les rivières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58CF4929-5D9E-4A78-289F-D61E38033791}"/>
                </a:ext>
              </a:extLst>
            </p:cNvPr>
            <p:cNvSpPr/>
            <p:nvPr/>
          </p:nvSpPr>
          <p:spPr>
            <a:xfrm>
              <a:off x="7823145" y="2594893"/>
              <a:ext cx="469784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c</a:t>
              </a:r>
            </a:p>
          </p:txBody>
        </p:sp>
      </p:grpSp>
      <p:sp>
        <p:nvSpPr>
          <p:cNvPr id="5" name="Oval 7">
            <a:extLst>
              <a:ext uri="{FF2B5EF4-FFF2-40B4-BE49-F238E27FC236}">
                <a16:creationId xmlns:a16="http://schemas.microsoft.com/office/drawing/2014/main" id="{B61928D7-B044-8BAC-3481-BF2B548B5DE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1DE5186-0338-3AF4-FEF2-A53E47DB5841}"/>
              </a:ext>
            </a:extLst>
          </p:cNvPr>
          <p:cNvSpPr/>
          <p:nvPr/>
        </p:nvSpPr>
        <p:spPr>
          <a:xfrm>
            <a:off x="377072" y="2022164"/>
            <a:ext cx="3467341" cy="343964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Processus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88E9C20-4361-A85B-6A5E-D25853D8E508}"/>
              </a:ext>
            </a:extLst>
          </p:cNvPr>
          <p:cNvSpPr/>
          <p:nvPr/>
        </p:nvSpPr>
        <p:spPr>
          <a:xfrm>
            <a:off x="5209680" y="1993884"/>
            <a:ext cx="5788058" cy="306257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Rôle  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9145C75D-358A-73C0-CE38-F8C24DFAFA40}"/>
              </a:ext>
            </a:extLst>
          </p:cNvPr>
          <p:cNvCxnSpPr>
            <a:stCxn id="15" idx="3"/>
            <a:endCxn id="29" idx="1"/>
          </p:cNvCxnSpPr>
          <p:nvPr/>
        </p:nvCxnSpPr>
        <p:spPr>
          <a:xfrm>
            <a:off x="3824749" y="2985632"/>
            <a:ext cx="1419224" cy="131599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C034F20D-19CD-D942-F002-E42EC9AD3D27}"/>
              </a:ext>
            </a:extLst>
          </p:cNvPr>
          <p:cNvCxnSpPr>
            <a:cxnSpLocks/>
            <a:stCxn id="11" idx="3"/>
            <a:endCxn id="4" idx="1"/>
          </p:cNvCxnSpPr>
          <p:nvPr/>
        </p:nvCxnSpPr>
        <p:spPr>
          <a:xfrm flipV="1">
            <a:off x="3864077" y="2938498"/>
            <a:ext cx="1381921" cy="13866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FEE3509F-9ED0-FAD8-6093-44AADFE6CC9B}"/>
              </a:ext>
            </a:extLst>
          </p:cNvPr>
          <p:cNvCxnSpPr>
            <a:cxnSpLocks/>
            <a:stCxn id="19" idx="3"/>
            <a:endCxn id="32" idx="1"/>
          </p:cNvCxnSpPr>
          <p:nvPr/>
        </p:nvCxnSpPr>
        <p:spPr>
          <a:xfrm>
            <a:off x="3795252" y="5664748"/>
            <a:ext cx="142784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Google Shape;898;p41">
            <a:extLst>
              <a:ext uri="{FF2B5EF4-FFF2-40B4-BE49-F238E27FC236}">
                <a16:creationId xmlns:a16="http://schemas.microsoft.com/office/drawing/2014/main" id="{65DC3A45-8BE4-3AB9-90AF-A596902799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9697" y="349648"/>
            <a:ext cx="644537" cy="601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08367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49063" y="2462344"/>
            <a:ext cx="4174300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Moment de consolidation et différenciation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77A30-10C9-A4CB-D835-17FB877B8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DE4B3B92-A52F-B6F6-67FC-4E459BCCE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41575" y="3824865"/>
            <a:ext cx="4727712" cy="2782120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1843258-7E03-039C-7CF7-EFA44DAEC48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6C3A7FF5-4F9B-CA7C-B1C6-F37B6BA98D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468" y="958934"/>
            <a:ext cx="837778" cy="83778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39B82D4-E7CE-7B90-C542-43E8A2506248}"/>
              </a:ext>
            </a:extLst>
          </p:cNvPr>
          <p:cNvSpPr txBox="1"/>
          <p:nvPr/>
        </p:nvSpPr>
        <p:spPr>
          <a:xfrm>
            <a:off x="977560" y="346802"/>
            <a:ext cx="951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Travailler chacun pour soi; prenez l’activité 1 de la page 96 du livret.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122F77-554B-FBC9-F31E-20ECF487F1D5}"/>
              </a:ext>
            </a:extLst>
          </p:cNvPr>
          <p:cNvSpPr txBox="1"/>
          <p:nvPr/>
        </p:nvSpPr>
        <p:spPr>
          <a:xfrm>
            <a:off x="5212335" y="6311548"/>
            <a:ext cx="926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Page 96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89903F3-68AA-CAC7-1442-6030FC863E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4654" y="958934"/>
            <a:ext cx="4824633" cy="286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5510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5A7EC-C11A-48F8-63AE-AF69D6C54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0121DD75-9A06-9373-5B47-36FDC5658C15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FF684D0-D4AF-5918-D713-396F1463EBB5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304D7DA-408F-9FBD-9D9A-19DBDE71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6A3E35B2-D67A-8A36-5630-7F1FAAE49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23104F5-2273-D360-8CBE-367FCBA53806}"/>
              </a:ext>
            </a:extLst>
          </p:cNvPr>
          <p:cNvSpPr txBox="1"/>
          <p:nvPr/>
        </p:nvSpPr>
        <p:spPr>
          <a:xfrm>
            <a:off x="1025996" y="216370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AC09EF-3EC8-AE9E-EE36-20FD39F321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b="70978"/>
          <a:stretch>
            <a:fillRect/>
          </a:stretch>
        </p:blipFill>
        <p:spPr>
          <a:xfrm>
            <a:off x="296312" y="4660624"/>
            <a:ext cx="11599376" cy="198100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801D38-67C2-5E75-1993-AD6444FF24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7111" t="13205" r="5415" b="1891"/>
          <a:stretch>
            <a:fillRect/>
          </a:stretch>
        </p:blipFill>
        <p:spPr>
          <a:xfrm>
            <a:off x="2868572" y="938977"/>
            <a:ext cx="6454856" cy="372164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FA6CD31-0BBF-3366-F487-ADCDA7371A17}"/>
              </a:ext>
            </a:extLst>
          </p:cNvPr>
          <p:cNvSpPr txBox="1"/>
          <p:nvPr/>
        </p:nvSpPr>
        <p:spPr>
          <a:xfrm>
            <a:off x="857839" y="5389478"/>
            <a:ext cx="10294070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b="1" dirty="0">
                <a:solidFill>
                  <a:srgbClr val="FF0000"/>
                </a:solidFill>
                <a:latin typeface="BradleyTypePro-Regular"/>
              </a:rPr>
              <a:t>Océan –  Neige –  Fleuves et rivières – Nappes souterraines</a:t>
            </a:r>
            <a:endParaRPr lang="fr-F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8665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60382-76AC-AA32-4190-241B60AC5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389A30AA-89F9-72FB-1ED3-436183E57521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237C4C8-51C8-7B34-DCC8-2E0534069A80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0B8BB2B-CC59-F069-193B-14A203EE1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4D18C0E-3605-B500-92F0-F82D82C13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EBFC926-2C1F-28E7-7E61-BEA778DD1C5D}"/>
              </a:ext>
            </a:extLst>
          </p:cNvPr>
          <p:cNvSpPr txBox="1"/>
          <p:nvPr/>
        </p:nvSpPr>
        <p:spPr>
          <a:xfrm>
            <a:off x="989675" y="257231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A277273-3380-6355-1431-828AA0054F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31797" b="31830"/>
          <a:stretch>
            <a:fillRect/>
          </a:stretch>
        </p:blipFill>
        <p:spPr>
          <a:xfrm>
            <a:off x="296312" y="4158200"/>
            <a:ext cx="11599376" cy="248276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4C4132E-4AC4-7780-E2FA-51AF9FC603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7111" t="13205" r="5415" b="1891"/>
          <a:stretch>
            <a:fillRect/>
          </a:stretch>
        </p:blipFill>
        <p:spPr>
          <a:xfrm>
            <a:off x="3304276" y="973608"/>
            <a:ext cx="5583448" cy="321922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BDCC51E-0DA8-05FD-571B-C14D92F6C415}"/>
              </a:ext>
            </a:extLst>
          </p:cNvPr>
          <p:cNvSpPr txBox="1"/>
          <p:nvPr/>
        </p:nvSpPr>
        <p:spPr>
          <a:xfrm>
            <a:off x="1668544" y="4371382"/>
            <a:ext cx="2601798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b="1" dirty="0">
                <a:solidFill>
                  <a:srgbClr val="FF0000"/>
                </a:solidFill>
                <a:latin typeface="BradleyTypePro-Regular"/>
              </a:rPr>
              <a:t>Évaporation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E3B044E-795B-4346-C818-7750EC89A136}"/>
              </a:ext>
            </a:extLst>
          </p:cNvPr>
          <p:cNvSpPr txBox="1"/>
          <p:nvPr/>
        </p:nvSpPr>
        <p:spPr>
          <a:xfrm>
            <a:off x="1668544" y="4776735"/>
            <a:ext cx="2601798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b="1" dirty="0">
                <a:solidFill>
                  <a:srgbClr val="FF0000"/>
                </a:solidFill>
                <a:latin typeface="BradleyTypePro-Regular"/>
              </a:rPr>
              <a:t>Condensation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E38DC03-7222-A707-AE2C-0297FD1FAF76}"/>
              </a:ext>
            </a:extLst>
          </p:cNvPr>
          <p:cNvSpPr txBox="1"/>
          <p:nvPr/>
        </p:nvSpPr>
        <p:spPr>
          <a:xfrm>
            <a:off x="1659118" y="5182088"/>
            <a:ext cx="2601798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b="1" dirty="0">
                <a:solidFill>
                  <a:srgbClr val="FF0000"/>
                </a:solidFill>
                <a:latin typeface="BradleyTypePro-Regular"/>
              </a:rPr>
              <a:t>Précipitations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AEA4FC2-3774-A92B-57CF-D021308DB02A}"/>
              </a:ext>
            </a:extLst>
          </p:cNvPr>
          <p:cNvSpPr txBox="1"/>
          <p:nvPr/>
        </p:nvSpPr>
        <p:spPr>
          <a:xfrm>
            <a:off x="1649691" y="5578014"/>
            <a:ext cx="2601798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b="1" dirty="0">
                <a:solidFill>
                  <a:srgbClr val="FF0000"/>
                </a:solidFill>
                <a:latin typeface="BradleyTypePro-Regular"/>
              </a:rPr>
              <a:t>Ruissellement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83DB844-FF02-5332-2595-4A745C994C71}"/>
              </a:ext>
            </a:extLst>
          </p:cNvPr>
          <p:cNvSpPr txBox="1"/>
          <p:nvPr/>
        </p:nvSpPr>
        <p:spPr>
          <a:xfrm>
            <a:off x="1659118" y="6002220"/>
            <a:ext cx="2601798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b="1" dirty="0">
                <a:solidFill>
                  <a:srgbClr val="FF0000"/>
                </a:solidFill>
                <a:latin typeface="BradleyTypePro-Regular"/>
              </a:rPr>
              <a:t>Infiltration</a:t>
            </a:r>
            <a:endParaRPr lang="fr-F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6325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BD6FA-D35D-B179-A89B-55C19F113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6214BFC0-BED7-8264-8BA8-EF14970AFDCF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D1DFECD-B85F-89F3-E14F-1027748AD69D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1208A6D7-7E34-01A2-CF4B-A294820FA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51B8805-5F94-A45A-FDC2-ECF23F535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25E3EEB-B788-5123-AC5B-9991D0451F45}"/>
              </a:ext>
            </a:extLst>
          </p:cNvPr>
          <p:cNvSpPr txBox="1"/>
          <p:nvPr/>
        </p:nvSpPr>
        <p:spPr>
          <a:xfrm>
            <a:off x="989675" y="257231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4EB3EB6-0F2F-57B6-0061-C7ADA70B83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68897" b="311"/>
          <a:stretch>
            <a:fillRect/>
          </a:stretch>
        </p:blipFill>
        <p:spPr>
          <a:xfrm>
            <a:off x="296312" y="4530129"/>
            <a:ext cx="11599376" cy="210178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10CBDE8-7004-95D7-BFD1-22FF76EF81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7111" t="13205" r="5415" b="1891"/>
          <a:stretch>
            <a:fillRect/>
          </a:stretch>
        </p:blipFill>
        <p:spPr>
          <a:xfrm>
            <a:off x="3011769" y="973608"/>
            <a:ext cx="6168461" cy="355652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32E75C7-3665-7F76-8464-5B75A063CE93}"/>
              </a:ext>
            </a:extLst>
          </p:cNvPr>
          <p:cNvSpPr txBox="1"/>
          <p:nvPr/>
        </p:nvSpPr>
        <p:spPr>
          <a:xfrm>
            <a:off x="461914" y="5219794"/>
            <a:ext cx="11340445" cy="1964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800" b="1" dirty="0">
                <a:solidFill>
                  <a:srgbClr val="FF0000"/>
                </a:solidFill>
                <a:latin typeface="BradleyTypePro-Regular"/>
              </a:rPr>
              <a:t>Transpiration : les plantes rejettent de l’eau sous forme de vapeur par leurs feuilles.</a:t>
            </a:r>
          </a:p>
          <a:p>
            <a:pPr algn="ctr">
              <a:lnSpc>
                <a:spcPct val="150000"/>
              </a:lnSpc>
            </a:pPr>
            <a:endParaRPr lang="fr-F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695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2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04817" y="3076944"/>
            <a:ext cx="4401901" cy="498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chemeClr val="tx2"/>
                </a:solidFill>
              </a:rPr>
              <a:t>Métacognition</a:t>
            </a:r>
            <a:endParaRPr lang="fr-FR" sz="3600" b="1" kern="0" noProof="0" dirty="0">
              <a:solidFill>
                <a:srgbClr val="1D9A78"/>
              </a:solidFill>
              <a:ea typeface="Calibri"/>
              <a:cs typeface="Calibri"/>
            </a:endParaRPr>
          </a:p>
        </p:txBody>
      </p:sp>
      <p:pic>
        <p:nvPicPr>
          <p:cNvPr id="15" name="Image 14" descr="Une image contenant habits, Dessin d’enfant, table, personne&#10;&#10;Le contenu généré par l’IA peut être incorrect.">
            <a:extLst>
              <a:ext uri="{FF2B5EF4-FFF2-40B4-BE49-F238E27FC236}">
                <a16:creationId xmlns:a16="http://schemas.microsoft.com/office/drawing/2014/main" id="{B520775D-28E0-ED11-D2EA-6FE80C791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60" y="1930384"/>
            <a:ext cx="3545840" cy="267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DBBDB4-A43A-47FA-3CE3-69435953B379}"/>
              </a:ext>
            </a:extLst>
          </p:cNvPr>
          <p:cNvSpPr txBox="1"/>
          <p:nvPr/>
        </p:nvSpPr>
        <p:spPr>
          <a:xfrm>
            <a:off x="920750" y="250603"/>
            <a:ext cx="103505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buNone/>
            </a:pPr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Evaluez-vous en utilisant la grille ci-dessous. Montrez ce que vous trouvez difficile, demandez de l’aide si nécessaire.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1348353-AF07-E549-F7DE-20461326C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036" y="2454611"/>
            <a:ext cx="11658600" cy="210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19177</TotalTime>
  <Words>1073</Words>
  <Application>Microsoft Office PowerPoint</Application>
  <PresentationFormat>Grand écran</PresentationFormat>
  <Paragraphs>260</Paragraphs>
  <Slides>32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32</vt:i4>
      </vt:variant>
    </vt:vector>
  </HeadingPairs>
  <TitlesOfParts>
    <vt:vector size="43" baseType="lpstr">
      <vt:lpstr>Aptos</vt:lpstr>
      <vt:lpstr>Arial</vt:lpstr>
      <vt:lpstr>BradleyTypePro-Regular</vt:lpstr>
      <vt:lpstr>Calibri</vt:lpstr>
      <vt:lpstr>Dosis</vt:lpstr>
      <vt:lpstr>Dosis Bold</vt:lpstr>
      <vt:lpstr>Hammersmith One</vt:lpstr>
      <vt:lpstr>Poppins ExtraBold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Répondez à la première question.</vt:lpstr>
      <vt:lpstr>Très bien ! Le cycle de l’eau est l’ensemble des processus naturels par lesquels l'eau circule entre les différents réservoirs dans la nature.</vt:lpstr>
      <vt:lpstr>Voici une autre question.</vt:lpstr>
      <vt:lpstr>Un réservoir d’eau est un endroit dans la nature où l’eau est stockée, comme :</vt:lpstr>
      <vt:lpstr>Voici une autre question.</vt:lpstr>
      <vt:lpstr>Excellent travail ! Dans ce cas, on a trois réservoirs qui sont :</vt:lpstr>
      <vt:lpstr>Voici une autre question.</vt:lpstr>
      <vt:lpstr>Présentation PowerPoint</vt:lpstr>
      <vt:lpstr>Voici une cinquième question.</vt:lpstr>
      <vt:lpstr>Les plantes libèrent également de la vapeur d’eau dans l’atmosphère à travers leurs feuilles : c’est la transpiration. Donc la réponse correcte est : a.</vt:lpstr>
      <vt:lpstr>On continue avec une autre question.</vt:lpstr>
      <vt:lpstr>La bonne réponse est c ; Après la condensation les gouttelettes deviennent lourdes, elles tombent sous forme de pluie, de neige ou de grêle.</vt:lpstr>
      <vt:lpstr>Voici une autre question.</vt:lpstr>
      <vt:lpstr>Excellent !</vt:lpstr>
      <vt:lpstr>Passons à une autre question.</vt:lpstr>
      <vt:lpstr>Non ce n’est pas vrai . Le ruissellement correspond à l’eau qui s’écoule à la surface du sol.</vt:lpstr>
      <vt:lpstr>Voici une dernière question.</vt:lpstr>
      <vt:lpstr>Très bien !!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DAHCHOUR YASSINE</dc:creator>
  <cp:lastModifiedBy>MOHAMMED.SENHAJI-KHA</cp:lastModifiedBy>
  <cp:revision>1475</cp:revision>
  <cp:lastPrinted>2024-10-05T19:15:58Z</cp:lastPrinted>
  <dcterms:created xsi:type="dcterms:W3CDTF">2024-05-28T10:13:44Z</dcterms:created>
  <dcterms:modified xsi:type="dcterms:W3CDTF">2026-05-23T08:06:49Z</dcterms:modified>
</cp:coreProperties>
</file>