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32"/>
  </p:notesMasterIdLst>
  <p:handoutMasterIdLst>
    <p:handoutMasterId r:id="rId33"/>
  </p:handoutMasterIdLst>
  <p:sldIdLst>
    <p:sldId id="2147483585" r:id="rId4"/>
    <p:sldId id="2147483485" r:id="rId5"/>
    <p:sldId id="2147483552" r:id="rId6"/>
    <p:sldId id="2147483397" r:id="rId7"/>
    <p:sldId id="2134805878" r:id="rId8"/>
    <p:sldId id="2134806573" r:id="rId9"/>
    <p:sldId id="257" r:id="rId10"/>
    <p:sldId id="258" r:id="rId11"/>
    <p:sldId id="262" r:id="rId12"/>
    <p:sldId id="265" r:id="rId13"/>
    <p:sldId id="2147483629" r:id="rId14"/>
    <p:sldId id="2147483630" r:id="rId15"/>
    <p:sldId id="263" r:id="rId16"/>
    <p:sldId id="270" r:id="rId17"/>
    <p:sldId id="278" r:id="rId18"/>
    <p:sldId id="261" r:id="rId19"/>
    <p:sldId id="2147483631" r:id="rId20"/>
    <p:sldId id="2147483632" r:id="rId21"/>
    <p:sldId id="260" r:id="rId22"/>
    <p:sldId id="266" r:id="rId23"/>
    <p:sldId id="2147483568" r:id="rId24"/>
    <p:sldId id="2147483623" r:id="rId25"/>
    <p:sldId id="2147483618" r:id="rId26"/>
    <p:sldId id="256" r:id="rId27"/>
    <p:sldId id="2147483628" r:id="rId28"/>
    <p:sldId id="2134806577" r:id="rId29"/>
    <p:sldId id="2134806581" r:id="rId30"/>
    <p:sldId id="2134806584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47483397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57"/>
            <p14:sldId id="258"/>
            <p14:sldId id="262"/>
            <p14:sldId id="265"/>
            <p14:sldId id="2147483629"/>
            <p14:sldId id="2147483630"/>
            <p14:sldId id="263"/>
            <p14:sldId id="270"/>
            <p14:sldId id="278"/>
            <p14:sldId id="261"/>
            <p14:sldId id="2147483631"/>
            <p14:sldId id="2147483632"/>
            <p14:sldId id="260"/>
            <p14:sldId id="266"/>
          </p14:sldIdLst>
        </p14:section>
        <p14:section name="Consolidation" id="{22D92770-EE3A-4FC2-857A-DF2A0B803C03}">
          <p14:sldIdLst>
            <p14:sldId id="2147483568"/>
            <p14:sldId id="2147483623"/>
            <p14:sldId id="2147483618"/>
            <p14:sldId id="256"/>
            <p14:sldId id="2147483628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8960"/>
    <a:srgbClr val="0F9ED5"/>
    <a:srgbClr val="D6E9CF"/>
    <a:srgbClr val="0769BD"/>
    <a:srgbClr val="970F49"/>
    <a:srgbClr val="37ABE0"/>
    <a:srgbClr val="F15E4D"/>
    <a:srgbClr val="5FADE4"/>
    <a:srgbClr val="A11145"/>
    <a:srgbClr val="FDF2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94690" autoAdjust="0"/>
  </p:normalViewPr>
  <p:slideViewPr>
    <p:cSldViewPr snapToGrid="0">
      <p:cViewPr>
        <p:scale>
          <a:sx n="78" d="100"/>
          <a:sy n="78" d="100"/>
        </p:scale>
        <p:origin x="797" y="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03/04/2026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CE75F2D6-1300-D6EA-D99E-339E0DF8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D2DAC00B-27E7-F521-90A3-708AB475EE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225B5C29-E9A4-D16C-682F-92E885C7AE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86825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738391F-354C-15BF-8D62-05811FFAB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21F40AA5-006B-2EBB-EDF9-0AB5D81249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51338853-5AC8-2D01-5ACE-B31C4E73B5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7740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BC3CF5E-DF27-A504-6EFC-A380F79E6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A404A247-5337-E43C-B096-BACD7943D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8D432149-DC81-6753-7DC9-85A4B540FA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741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72823D2A-D76B-4A47-C80B-1BE09C78A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6343584-D8D9-E3CC-3DC4-1984C3F33F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4B53DA85-8829-5D18-2067-67355B4E8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951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FE1F4F05-B09D-8EF8-5CF4-9B50C6CD3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08C61D3B-2FF9-4E6B-ADBC-35E078C42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E860E224-BA8E-4D46-B6E3-BF8429F9D0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975116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5050F6CD-F2EB-67B1-1014-7FE59473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04F0BBFE-63F1-E268-0C3E-82A60B49DF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F4CCCC1B-010E-8FA1-C712-31327A013C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241540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3C7F4E64-72CA-1DC8-15F1-0096389D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340C7F-757F-6140-DE8C-EC8A75DB82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D85227DC-AC51-2E9C-B1CE-12B6930849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1998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B134302E-6A0C-890A-5532-3926F777E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9111E3F0-4005-0580-F0DF-209029636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3C750BE8-B997-D96B-8206-D87C24A29C8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102414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D9983AA-759B-3393-FF4B-A0D7B7022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C8242525-1349-0770-7537-1D1D2BD6011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2EBE29B4-C20D-93B1-23FC-DEE295E1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49217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157A82C2-C656-ADBF-4CCB-50CB72ADF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4442AD66-D6D0-CBFC-E560-8D15E9BD8B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9DFFF3B0-5E5E-0386-D7AE-9B8644F545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91820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>
          <a:extLst>
            <a:ext uri="{FF2B5EF4-FFF2-40B4-BE49-F238E27FC236}">
              <a16:creationId xmlns:a16="http://schemas.microsoft.com/office/drawing/2014/main" id="{23803E24-48BA-648D-A3CD-560FB2FE8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41:notes">
            <a:extLst>
              <a:ext uri="{FF2B5EF4-FFF2-40B4-BE49-F238E27FC236}">
                <a16:creationId xmlns:a16="http://schemas.microsoft.com/office/drawing/2014/main" id="{58AE91BA-1C57-53FC-7741-2410642DB0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4" name="Google Shape;894;p41:notes">
            <a:extLst>
              <a:ext uri="{FF2B5EF4-FFF2-40B4-BE49-F238E27FC236}">
                <a16:creationId xmlns:a16="http://schemas.microsoft.com/office/drawing/2014/main" id="{CD7BBC12-A11A-8F6B-2191-07FF78661F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69753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67F820C6-8A87-5BD2-415F-53BB993BC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743ADBCC-4D75-4B4D-B239-B2CFA3D86E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7C21243E-5857-2C2E-70D8-2D901DA1F9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81772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>
          <a:extLst>
            <a:ext uri="{FF2B5EF4-FFF2-40B4-BE49-F238E27FC236}">
              <a16:creationId xmlns:a16="http://schemas.microsoft.com/office/drawing/2014/main" id="{52F10179-2549-8040-8BD1-ABF8CBDC0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40:notes">
            <a:extLst>
              <a:ext uri="{FF2B5EF4-FFF2-40B4-BE49-F238E27FC236}">
                <a16:creationId xmlns:a16="http://schemas.microsoft.com/office/drawing/2014/main" id="{EEA6859A-8D44-D6C8-E468-58728ABD7D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40:notes">
            <a:extLst>
              <a:ext uri="{FF2B5EF4-FFF2-40B4-BE49-F238E27FC236}">
                <a16:creationId xmlns:a16="http://schemas.microsoft.com/office/drawing/2014/main" id="{334B92EE-ADB9-413E-385A-3B450EB3473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361606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37357-FDEB-42E8-94B9-16208305E930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595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55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PC">
  <p:cSld name="1_Slide PC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88"/>
          <p:cNvGrpSpPr/>
          <p:nvPr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302" name="Google Shape;302;p88"/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3" name="Google Shape;303;p88"/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  <p:sp>
          <p:nvSpPr>
            <p:cNvPr id="304" name="Google Shape;304;p88"/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1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endParaRPr>
            </a:p>
          </p:txBody>
        </p:sp>
      </p:grpSp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935304" y="318293"/>
            <a:ext cx="10372033" cy="26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  <a:defRPr sz="1600" b="1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body" idx="1"/>
          </p:nvPr>
        </p:nvSpPr>
        <p:spPr>
          <a:xfrm>
            <a:off x="530225" y="1136650"/>
            <a:ext cx="11179175" cy="5389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body" idx="2"/>
          </p:nvPr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 i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i="1"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/>
          <p:nvPr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PC</a:t>
            </a:r>
            <a:endParaRPr sz="18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p88" descr="Image générée"/>
          <p:cNvPicPr preferRelativeResize="0"/>
          <p:nvPr/>
        </p:nvPicPr>
        <p:blipFill rotWithShape="1">
          <a:blip r:embed="rId2">
            <a:alphaModFix/>
          </a:blip>
          <a:srcRect l="6026" t="25226" r="75345" b="62431"/>
          <a:stretch/>
        </p:blipFill>
        <p:spPr>
          <a:xfrm>
            <a:off x="233374" y="168983"/>
            <a:ext cx="506620" cy="5035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5999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03/04/2026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  <p:sldLayoutId id="2147483781" r:id="rId22"/>
  </p:sldLayoutIdLst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5.png"/><Relationship Id="rId5" Type="http://schemas.openxmlformats.org/officeDocument/2006/relationships/image" Target="../media/image10.jpeg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11" Type="http://schemas.openxmlformats.org/officeDocument/2006/relationships/image" Target="../media/image26.png"/><Relationship Id="rId5" Type="http://schemas.openxmlformats.org/officeDocument/2006/relationships/image" Target="../media/image21.jpeg"/><Relationship Id="rId10" Type="http://schemas.openxmlformats.org/officeDocument/2006/relationships/image" Target="../media/image25.jpeg"/><Relationship Id="rId4" Type="http://schemas.openxmlformats.org/officeDocument/2006/relationships/image" Target="../media/image20.png"/><Relationship Id="rId9" Type="http://schemas.openxmlformats.org/officeDocument/2006/relationships/image" Target="../media/image2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png"/><Relationship Id="rId4" Type="http://schemas.openxmlformats.org/officeDocument/2006/relationships/image" Target="../media/image1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4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A2B64C10-8718-E484-2542-D16568F3664F}"/>
              </a:ext>
            </a:extLst>
          </p:cNvPr>
          <p:cNvGrpSpPr/>
          <p:nvPr/>
        </p:nvGrpSpPr>
        <p:grpSpPr>
          <a:xfrm>
            <a:off x="422299" y="4733284"/>
            <a:ext cx="7360261" cy="696796"/>
            <a:chOff x="422300" y="5223143"/>
            <a:chExt cx="7246595" cy="696796"/>
          </a:xfrm>
        </p:grpSpPr>
        <p:sp>
          <p:nvSpPr>
            <p:cNvPr id="10" name="Google Shape;224;p26">
              <a:extLst>
                <a:ext uri="{FF2B5EF4-FFF2-40B4-BE49-F238E27FC236}">
                  <a16:creationId xmlns:a16="http://schemas.microsoft.com/office/drawing/2014/main" id="{15CCB194-4410-E7FA-E8C3-7081F9E33124}"/>
                </a:ext>
              </a:extLst>
            </p:cNvPr>
            <p:cNvSpPr/>
            <p:nvPr/>
          </p:nvSpPr>
          <p:spPr>
            <a:xfrm>
              <a:off x="422300" y="5223143"/>
              <a:ext cx="7246595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5" name="Google Shape;741;p98">
              <a:extLst>
                <a:ext uri="{FF2B5EF4-FFF2-40B4-BE49-F238E27FC236}">
                  <a16:creationId xmlns:a16="http://schemas.microsoft.com/office/drawing/2014/main" id="{B771EED7-F0EF-171A-FBE3-CADC75B64457}"/>
                </a:ext>
              </a:extLst>
            </p:cNvPr>
            <p:cNvSpPr txBox="1"/>
            <p:nvPr/>
          </p:nvSpPr>
          <p:spPr>
            <a:xfrm>
              <a:off x="2331257" y="5298016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lvl="0">
                <a:buSzPts val="2800"/>
              </a:pPr>
              <a:endParaRPr lang="fr-FR" sz="2000" b="1" noProof="0" dirty="0">
                <a:solidFill>
                  <a:schemeClr val="bg1"/>
                </a:solidFill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742;p98">
              <a:extLst>
                <a:ext uri="{FF2B5EF4-FFF2-40B4-BE49-F238E27FC236}">
                  <a16:creationId xmlns:a16="http://schemas.microsoft.com/office/drawing/2014/main" id="{1388E045-DCAE-075C-1701-B3B7ACB51CE2}"/>
                </a:ext>
              </a:extLst>
            </p:cNvPr>
            <p:cNvSpPr/>
            <p:nvPr/>
          </p:nvSpPr>
          <p:spPr>
            <a:xfrm>
              <a:off x="1988286" y="5371858"/>
              <a:ext cx="70888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9A1D761E-00FE-B609-79F4-BC8DB750CD84}"/>
              </a:ext>
            </a:extLst>
          </p:cNvPr>
          <p:cNvGrpSpPr/>
          <p:nvPr/>
        </p:nvGrpSpPr>
        <p:grpSpPr>
          <a:xfrm>
            <a:off x="422299" y="3859288"/>
            <a:ext cx="7482181" cy="745826"/>
            <a:chOff x="473099" y="3680037"/>
            <a:chExt cx="7928101" cy="745826"/>
          </a:xfrm>
        </p:grpSpPr>
        <p:sp>
          <p:nvSpPr>
            <p:cNvPr id="19" name="Google Shape;223;p26">
              <a:extLst>
                <a:ext uri="{FF2B5EF4-FFF2-40B4-BE49-F238E27FC236}">
                  <a16:creationId xmlns:a16="http://schemas.microsoft.com/office/drawing/2014/main" id="{537E3216-4EB3-EA2D-D098-D8F91293BF4A}"/>
                </a:ext>
              </a:extLst>
            </p:cNvPr>
            <p:cNvSpPr/>
            <p:nvPr/>
          </p:nvSpPr>
          <p:spPr>
            <a:xfrm>
              <a:off x="473099" y="3729067"/>
              <a:ext cx="779535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   Chapitre 1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20" name="Google Shape;735;p98">
              <a:extLst>
                <a:ext uri="{FF2B5EF4-FFF2-40B4-BE49-F238E27FC236}">
                  <a16:creationId xmlns:a16="http://schemas.microsoft.com/office/drawing/2014/main" id="{3162349F-0A2C-C364-342E-B81C2932DEEF}"/>
                </a:ext>
              </a:extLst>
            </p:cNvPr>
            <p:cNvSpPr/>
            <p:nvPr/>
          </p:nvSpPr>
          <p:spPr>
            <a:xfrm>
              <a:off x="2190364" y="3825695"/>
              <a:ext cx="65604" cy="468000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B60D7CB0-8BEF-E9A2-7440-DCC29074180A}"/>
                </a:ext>
              </a:extLst>
            </p:cNvPr>
            <p:cNvSpPr txBox="1"/>
            <p:nvPr/>
          </p:nvSpPr>
          <p:spPr>
            <a:xfrm>
              <a:off x="2292269" y="3680037"/>
              <a:ext cx="6108931" cy="410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ts val="2569"/>
                </a:lnSpc>
              </a:pPr>
              <a:endParaRPr lang="fr-FR" sz="2000" b="1" noProof="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32AC711C-3C61-6CDF-D8A8-4C2A6053DF10}"/>
              </a:ext>
            </a:extLst>
          </p:cNvPr>
          <p:cNvSpPr txBox="1">
            <a:spLocks/>
          </p:cNvSpPr>
          <p:nvPr/>
        </p:nvSpPr>
        <p:spPr>
          <a:xfrm>
            <a:off x="2203995" y="3990224"/>
            <a:ext cx="4844190" cy="5449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Les relations Terre – Lune - Soleil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12CE088-4BC6-6EBE-5D04-7A1E759DD840}"/>
              </a:ext>
            </a:extLst>
          </p:cNvPr>
          <p:cNvSpPr txBox="1">
            <a:spLocks/>
          </p:cNvSpPr>
          <p:nvPr/>
        </p:nvSpPr>
        <p:spPr>
          <a:xfrm>
            <a:off x="422299" y="4810799"/>
            <a:ext cx="1590549" cy="521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342900" rtl="0" eaLnBrk="1" latinLnBrk="0" hangingPunct="1">
              <a:lnSpc>
                <a:spcPct val="90000"/>
              </a:lnSpc>
              <a:spcBef>
                <a:spcPts val="1000"/>
              </a:spcBef>
              <a:buClrTx/>
              <a:buFont typeface="Arial" panose="020B0604020202020204" pitchFamily="34" charset="0"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Tâche 3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1C2FA83-FE39-310E-A650-85C03B176F0D}"/>
              </a:ext>
            </a:extLst>
          </p:cNvPr>
          <p:cNvSpPr txBox="1">
            <a:spLocks/>
          </p:cNvSpPr>
          <p:nvPr/>
        </p:nvSpPr>
        <p:spPr>
          <a:xfrm>
            <a:off x="2311864" y="4670538"/>
            <a:ext cx="5295726" cy="8025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Expliquer les deux types d’éclipses : solaire et lunaire.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DA58C9C4-9470-0AE8-068B-E26CB7612749}"/>
              </a:ext>
            </a:extLst>
          </p:cNvPr>
          <p:cNvGrpSpPr/>
          <p:nvPr/>
        </p:nvGrpSpPr>
        <p:grpSpPr>
          <a:xfrm>
            <a:off x="920311" y="2367958"/>
            <a:ext cx="3274142" cy="1862048"/>
            <a:chOff x="4650097" y="4812077"/>
            <a:chExt cx="3274142" cy="1862048"/>
          </a:xfrm>
        </p:grpSpPr>
        <p:pic>
          <p:nvPicPr>
            <p:cNvPr id="11" name="Picture 7">
              <a:extLst>
                <a:ext uri="{FF2B5EF4-FFF2-40B4-BE49-F238E27FC236}">
                  <a16:creationId xmlns:a16="http://schemas.microsoft.com/office/drawing/2014/main" id="{40402C79-3E67-0EF3-9CF5-089704946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073068D-EEC3-FD3F-8A32-672E53F1E373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E80F703B-BAD0-4C4C-C09F-C0669FA3642B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2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82A1A09C-73BD-DA30-23BB-BDC8096F210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355" t="35260"/>
          <a:stretch>
            <a:fillRect/>
          </a:stretch>
        </p:blipFill>
        <p:spPr>
          <a:xfrm>
            <a:off x="7993930" y="2158738"/>
            <a:ext cx="4034672" cy="424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icônes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22041" y="1645920"/>
            <a:ext cx="8127601" cy="30988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860121" y="2114436"/>
            <a:ext cx="6994935" cy="548005"/>
            <a:chOff x="2156845" y="1060636"/>
            <a:chExt cx="5246201" cy="411004"/>
          </a:xfrm>
        </p:grpSpPr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08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Moment de récupération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860121" y="2940814"/>
            <a:ext cx="6994935" cy="548005"/>
            <a:chOff x="2156845" y="1060636"/>
            <a:chExt cx="5246201" cy="411004"/>
          </a:xfrm>
        </p:grpSpPr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Consolidation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829641" y="3770612"/>
            <a:ext cx="6994935" cy="548005"/>
            <a:chOff x="2156845" y="1060636"/>
            <a:chExt cx="5246201" cy="411004"/>
          </a:xfrm>
        </p:grpSpPr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2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Métacognition</a:t>
              </a:r>
            </a:p>
          </p:txBody>
        </p:sp>
      </p:grpSp>
      <p:sp>
        <p:nvSpPr>
          <p:cNvPr id="5" name="Oval 7">
            <a:extLst>
              <a:ext uri="{FF2B5EF4-FFF2-40B4-BE49-F238E27FC236}">
                <a16:creationId xmlns:a16="http://schemas.microsoft.com/office/drawing/2014/main" id="{3314F01D-6B56-A75E-BB5C-1F73DFE488F6}"/>
              </a:ext>
            </a:extLst>
          </p:cNvPr>
          <p:cNvSpPr/>
          <p:nvPr/>
        </p:nvSpPr>
        <p:spPr>
          <a:xfrm>
            <a:off x="2306885" y="213833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Rectangle: Rounded Corners 24">
            <a:extLst>
              <a:ext uri="{FF2B5EF4-FFF2-40B4-BE49-F238E27FC236}">
                <a16:creationId xmlns:a16="http://schemas.microsoft.com/office/drawing/2014/main" id="{4CCB0D59-EEBD-8010-677B-271DEC587BB0}"/>
              </a:ext>
            </a:extLst>
          </p:cNvPr>
          <p:cNvSpPr/>
          <p:nvPr/>
        </p:nvSpPr>
        <p:spPr>
          <a:xfrm>
            <a:off x="2255520" y="2946399"/>
            <a:ext cx="568960" cy="508001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sp>
        <p:nvSpPr>
          <p:cNvPr id="8" name="Oval 15">
            <a:extLst>
              <a:ext uri="{FF2B5EF4-FFF2-40B4-BE49-F238E27FC236}">
                <a16:creationId xmlns:a16="http://schemas.microsoft.com/office/drawing/2014/main" id="{3E464916-733B-FA9C-B9F2-9F98E93495D6}"/>
              </a:ext>
            </a:extLst>
          </p:cNvPr>
          <p:cNvSpPr/>
          <p:nvPr/>
        </p:nvSpPr>
        <p:spPr>
          <a:xfrm>
            <a:off x="2256508" y="379786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EEBFA401-42BB-FF7F-E534-425C81F9587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D5FE414-C036-8972-9731-1D3C41307C9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5D91C36E-40DD-EE8A-6B5B-F21C7BE9B1BA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613E8824-4285-45CF-F126-A6A5CCECD96B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E481C910-34E3-B3C5-A643-DB4CEB7578F0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8A5AF14B-9CF0-CBE4-DE99-32E453240B9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DB3A85E7-FAFF-8BAD-062B-82057D93E2B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88E92475-82C2-82FC-3EC9-230DE59152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A0F8C8BE-16E5-0148-1F88-E19CAFB2B6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AE4CAFBC-30D0-CF7E-205D-D2DC7D3E014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5185D4D-1DF2-7993-BF63-4BCD8F7C15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FD16DCD1-ECD6-00D2-0CB3-029922487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D1B55AC4-1BFD-A360-AF50-37E8C5B676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F7BCC70-5FF6-35C2-87E5-6F9987A462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805544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837028" y="2966720"/>
            <a:ext cx="8999055" cy="405121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1014879" y="268896"/>
            <a:ext cx="993726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allez consolider vos apprentissages concernant la tâche ci-dessous: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1EC9FD5C-4F6B-1688-10F3-5CC9DCA314FD}"/>
              </a:ext>
            </a:extLst>
          </p:cNvPr>
          <p:cNvSpPr txBox="1"/>
          <p:nvPr/>
        </p:nvSpPr>
        <p:spPr>
          <a:xfrm>
            <a:off x="1863162" y="2914244"/>
            <a:ext cx="89306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800" b="1" dirty="0">
                <a:solidFill>
                  <a:srgbClr val="106585"/>
                </a:solidFill>
                <a:latin typeface="Calibri"/>
                <a:sym typeface="Calibri"/>
              </a:rPr>
              <a:t>Expliquer les deux types d’éclipses : solaire et lunaire.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08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6962997E-D8E5-DE16-1E9F-017FBADE87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9637" y="314634"/>
            <a:ext cx="10372725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Vérifions maintenant si vous avez bien compris. Répondez à la première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28A63C7-A726-14C8-6328-ED9685F44B71}"/>
              </a:ext>
            </a:extLst>
          </p:cNvPr>
          <p:cNvSpPr txBox="1"/>
          <p:nvPr/>
        </p:nvSpPr>
        <p:spPr>
          <a:xfrm>
            <a:off x="1010452" y="1097482"/>
            <a:ext cx="6670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1- Nommez les éléments de la figure.</a:t>
            </a:r>
          </a:p>
        </p:txBody>
      </p:sp>
      <p:sp>
        <p:nvSpPr>
          <p:cNvPr id="20" name="Google Shape;891;p40">
            <a:extLst>
              <a:ext uri="{FF2B5EF4-FFF2-40B4-BE49-F238E27FC236}">
                <a16:creationId xmlns:a16="http://schemas.microsoft.com/office/drawing/2014/main" id="{6AFCD7B9-A28B-7786-0AE2-83874B3200C8}"/>
              </a:ext>
            </a:extLst>
          </p:cNvPr>
          <p:cNvSpPr/>
          <p:nvPr/>
        </p:nvSpPr>
        <p:spPr>
          <a:xfrm>
            <a:off x="3586158" y="1952624"/>
            <a:ext cx="529368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Les phénomènes « a » et « b » sont: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08429AB-91F4-94FA-8ABF-2BDF519C3565}"/>
              </a:ext>
            </a:extLst>
          </p:cNvPr>
          <p:cNvGrpSpPr/>
          <p:nvPr/>
        </p:nvGrpSpPr>
        <p:grpSpPr>
          <a:xfrm>
            <a:off x="6298431" y="5468931"/>
            <a:ext cx="5009649" cy="510778"/>
            <a:chOff x="7921466" y="2594893"/>
            <a:chExt cx="5009649" cy="510778"/>
          </a:xfrm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7E60597-DFED-44E5-9014-0CC5AD8732A6}"/>
                </a:ext>
              </a:extLst>
            </p:cNvPr>
            <p:cNvSpPr/>
            <p:nvPr/>
          </p:nvSpPr>
          <p:spPr>
            <a:xfrm>
              <a:off x="8369183" y="2594893"/>
              <a:ext cx="45619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…………………………………..………………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8972B1D1-9076-FD5C-7375-6C72EB9EBD0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8182473B-BB66-76B2-47B5-C8EBCD9DCF0F}"/>
              </a:ext>
            </a:extLst>
          </p:cNvPr>
          <p:cNvSpPr txBox="1">
            <a:spLocks/>
          </p:cNvSpPr>
          <p:nvPr/>
        </p:nvSpPr>
        <p:spPr>
          <a:xfrm>
            <a:off x="909637" y="656820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28" name="Google Shape;645;p21">
            <a:extLst>
              <a:ext uri="{FF2B5EF4-FFF2-40B4-BE49-F238E27FC236}">
                <a16:creationId xmlns:a16="http://schemas.microsoft.com/office/drawing/2014/main" id="{D4FD70B0-459C-FD5E-A5A4-3CBE6EEF53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0025" y="314634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Voici les schémas en couleur des positions du Soleil, de la Terre et de la Lune lors d’une éclipse lunaire et d’une éclipse solaire.">
            <a:extLst>
              <a:ext uri="{FF2B5EF4-FFF2-40B4-BE49-F238E27FC236}">
                <a16:creationId xmlns:a16="http://schemas.microsoft.com/office/drawing/2014/main" id="{C8E7F514-D1F6-81E6-3609-FC41607B66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6" b="52400"/>
          <a:stretch>
            <a:fillRect/>
          </a:stretch>
        </p:blipFill>
        <p:spPr bwMode="auto">
          <a:xfrm>
            <a:off x="6238241" y="2763520"/>
            <a:ext cx="5069840" cy="234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Voici les schémas en couleur des positions du Soleil, de la Terre et de la Lune lors d’une éclipse lunaire et d’une éclipse solaire.">
            <a:extLst>
              <a:ext uri="{FF2B5EF4-FFF2-40B4-BE49-F238E27FC236}">
                <a16:creationId xmlns:a16="http://schemas.microsoft.com/office/drawing/2014/main" id="{66BA694F-07FA-0BDD-D62C-2CAAB3F36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5" t="56133" r="2535" b="2799"/>
          <a:stretch>
            <a:fillRect/>
          </a:stretch>
        </p:blipFill>
        <p:spPr bwMode="auto">
          <a:xfrm>
            <a:off x="581979" y="2733040"/>
            <a:ext cx="5239702" cy="239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e 28">
            <a:extLst>
              <a:ext uri="{FF2B5EF4-FFF2-40B4-BE49-F238E27FC236}">
                <a16:creationId xmlns:a16="http://schemas.microsoft.com/office/drawing/2014/main" id="{279001F2-BE79-E65D-EEF1-FF5B386C576E}"/>
              </a:ext>
            </a:extLst>
          </p:cNvPr>
          <p:cNvGrpSpPr/>
          <p:nvPr/>
        </p:nvGrpSpPr>
        <p:grpSpPr>
          <a:xfrm>
            <a:off x="791711" y="5489251"/>
            <a:ext cx="5009649" cy="510778"/>
            <a:chOff x="7921466" y="2594893"/>
            <a:chExt cx="5009649" cy="51077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0C438E8-CD78-21A9-896A-9E03073E98E4}"/>
                </a:ext>
              </a:extLst>
            </p:cNvPr>
            <p:cNvSpPr/>
            <p:nvPr/>
          </p:nvSpPr>
          <p:spPr>
            <a:xfrm>
              <a:off x="8369183" y="2594893"/>
              <a:ext cx="45619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…………………………………..………………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F006311-0819-4A2E-F716-433D18DC13AA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BD9AF7C7-96D3-78EC-9AD5-8AD2DEF9D04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EDD956AD-B15F-3D0B-8450-3C4DAF510B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1"/>
          <p:cNvSpPr txBox="1">
            <a:spLocks noGrp="1"/>
          </p:cNvSpPr>
          <p:nvPr>
            <p:ph type="title" idx="4294967295"/>
          </p:nvPr>
        </p:nvSpPr>
        <p:spPr>
          <a:xfrm>
            <a:off x="965959" y="175083"/>
            <a:ext cx="10372725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Parfait ! Dans l’éclipse solaire, c’est la Lune qui cache le Soleil, et dans l’éclipse lunaire la Terre empêche la lumière du Soleil d’atteindre la Lune.</a:t>
            </a:r>
            <a:endParaRPr sz="1600" b="1" dirty="0">
              <a:solidFill>
                <a:schemeClr val="bg2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7" name="Google Shape;897;p41"/>
          <p:cNvSpPr txBox="1">
            <a:spLocks/>
          </p:cNvSpPr>
          <p:nvPr/>
        </p:nvSpPr>
        <p:spPr>
          <a:xfrm>
            <a:off x="935304" y="668338"/>
            <a:ext cx="10372459" cy="2993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marL="4572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3048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0400" lvl="6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57600" lvl="7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114800" lvl="8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>
              <a:spcBef>
                <a:spcPts val="0"/>
              </a:spcBef>
              <a:buSzPts val="1000"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Demander une justification de la réponse.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98" name="Google Shape;898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439261DB-7C45-6850-62A7-A89AA98FEAA0}"/>
              </a:ext>
            </a:extLst>
          </p:cNvPr>
          <p:cNvGrpSpPr/>
          <p:nvPr/>
        </p:nvGrpSpPr>
        <p:grpSpPr>
          <a:xfrm>
            <a:off x="6298431" y="5468931"/>
            <a:ext cx="5009649" cy="510778"/>
            <a:chOff x="7921466" y="2594893"/>
            <a:chExt cx="5009649" cy="510778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BF0315EB-73D7-9838-243F-658A734754E0}"/>
                </a:ext>
              </a:extLst>
            </p:cNvPr>
            <p:cNvSpPr/>
            <p:nvPr/>
          </p:nvSpPr>
          <p:spPr>
            <a:xfrm>
              <a:off x="8369183" y="2594893"/>
              <a:ext cx="45619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</a:rPr>
                <a:t>L’éclipse lunaire 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01DA5F62-F0AF-0847-BE17-A06006FC7F54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pic>
        <p:nvPicPr>
          <p:cNvPr id="7" name="Picture 4" descr="Voici les schémas en couleur des positions du Soleil, de la Terre et de la Lune lors d’une éclipse lunaire et d’une éclipse solaire.">
            <a:extLst>
              <a:ext uri="{FF2B5EF4-FFF2-40B4-BE49-F238E27FC236}">
                <a16:creationId xmlns:a16="http://schemas.microsoft.com/office/drawing/2014/main" id="{D4C9EBEC-B4F4-CF84-B6CB-5A8C749244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66" b="52400"/>
          <a:stretch>
            <a:fillRect/>
          </a:stretch>
        </p:blipFill>
        <p:spPr bwMode="auto">
          <a:xfrm>
            <a:off x="6238241" y="2763520"/>
            <a:ext cx="5069840" cy="2346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Voici les schémas en couleur des positions du Soleil, de la Terre et de la Lune lors d’une éclipse lunaire et d’une éclipse solaire.">
            <a:extLst>
              <a:ext uri="{FF2B5EF4-FFF2-40B4-BE49-F238E27FC236}">
                <a16:creationId xmlns:a16="http://schemas.microsoft.com/office/drawing/2014/main" id="{AD7C9B33-3B80-A07C-75C3-230F003187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5" t="56133" r="2535" b="2799"/>
          <a:stretch>
            <a:fillRect/>
          </a:stretch>
        </p:blipFill>
        <p:spPr bwMode="auto">
          <a:xfrm>
            <a:off x="581979" y="2733040"/>
            <a:ext cx="5239702" cy="2392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7C412FA7-9434-875F-C9DE-B8409A8AF4D4}"/>
              </a:ext>
            </a:extLst>
          </p:cNvPr>
          <p:cNvGrpSpPr/>
          <p:nvPr/>
        </p:nvGrpSpPr>
        <p:grpSpPr>
          <a:xfrm>
            <a:off x="791711" y="5489251"/>
            <a:ext cx="5009649" cy="510778"/>
            <a:chOff x="7921466" y="2594893"/>
            <a:chExt cx="5009649" cy="510778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59B196D4-638C-7613-CE3E-21EE44AD1E70}"/>
                </a:ext>
              </a:extLst>
            </p:cNvPr>
            <p:cNvSpPr/>
            <p:nvPr/>
          </p:nvSpPr>
          <p:spPr>
            <a:xfrm>
              <a:off x="8369183" y="2594893"/>
              <a:ext cx="45619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L’éclipse solaire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035D7D1-EB8B-90E6-82F2-088ED8C793F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22" name="Google Shape;891;p40">
            <a:extLst>
              <a:ext uri="{FF2B5EF4-FFF2-40B4-BE49-F238E27FC236}">
                <a16:creationId xmlns:a16="http://schemas.microsoft.com/office/drawing/2014/main" id="{6BC71631-85E7-9137-D77A-180252BEC7FB}"/>
              </a:ext>
            </a:extLst>
          </p:cNvPr>
          <p:cNvSpPr/>
          <p:nvPr/>
        </p:nvSpPr>
        <p:spPr>
          <a:xfrm>
            <a:off x="3586158" y="1952624"/>
            <a:ext cx="529368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Les phénomènes « a » et « b » sont: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Oval 7">
            <a:extLst>
              <a:ext uri="{FF2B5EF4-FFF2-40B4-BE49-F238E27FC236}">
                <a16:creationId xmlns:a16="http://schemas.microsoft.com/office/drawing/2014/main" id="{E72423AD-3963-C7E0-DDE3-51046654BC7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44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A1AA67F-A56B-0A7B-2BDB-9DBA1AFD3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42E6F21-F46F-0702-7921-4051DECC1F4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33338" y="268896"/>
            <a:ext cx="10529888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Passons à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EE8CCA4D-804F-27A1-6156-6B4991C0C0F4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Lors d’une éclipse solaire, la Terre cache la lumière du Soleil: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6437D7FB-210C-9C3F-9A46-EBEF64DDEABD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08476E74-8B19-097B-96BB-39D3250CED7F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3C13902D-B95C-800E-A0E1-BAE48E4126F1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Répondez par « vrai » ou « faux »: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1300EE0E-84C7-1FD7-B3BB-867253DCD4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D1A4F74B-DF1E-2A6C-3400-E5153AC6B9E1}"/>
              </a:ext>
            </a:extLst>
          </p:cNvPr>
          <p:cNvSpPr txBox="1">
            <a:spLocks/>
          </p:cNvSpPr>
          <p:nvPr/>
        </p:nvSpPr>
        <p:spPr>
          <a:xfrm>
            <a:off x="924877" y="618348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2ADEE90-6C9D-2584-E155-8BF2D23037EA}"/>
              </a:ext>
            </a:extLst>
          </p:cNvPr>
          <p:cNvGrpSpPr/>
          <p:nvPr/>
        </p:nvGrpSpPr>
        <p:grpSpPr>
          <a:xfrm>
            <a:off x="10584320" y="304416"/>
            <a:ext cx="700384" cy="635762"/>
            <a:chOff x="779844" y="4335989"/>
            <a:chExt cx="563238" cy="575842"/>
          </a:xfrm>
        </p:grpSpPr>
        <p:pic>
          <p:nvPicPr>
            <p:cNvPr id="8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882063E0-2772-DA29-50B9-F39865AEDE15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6271780-CB32-88AC-7929-5F270B8B43C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10" name="Oval 7">
            <a:extLst>
              <a:ext uri="{FF2B5EF4-FFF2-40B4-BE49-F238E27FC236}">
                <a16:creationId xmlns:a16="http://schemas.microsoft.com/office/drawing/2014/main" id="{58E4DF62-7E6F-5C08-9343-0E5B293C42A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429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AB29FC7B-7F7A-9E47-74F4-0D9622E9F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4B479ED-5907-7A09-A386-BA4965629E4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44544" y="250961"/>
            <a:ext cx="10126839" cy="535531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Parfait ! Lors d’une éclipse solaire, ce n’est pas la Terre qui cache la lumière du Soleil, mais la Lune, car elle se place entre le Soleil et la Terre.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8AB71C6B-F25B-95EE-07DF-3650B0209DDA}"/>
              </a:ext>
            </a:extLst>
          </p:cNvPr>
          <p:cNvSpPr txBox="1">
            <a:spLocks/>
          </p:cNvSpPr>
          <p:nvPr/>
        </p:nvSpPr>
        <p:spPr>
          <a:xfrm>
            <a:off x="344621" y="243903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Lors d’une éclipse solaire, la Terre cache la lumière du Soleil :  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9DC327C6-D6E6-99B7-311E-CA9B68627A8D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39B7402-DE4C-CEA2-068C-4A5F268B0F07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D9CB6F95-A024-E6E2-357F-1FACCB27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2E5F8A2-060B-42B4-10D8-F78ADF3AFB76}"/>
              </a:ext>
            </a:extLst>
          </p:cNvPr>
          <p:cNvSpPr txBox="1">
            <a:spLocks/>
          </p:cNvSpPr>
          <p:nvPr/>
        </p:nvSpPr>
        <p:spPr>
          <a:xfrm>
            <a:off x="996880" y="724964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14E5FA23-0398-4809-A88D-5F19652D13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Oval 7">
            <a:extLst>
              <a:ext uri="{FF2B5EF4-FFF2-40B4-BE49-F238E27FC236}">
                <a16:creationId xmlns:a16="http://schemas.microsoft.com/office/drawing/2014/main" id="{25805266-6DC7-84F8-8737-14CD86CB4F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725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36ACF75A-3D9B-2505-BDFF-0951122C6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964C77FA-BE26-C671-E511-77385783238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24877" y="273978"/>
            <a:ext cx="10372725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Voici une autre question.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FCE95E-BFB6-AD17-4EB1-34EC0AEF4527}"/>
              </a:ext>
            </a:extLst>
          </p:cNvPr>
          <p:cNvSpPr txBox="1"/>
          <p:nvPr/>
        </p:nvSpPr>
        <p:spPr>
          <a:xfrm>
            <a:off x="1010452" y="1097482"/>
            <a:ext cx="6670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3- Nommez les éléments de la figure.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E90C5A87-9F61-97CA-3EBA-E930D0CB4CBA}"/>
              </a:ext>
            </a:extLst>
          </p:cNvPr>
          <p:cNvSpPr txBox="1">
            <a:spLocks/>
          </p:cNvSpPr>
          <p:nvPr/>
        </p:nvSpPr>
        <p:spPr>
          <a:xfrm>
            <a:off x="924877" y="641984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28" name="Google Shape;645;p21">
            <a:extLst>
              <a:ext uri="{FF2B5EF4-FFF2-40B4-BE49-F238E27FC236}">
                <a16:creationId xmlns:a16="http://schemas.microsoft.com/office/drawing/2014/main" id="{DCDFBC33-04FA-50B2-82A2-7C8025434BD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344310"/>
            <a:ext cx="648055" cy="648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84B93A2-2A9A-2A6D-2027-5864361D86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5" b="26425"/>
          <a:stretch>
            <a:fillRect/>
          </a:stretch>
        </p:blipFill>
        <p:spPr>
          <a:xfrm>
            <a:off x="182880" y="2387600"/>
            <a:ext cx="11856720" cy="43484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B966960F-5DDD-721D-A0D6-E528C256E5D4}"/>
              </a:ext>
            </a:extLst>
          </p:cNvPr>
          <p:cNvSpPr txBox="1"/>
          <p:nvPr/>
        </p:nvSpPr>
        <p:spPr>
          <a:xfrm>
            <a:off x="320040" y="4572000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Soleil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3A344E-1B7B-2371-E05C-A48EFAA0A368}"/>
              </a:ext>
            </a:extLst>
          </p:cNvPr>
          <p:cNvSpPr txBox="1"/>
          <p:nvPr/>
        </p:nvSpPr>
        <p:spPr>
          <a:xfrm>
            <a:off x="6553200" y="453646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Lune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7438953-762D-999F-B433-0D9C391EE6E6}"/>
              </a:ext>
            </a:extLst>
          </p:cNvPr>
          <p:cNvSpPr txBox="1"/>
          <p:nvPr/>
        </p:nvSpPr>
        <p:spPr>
          <a:xfrm>
            <a:off x="9479280" y="4536460"/>
            <a:ext cx="946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Terre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24E4DC4-B4A0-7981-DBB6-1A69DA3012DB}"/>
              </a:ext>
            </a:extLst>
          </p:cNvPr>
          <p:cNvSpPr txBox="1"/>
          <p:nvPr/>
        </p:nvSpPr>
        <p:spPr>
          <a:xfrm>
            <a:off x="4328160" y="2316480"/>
            <a:ext cx="2904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Éclipse Solaire</a:t>
            </a:r>
          </a:p>
        </p:txBody>
      </p:sp>
      <p:sp>
        <p:nvSpPr>
          <p:cNvPr id="17" name="Google Shape;891;p40">
            <a:extLst>
              <a:ext uri="{FF2B5EF4-FFF2-40B4-BE49-F238E27FC236}">
                <a16:creationId xmlns:a16="http://schemas.microsoft.com/office/drawing/2014/main" id="{41965B38-3107-904C-2165-EF748A25EDA3}"/>
              </a:ext>
            </a:extLst>
          </p:cNvPr>
          <p:cNvSpPr/>
          <p:nvPr/>
        </p:nvSpPr>
        <p:spPr>
          <a:xfrm>
            <a:off x="4119558" y="1754504"/>
            <a:ext cx="529368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Les zones « a » et « b » sont: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CCCB419-DC37-3925-2B91-E450F6902B15}"/>
              </a:ext>
            </a:extLst>
          </p:cNvPr>
          <p:cNvSpPr txBox="1"/>
          <p:nvPr/>
        </p:nvSpPr>
        <p:spPr>
          <a:xfrm>
            <a:off x="7498080" y="4632960"/>
            <a:ext cx="8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Ombre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DF1D9C31-FD0E-9AB3-5C55-F866F6E4FA49}"/>
              </a:ext>
            </a:extLst>
          </p:cNvPr>
          <p:cNvSpPr txBox="1"/>
          <p:nvPr/>
        </p:nvSpPr>
        <p:spPr>
          <a:xfrm>
            <a:off x="7680960" y="4130040"/>
            <a:ext cx="1172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Pénombre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DA898F9-C3A6-F97A-A9D4-988E4534E453}"/>
              </a:ext>
            </a:extLst>
          </p:cNvPr>
          <p:cNvSpPr txBox="1"/>
          <p:nvPr/>
        </p:nvSpPr>
        <p:spPr>
          <a:xfrm>
            <a:off x="7680960" y="5181600"/>
            <a:ext cx="1172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Pénombre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9DD8B77B-BF87-375B-FF08-FA8D95A2F3E2}"/>
              </a:ext>
            </a:extLst>
          </p:cNvPr>
          <p:cNvGrpSpPr/>
          <p:nvPr/>
        </p:nvGrpSpPr>
        <p:grpSpPr>
          <a:xfrm>
            <a:off x="7847831" y="2715571"/>
            <a:ext cx="3566929" cy="439109"/>
            <a:chOff x="7921466" y="2594893"/>
            <a:chExt cx="3566929" cy="43910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4729CA6D-86C4-4ACD-B33F-B2002EFF124E}"/>
                </a:ext>
              </a:extLst>
            </p:cNvPr>
            <p:cNvSpPr/>
            <p:nvPr/>
          </p:nvSpPr>
          <p:spPr>
            <a:xfrm>
              <a:off x="8369183" y="2594893"/>
              <a:ext cx="3119212" cy="43910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0B323BB-9E39-8A14-F946-65DBADCD64DA}"/>
                </a:ext>
              </a:extLst>
            </p:cNvPr>
            <p:cNvSpPr/>
            <p:nvPr/>
          </p:nvSpPr>
          <p:spPr>
            <a:xfrm>
              <a:off x="7921466" y="2594893"/>
              <a:ext cx="403667" cy="42632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9A03ACC4-8E7C-0BD6-C7D6-D2583DDDEC70}"/>
              </a:ext>
            </a:extLst>
          </p:cNvPr>
          <p:cNvGrpSpPr/>
          <p:nvPr/>
        </p:nvGrpSpPr>
        <p:grpSpPr>
          <a:xfrm>
            <a:off x="7786871" y="6205531"/>
            <a:ext cx="3566929" cy="439109"/>
            <a:chOff x="7921466" y="2594893"/>
            <a:chExt cx="3566929" cy="439109"/>
          </a:xfrm>
        </p:grpSpPr>
        <p:sp>
          <p:nvSpPr>
            <p:cNvPr id="1025" name="Rectangle : coins arrondis 1024">
              <a:extLst>
                <a:ext uri="{FF2B5EF4-FFF2-40B4-BE49-F238E27FC236}">
                  <a16:creationId xmlns:a16="http://schemas.microsoft.com/office/drawing/2014/main" id="{47C96042-31F5-D5F6-91B7-80B482429DD7}"/>
                </a:ext>
              </a:extLst>
            </p:cNvPr>
            <p:cNvSpPr/>
            <p:nvPr/>
          </p:nvSpPr>
          <p:spPr>
            <a:xfrm>
              <a:off x="8369183" y="2594893"/>
              <a:ext cx="3119212" cy="43910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…………………………………</a:t>
              </a:r>
            </a:p>
          </p:txBody>
        </p:sp>
        <p:sp>
          <p:nvSpPr>
            <p:cNvPr id="1026" name="Rectangle : coins arrondis 1025">
              <a:extLst>
                <a:ext uri="{FF2B5EF4-FFF2-40B4-BE49-F238E27FC236}">
                  <a16:creationId xmlns:a16="http://schemas.microsoft.com/office/drawing/2014/main" id="{19E454F6-23E4-BA5A-3748-822FD88BEFEF}"/>
                </a:ext>
              </a:extLst>
            </p:cNvPr>
            <p:cNvSpPr/>
            <p:nvPr/>
          </p:nvSpPr>
          <p:spPr>
            <a:xfrm>
              <a:off x="7921466" y="2594893"/>
              <a:ext cx="403667" cy="42632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cxnSp>
        <p:nvCxnSpPr>
          <p:cNvPr id="1029" name="Connecteur droit avec flèche 1028">
            <a:extLst>
              <a:ext uri="{FF2B5EF4-FFF2-40B4-BE49-F238E27FC236}">
                <a16:creationId xmlns:a16="http://schemas.microsoft.com/office/drawing/2014/main" id="{EC21F606-2248-DA85-CB05-45260F17CFD1}"/>
              </a:ext>
            </a:extLst>
          </p:cNvPr>
          <p:cNvCxnSpPr>
            <a:stCxn id="25" idx="2"/>
          </p:cNvCxnSpPr>
          <p:nvPr/>
        </p:nvCxnSpPr>
        <p:spPr>
          <a:xfrm flipH="1">
            <a:off x="8854440" y="3154680"/>
            <a:ext cx="1000714" cy="111252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Connecteur droit avec flèche 1029">
            <a:extLst>
              <a:ext uri="{FF2B5EF4-FFF2-40B4-BE49-F238E27FC236}">
                <a16:creationId xmlns:a16="http://schemas.microsoft.com/office/drawing/2014/main" id="{C8055931-B6C4-108D-D78B-2377715F872C}"/>
              </a:ext>
            </a:extLst>
          </p:cNvPr>
          <p:cNvCxnSpPr>
            <a:cxnSpLocks/>
            <a:stCxn id="1025" idx="0"/>
          </p:cNvCxnSpPr>
          <p:nvPr/>
        </p:nvCxnSpPr>
        <p:spPr>
          <a:xfrm flipH="1" flipV="1">
            <a:off x="8778240" y="4861560"/>
            <a:ext cx="1015954" cy="134397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7">
            <a:extLst>
              <a:ext uri="{FF2B5EF4-FFF2-40B4-BE49-F238E27FC236}">
                <a16:creationId xmlns:a16="http://schemas.microsoft.com/office/drawing/2014/main" id="{0D13BA7A-6997-DC51-A3F5-2AAFE40684A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20101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162140F4-5881-4454-59EC-3FCAD8B90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82;p40">
            <a:extLst>
              <a:ext uri="{FF2B5EF4-FFF2-40B4-BE49-F238E27FC236}">
                <a16:creationId xmlns:a16="http://schemas.microsoft.com/office/drawing/2014/main" id="{1C30683E-CFE5-8FC0-0473-4D430E5D780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35038" y="213360"/>
            <a:ext cx="10372725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Parfait ! Lorsque le Soleil est caché en partie, on parle d’éclipse partielle, et lorsqu’il est caché totalement, on parle d’éclipse totale.</a:t>
            </a:r>
          </a:p>
        </p:txBody>
      </p:sp>
      <p:sp>
        <p:nvSpPr>
          <p:cNvPr id="27" name="Google Shape;642;p21">
            <a:extLst>
              <a:ext uri="{FF2B5EF4-FFF2-40B4-BE49-F238E27FC236}">
                <a16:creationId xmlns:a16="http://schemas.microsoft.com/office/drawing/2014/main" id="{6AF85FFC-E3C9-2131-7341-A3D0877E6D81}"/>
              </a:ext>
            </a:extLst>
          </p:cNvPr>
          <p:cNvSpPr txBox="1">
            <a:spLocks/>
          </p:cNvSpPr>
          <p:nvPr/>
        </p:nvSpPr>
        <p:spPr>
          <a:xfrm>
            <a:off x="885055" y="719143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nécessaire.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203B7DF-2A46-4AA6-F622-0EC93C431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35" b="26425"/>
          <a:stretch>
            <a:fillRect/>
          </a:stretch>
        </p:blipFill>
        <p:spPr>
          <a:xfrm>
            <a:off x="182880" y="2387600"/>
            <a:ext cx="11856720" cy="4348480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EDB8071-90D2-BD1C-50A9-93689140118E}"/>
              </a:ext>
            </a:extLst>
          </p:cNvPr>
          <p:cNvSpPr txBox="1"/>
          <p:nvPr/>
        </p:nvSpPr>
        <p:spPr>
          <a:xfrm>
            <a:off x="320040" y="4572000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Soleil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618DA83-2C83-688C-F9BA-9AAFF1FD9213}"/>
              </a:ext>
            </a:extLst>
          </p:cNvPr>
          <p:cNvSpPr txBox="1"/>
          <p:nvPr/>
        </p:nvSpPr>
        <p:spPr>
          <a:xfrm>
            <a:off x="6553200" y="4536460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Lune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B7F171-3F32-B210-3616-E7BBF46A6465}"/>
              </a:ext>
            </a:extLst>
          </p:cNvPr>
          <p:cNvSpPr txBox="1"/>
          <p:nvPr/>
        </p:nvSpPr>
        <p:spPr>
          <a:xfrm>
            <a:off x="9479280" y="4536460"/>
            <a:ext cx="9462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b="1" dirty="0"/>
              <a:t>Terre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A3B42704-20F8-9684-5C6E-9F1BDAAF32A6}"/>
              </a:ext>
            </a:extLst>
          </p:cNvPr>
          <p:cNvSpPr txBox="1"/>
          <p:nvPr/>
        </p:nvSpPr>
        <p:spPr>
          <a:xfrm>
            <a:off x="4328160" y="2316480"/>
            <a:ext cx="29047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Éclipse Solaire</a:t>
            </a:r>
          </a:p>
        </p:txBody>
      </p:sp>
      <p:sp>
        <p:nvSpPr>
          <p:cNvPr id="17" name="Google Shape;891;p40">
            <a:extLst>
              <a:ext uri="{FF2B5EF4-FFF2-40B4-BE49-F238E27FC236}">
                <a16:creationId xmlns:a16="http://schemas.microsoft.com/office/drawing/2014/main" id="{6296FA55-12D4-7C80-3DDD-44F89B6423C9}"/>
              </a:ext>
            </a:extLst>
          </p:cNvPr>
          <p:cNvSpPr/>
          <p:nvPr/>
        </p:nvSpPr>
        <p:spPr>
          <a:xfrm>
            <a:off x="4119558" y="1754504"/>
            <a:ext cx="529368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Les zones « a » et « b » sont: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7B92E848-302B-A637-3F6A-6D7FA643031F}"/>
              </a:ext>
            </a:extLst>
          </p:cNvPr>
          <p:cNvSpPr txBox="1"/>
          <p:nvPr/>
        </p:nvSpPr>
        <p:spPr>
          <a:xfrm>
            <a:off x="7498080" y="4632960"/>
            <a:ext cx="845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Ombre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79441A2-1F7A-8FF5-A58A-DC093E23AEAA}"/>
              </a:ext>
            </a:extLst>
          </p:cNvPr>
          <p:cNvSpPr txBox="1"/>
          <p:nvPr/>
        </p:nvSpPr>
        <p:spPr>
          <a:xfrm>
            <a:off x="7680960" y="4130040"/>
            <a:ext cx="1172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Pénombre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BC74ABC9-E76C-9EF7-0E9F-CFC8B1397081}"/>
              </a:ext>
            </a:extLst>
          </p:cNvPr>
          <p:cNvSpPr txBox="1"/>
          <p:nvPr/>
        </p:nvSpPr>
        <p:spPr>
          <a:xfrm>
            <a:off x="7680960" y="5181600"/>
            <a:ext cx="1172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Pénombre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61AA3F4-101C-031D-F294-3870DCCA373E}"/>
              </a:ext>
            </a:extLst>
          </p:cNvPr>
          <p:cNvGrpSpPr/>
          <p:nvPr/>
        </p:nvGrpSpPr>
        <p:grpSpPr>
          <a:xfrm>
            <a:off x="7847831" y="2715571"/>
            <a:ext cx="3566929" cy="439109"/>
            <a:chOff x="7921466" y="2594893"/>
            <a:chExt cx="3566929" cy="439109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7892FCA-4B87-BEDE-8B54-32FCBF9282A8}"/>
                </a:ext>
              </a:extLst>
            </p:cNvPr>
            <p:cNvSpPr/>
            <p:nvPr/>
          </p:nvSpPr>
          <p:spPr>
            <a:xfrm>
              <a:off x="8369183" y="2594893"/>
              <a:ext cx="3119212" cy="43910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Éclipse partielle 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AED7B6AE-6E0B-ACC7-BF01-B222C6111568}"/>
                </a:ext>
              </a:extLst>
            </p:cNvPr>
            <p:cNvSpPr/>
            <p:nvPr/>
          </p:nvSpPr>
          <p:spPr>
            <a:xfrm>
              <a:off x="7921466" y="2594893"/>
              <a:ext cx="403667" cy="42632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1024" name="Groupe 1023">
            <a:extLst>
              <a:ext uri="{FF2B5EF4-FFF2-40B4-BE49-F238E27FC236}">
                <a16:creationId xmlns:a16="http://schemas.microsoft.com/office/drawing/2014/main" id="{98251CA8-F1ED-83C9-A010-AB2B31A25301}"/>
              </a:ext>
            </a:extLst>
          </p:cNvPr>
          <p:cNvGrpSpPr/>
          <p:nvPr/>
        </p:nvGrpSpPr>
        <p:grpSpPr>
          <a:xfrm>
            <a:off x="7786871" y="6205531"/>
            <a:ext cx="3566929" cy="439109"/>
            <a:chOff x="7921466" y="2594893"/>
            <a:chExt cx="3566929" cy="439109"/>
          </a:xfrm>
        </p:grpSpPr>
        <p:sp>
          <p:nvSpPr>
            <p:cNvPr id="1025" name="Rectangle : coins arrondis 1024">
              <a:extLst>
                <a:ext uri="{FF2B5EF4-FFF2-40B4-BE49-F238E27FC236}">
                  <a16:creationId xmlns:a16="http://schemas.microsoft.com/office/drawing/2014/main" id="{6ECDCDDA-930E-8128-DE3A-3278F8036DE7}"/>
                </a:ext>
              </a:extLst>
            </p:cNvPr>
            <p:cNvSpPr/>
            <p:nvPr/>
          </p:nvSpPr>
          <p:spPr>
            <a:xfrm>
              <a:off x="8369183" y="2594893"/>
              <a:ext cx="3119212" cy="43910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FF0000"/>
                  </a:solidFill>
                  <a:latin typeface="Calibri" panose="020F0502020204030204"/>
                </a:rPr>
                <a:t>Éclipse totale </a:t>
              </a:r>
            </a:p>
          </p:txBody>
        </p:sp>
        <p:sp>
          <p:nvSpPr>
            <p:cNvPr id="1026" name="Rectangle : coins arrondis 1025">
              <a:extLst>
                <a:ext uri="{FF2B5EF4-FFF2-40B4-BE49-F238E27FC236}">
                  <a16:creationId xmlns:a16="http://schemas.microsoft.com/office/drawing/2014/main" id="{0F424D09-BE46-14FC-0966-AB5EF1E45A83}"/>
                </a:ext>
              </a:extLst>
            </p:cNvPr>
            <p:cNvSpPr/>
            <p:nvPr/>
          </p:nvSpPr>
          <p:spPr>
            <a:xfrm>
              <a:off x="7921466" y="2594893"/>
              <a:ext cx="403667" cy="426327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cxnSp>
        <p:nvCxnSpPr>
          <p:cNvPr id="1029" name="Connecteur droit avec flèche 1028">
            <a:extLst>
              <a:ext uri="{FF2B5EF4-FFF2-40B4-BE49-F238E27FC236}">
                <a16:creationId xmlns:a16="http://schemas.microsoft.com/office/drawing/2014/main" id="{034E26DA-D766-9136-0D34-19F8B30A98DA}"/>
              </a:ext>
            </a:extLst>
          </p:cNvPr>
          <p:cNvCxnSpPr>
            <a:stCxn id="25" idx="2"/>
          </p:cNvCxnSpPr>
          <p:nvPr/>
        </p:nvCxnSpPr>
        <p:spPr>
          <a:xfrm flipH="1">
            <a:off x="8854440" y="3154680"/>
            <a:ext cx="1000714" cy="111252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0" name="Connecteur droit avec flèche 1029">
            <a:extLst>
              <a:ext uri="{FF2B5EF4-FFF2-40B4-BE49-F238E27FC236}">
                <a16:creationId xmlns:a16="http://schemas.microsoft.com/office/drawing/2014/main" id="{3B44780C-13EC-33A8-B192-598347C55847}"/>
              </a:ext>
            </a:extLst>
          </p:cNvPr>
          <p:cNvCxnSpPr>
            <a:cxnSpLocks/>
            <a:stCxn id="1025" idx="0"/>
          </p:cNvCxnSpPr>
          <p:nvPr/>
        </p:nvCxnSpPr>
        <p:spPr>
          <a:xfrm flipH="1" flipV="1">
            <a:off x="8778240" y="4861560"/>
            <a:ext cx="1015954" cy="1343971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9457777F-23E8-CE81-53FF-6A0A4BC9A45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7">
            <a:extLst>
              <a:ext uri="{FF2B5EF4-FFF2-40B4-BE49-F238E27FC236}">
                <a16:creationId xmlns:a16="http://schemas.microsoft.com/office/drawing/2014/main" id="{6C1C189C-0DA0-A44C-347A-D9B60D2492A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490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7862E70D-E270-F704-C80E-780CDF5ED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25662CF-FD8E-7DF2-F933-593AFFF76CF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00111" y="267695"/>
            <a:ext cx="10529888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Voici une autre question.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0FF15D7-083F-306D-455D-7AC6F83D1E89}"/>
              </a:ext>
            </a:extLst>
          </p:cNvPr>
          <p:cNvSpPr txBox="1"/>
          <p:nvPr/>
        </p:nvSpPr>
        <p:spPr>
          <a:xfrm>
            <a:off x="680792" y="1268696"/>
            <a:ext cx="97014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>
              <a:defRPr/>
            </a:pPr>
            <a:r>
              <a:rPr lang="fr-FR" sz="2400" b="1" dirty="0">
                <a:solidFill>
                  <a:prstClr val="black"/>
                </a:solidFill>
                <a:latin typeface="Calibri" panose="020F0502020204030204"/>
                <a:cs typeface="Arial"/>
              </a:rPr>
              <a:t>4-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  <a:cs typeface="Arial"/>
              </a:rPr>
              <a:t>Reliez chaque type d’éclipses à sa définition: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4E2632EB-CCCD-E59E-9B7D-DED75D6DF44B}"/>
              </a:ext>
            </a:extLst>
          </p:cNvPr>
          <p:cNvSpPr txBox="1">
            <a:spLocks/>
          </p:cNvSpPr>
          <p:nvPr/>
        </p:nvSpPr>
        <p:spPr>
          <a:xfrm>
            <a:off x="900294" y="65234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9" name="Google Shape;645;p21">
            <a:extLst>
              <a:ext uri="{FF2B5EF4-FFF2-40B4-BE49-F238E27FC236}">
                <a16:creationId xmlns:a16="http://schemas.microsoft.com/office/drawing/2014/main" id="{55117E5E-25F3-4C1A-50D8-04AE05E9E23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65887" y="300955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3CA5133A-C31C-21BE-077A-AE24FB153BA5}"/>
              </a:ext>
            </a:extLst>
          </p:cNvPr>
          <p:cNvGrpSpPr/>
          <p:nvPr/>
        </p:nvGrpSpPr>
        <p:grpSpPr>
          <a:xfrm>
            <a:off x="829493" y="3466644"/>
            <a:ext cx="3614983" cy="591474"/>
            <a:chOff x="7921466" y="2594893"/>
            <a:chExt cx="3614983" cy="510779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CFBFCE5D-F7D0-A424-D248-1D001AA959FC}"/>
                </a:ext>
              </a:extLst>
            </p:cNvPr>
            <p:cNvSpPr/>
            <p:nvPr/>
          </p:nvSpPr>
          <p:spPr>
            <a:xfrm>
              <a:off x="8369183" y="2594894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Éclipse totale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82C18C63-ECBE-0F97-897E-A3C4F8C8090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C259E23-8E9E-E391-D407-D2FD3C7A984B}"/>
              </a:ext>
            </a:extLst>
          </p:cNvPr>
          <p:cNvGrpSpPr/>
          <p:nvPr/>
        </p:nvGrpSpPr>
        <p:grpSpPr>
          <a:xfrm>
            <a:off x="829493" y="5174357"/>
            <a:ext cx="3614983" cy="591473"/>
            <a:chOff x="7921466" y="2594893"/>
            <a:chExt cx="3614983" cy="510778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E437C6AE-CDDC-D93D-8DD9-9837657D479C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Éclipse partielle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F7DB7DFB-4764-20B7-8B84-3479F2E0E3C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sp>
        <p:nvSpPr>
          <p:cNvPr id="18" name="Oval 7">
            <a:extLst>
              <a:ext uri="{FF2B5EF4-FFF2-40B4-BE49-F238E27FC236}">
                <a16:creationId xmlns:a16="http://schemas.microsoft.com/office/drawing/2014/main" id="{62A22BDD-A696-F224-E9AB-B5C00153925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77694A25-88AA-70FF-7C37-3C791C8CBB54}"/>
              </a:ext>
            </a:extLst>
          </p:cNvPr>
          <p:cNvSpPr/>
          <p:nvPr/>
        </p:nvSpPr>
        <p:spPr>
          <a:xfrm>
            <a:off x="829493" y="2432575"/>
            <a:ext cx="3614983" cy="461665"/>
          </a:xfrm>
          <a:prstGeom prst="roundRect">
            <a:avLst/>
          </a:prstGeom>
          <a:solidFill>
            <a:srgbClr val="E989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Type d’éclipses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A286AE0A-F41A-3DAE-4E0C-84EDA9F8F1EF}"/>
              </a:ext>
            </a:extLst>
          </p:cNvPr>
          <p:cNvSpPr/>
          <p:nvPr/>
        </p:nvSpPr>
        <p:spPr>
          <a:xfrm>
            <a:off x="6587948" y="2432575"/>
            <a:ext cx="5099227" cy="461665"/>
          </a:xfrm>
          <a:prstGeom prst="roundRect">
            <a:avLst/>
          </a:prstGeom>
          <a:solidFill>
            <a:srgbClr val="E989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La définition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C83F55C5-BD81-BBF6-C702-DDA5379E9F89}"/>
              </a:ext>
            </a:extLst>
          </p:cNvPr>
          <p:cNvGrpSpPr/>
          <p:nvPr/>
        </p:nvGrpSpPr>
        <p:grpSpPr>
          <a:xfrm>
            <a:off x="6587948" y="3466645"/>
            <a:ext cx="5099227" cy="591473"/>
            <a:chOff x="7921466" y="2594893"/>
            <a:chExt cx="5099227" cy="510778"/>
          </a:xfrm>
        </p:grpSpPr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12E27527-7DBC-1A14-D3CB-19F3D2569078}"/>
                </a:ext>
              </a:extLst>
            </p:cNvPr>
            <p:cNvSpPr/>
            <p:nvPr/>
          </p:nvSpPr>
          <p:spPr>
            <a:xfrm>
              <a:off x="8369182" y="2594893"/>
              <a:ext cx="465151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Le Soleil est caché en partie</a:t>
              </a:r>
            </a:p>
          </p:txBody>
        </p:sp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134FD66B-4452-D39A-483E-5D6A930B917B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CEBCD16C-AA0C-DE27-ECBE-F49D23890ADE}"/>
              </a:ext>
            </a:extLst>
          </p:cNvPr>
          <p:cNvGrpSpPr/>
          <p:nvPr/>
        </p:nvGrpSpPr>
        <p:grpSpPr>
          <a:xfrm>
            <a:off x="6587948" y="5174357"/>
            <a:ext cx="5108752" cy="591473"/>
            <a:chOff x="7921466" y="2594893"/>
            <a:chExt cx="5108752" cy="510778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729B9364-420F-FF0B-FD0D-AC9E45CD0FDF}"/>
                </a:ext>
              </a:extLst>
            </p:cNvPr>
            <p:cNvSpPr/>
            <p:nvPr/>
          </p:nvSpPr>
          <p:spPr>
            <a:xfrm>
              <a:off x="8369182" y="2594893"/>
              <a:ext cx="466103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Le Soleil est caché complètement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F6B852B-4DD2-3E49-5058-70C25E372228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436799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E3FCD587-5BF7-85ED-4E63-77EBAD7F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FF50F786-E5C7-1F33-6F3A-8EB92AB405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84237" y="217533"/>
            <a:ext cx="10529888" cy="535531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Excellent ! Lorsque le Soleil est caché en partie, on parle d’éclipse partielle, et lorsqu’il est caché totalement, on parle d’éclipse totale.</a:t>
            </a:r>
          </a:p>
        </p:txBody>
      </p:sp>
      <p:sp>
        <p:nvSpPr>
          <p:cNvPr id="8" name="Google Shape;642;p21">
            <a:extLst>
              <a:ext uri="{FF2B5EF4-FFF2-40B4-BE49-F238E27FC236}">
                <a16:creationId xmlns:a16="http://schemas.microsoft.com/office/drawing/2014/main" id="{DFD572D9-BB51-DCA0-7B55-F9E8F4240866}"/>
              </a:ext>
            </a:extLst>
          </p:cNvPr>
          <p:cNvSpPr txBox="1">
            <a:spLocks/>
          </p:cNvSpPr>
          <p:nvPr/>
        </p:nvSpPr>
        <p:spPr>
          <a:xfrm>
            <a:off x="1031326" y="727278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5D9A0D9A-266C-2668-A5A0-58DCBB8417C6}"/>
              </a:ext>
            </a:extLst>
          </p:cNvPr>
          <p:cNvCxnSpPr>
            <a:cxnSpLocks/>
            <a:stCxn id="22" idx="3"/>
            <a:endCxn id="32" idx="1"/>
          </p:cNvCxnSpPr>
          <p:nvPr/>
        </p:nvCxnSpPr>
        <p:spPr>
          <a:xfrm>
            <a:off x="4444476" y="3762382"/>
            <a:ext cx="2143472" cy="17077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594CA83A-66D5-3AD8-91C6-7E903AC73BFC}"/>
              </a:ext>
            </a:extLst>
          </p:cNvPr>
          <p:cNvCxnSpPr>
            <a:cxnSpLocks/>
            <a:endCxn id="29" idx="1"/>
          </p:cNvCxnSpPr>
          <p:nvPr/>
        </p:nvCxnSpPr>
        <p:spPr>
          <a:xfrm flipV="1">
            <a:off x="4444476" y="3762382"/>
            <a:ext cx="2143472" cy="17298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Google Shape;898;p41">
            <a:extLst>
              <a:ext uri="{FF2B5EF4-FFF2-40B4-BE49-F238E27FC236}">
                <a16:creationId xmlns:a16="http://schemas.microsoft.com/office/drawing/2014/main" id="{CD2A7A01-D8E5-17ED-503F-AADFF615678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Oval 7">
            <a:extLst>
              <a:ext uri="{FF2B5EF4-FFF2-40B4-BE49-F238E27FC236}">
                <a16:creationId xmlns:a16="http://schemas.microsoft.com/office/drawing/2014/main" id="{02956CC8-4DDE-5292-C1D3-67D4F33B8A5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023A890-FF27-C03D-CB58-51F3D7AA111E}"/>
              </a:ext>
            </a:extLst>
          </p:cNvPr>
          <p:cNvGrpSpPr/>
          <p:nvPr/>
        </p:nvGrpSpPr>
        <p:grpSpPr>
          <a:xfrm>
            <a:off x="829493" y="3466644"/>
            <a:ext cx="3614983" cy="591474"/>
            <a:chOff x="7921466" y="2594893"/>
            <a:chExt cx="3614983" cy="510779"/>
          </a:xfrm>
        </p:grpSpPr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5B1B6621-C5B4-BB66-AA4D-F1818C6E3682}"/>
                </a:ext>
              </a:extLst>
            </p:cNvPr>
            <p:cNvSpPr/>
            <p:nvPr/>
          </p:nvSpPr>
          <p:spPr>
            <a:xfrm>
              <a:off x="8369183" y="2594894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Éclipse totale</a:t>
              </a:r>
            </a:p>
          </p:txBody>
        </p:sp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5005B1D6-1476-5FF4-0B28-478613355C09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744856C2-04EF-EA0B-7CC3-CA1EC9C24364}"/>
              </a:ext>
            </a:extLst>
          </p:cNvPr>
          <p:cNvGrpSpPr/>
          <p:nvPr/>
        </p:nvGrpSpPr>
        <p:grpSpPr>
          <a:xfrm>
            <a:off x="829493" y="5174357"/>
            <a:ext cx="3614983" cy="591473"/>
            <a:chOff x="7921466" y="2594893"/>
            <a:chExt cx="3614983" cy="510778"/>
          </a:xfrm>
        </p:grpSpPr>
        <p:sp>
          <p:nvSpPr>
            <p:cNvPr id="25" name="Rectangle : coins arrondis 24">
              <a:extLst>
                <a:ext uri="{FF2B5EF4-FFF2-40B4-BE49-F238E27FC236}">
                  <a16:creationId xmlns:a16="http://schemas.microsoft.com/office/drawing/2014/main" id="{5A6FC3CB-6A8D-19DC-DD70-E479D9CCB782}"/>
                </a:ext>
              </a:extLst>
            </p:cNvPr>
            <p:cNvSpPr/>
            <p:nvPr/>
          </p:nvSpPr>
          <p:spPr>
            <a:xfrm>
              <a:off x="8369183" y="2594893"/>
              <a:ext cx="316726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Éclipse partielle</a:t>
              </a:r>
            </a:p>
          </p:txBody>
        </p:sp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350BBA35-40DD-D6A4-10B6-0BEC33EA02A2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B6709CF-35BD-B704-B7C6-ECFD4849502E}"/>
              </a:ext>
            </a:extLst>
          </p:cNvPr>
          <p:cNvGrpSpPr/>
          <p:nvPr/>
        </p:nvGrpSpPr>
        <p:grpSpPr>
          <a:xfrm>
            <a:off x="6587948" y="3466645"/>
            <a:ext cx="5099227" cy="591473"/>
            <a:chOff x="7921466" y="2594893"/>
            <a:chExt cx="5099227" cy="510778"/>
          </a:xfrm>
        </p:grpSpPr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EECA8359-0E3D-D1B4-CC7E-EA1A9337EB1B}"/>
                </a:ext>
              </a:extLst>
            </p:cNvPr>
            <p:cNvSpPr/>
            <p:nvPr/>
          </p:nvSpPr>
          <p:spPr>
            <a:xfrm>
              <a:off x="8369182" y="2594893"/>
              <a:ext cx="4651511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Le Soleil est caché en partie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BE0AFF87-8159-3503-EFC5-7ABB00C99967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6ADAE637-2650-8943-C02D-DF7C91434BAE}"/>
              </a:ext>
            </a:extLst>
          </p:cNvPr>
          <p:cNvGrpSpPr/>
          <p:nvPr/>
        </p:nvGrpSpPr>
        <p:grpSpPr>
          <a:xfrm>
            <a:off x="6587948" y="5174357"/>
            <a:ext cx="5108752" cy="591473"/>
            <a:chOff x="7921466" y="2594893"/>
            <a:chExt cx="5108752" cy="510778"/>
          </a:xfrm>
        </p:grpSpPr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A2F35E16-45BC-A229-2B8B-50A10D56025C}"/>
                </a:ext>
              </a:extLst>
            </p:cNvPr>
            <p:cNvSpPr/>
            <p:nvPr/>
          </p:nvSpPr>
          <p:spPr>
            <a:xfrm>
              <a:off x="8369182" y="2594893"/>
              <a:ext cx="4661036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Le Soleil est caché complètement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29F8811E-2005-884B-CDFA-8844C5372146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DF614984-2FBF-E48D-5C84-544A929A0608}"/>
              </a:ext>
            </a:extLst>
          </p:cNvPr>
          <p:cNvSpPr/>
          <p:nvPr/>
        </p:nvSpPr>
        <p:spPr>
          <a:xfrm>
            <a:off x="829493" y="2432575"/>
            <a:ext cx="3614983" cy="461665"/>
          </a:xfrm>
          <a:prstGeom prst="roundRect">
            <a:avLst/>
          </a:prstGeom>
          <a:solidFill>
            <a:srgbClr val="E989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Type d’éclipses</a:t>
            </a:r>
          </a:p>
        </p:txBody>
      </p:sp>
      <p:sp>
        <p:nvSpPr>
          <p:cNvPr id="34" name="Rectangle : coins arrondis 33">
            <a:extLst>
              <a:ext uri="{FF2B5EF4-FFF2-40B4-BE49-F238E27FC236}">
                <a16:creationId xmlns:a16="http://schemas.microsoft.com/office/drawing/2014/main" id="{0E542FF2-DD16-F25C-B546-89A4B8427646}"/>
              </a:ext>
            </a:extLst>
          </p:cNvPr>
          <p:cNvSpPr/>
          <p:nvPr/>
        </p:nvSpPr>
        <p:spPr>
          <a:xfrm>
            <a:off x="6587948" y="2432575"/>
            <a:ext cx="5099227" cy="461665"/>
          </a:xfrm>
          <a:prstGeom prst="roundRect">
            <a:avLst/>
          </a:prstGeom>
          <a:solidFill>
            <a:srgbClr val="E98960"/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bg1"/>
                </a:solidFill>
                <a:latin typeface="Calibri" panose="020F0502020204030204"/>
              </a:rPr>
              <a:t>La définition</a:t>
            </a:r>
          </a:p>
        </p:txBody>
      </p:sp>
    </p:spTree>
    <p:extLst>
      <p:ext uri="{BB962C8B-B14F-4D97-AF65-F5344CB8AC3E}">
        <p14:creationId xmlns:p14="http://schemas.microsoft.com/office/powerpoint/2010/main" val="1631353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6B4D5D06-EC96-7A8B-206B-7CB542B67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8DA7A490-03A7-A48A-9998-904746DA21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70434"/>
            <a:ext cx="10529888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Voici une autre question.</a:t>
            </a:r>
          </a:p>
        </p:txBody>
      </p:sp>
      <p:sp>
        <p:nvSpPr>
          <p:cNvPr id="7" name="Google Shape;15880;p58">
            <a:extLst>
              <a:ext uri="{FF2B5EF4-FFF2-40B4-BE49-F238E27FC236}">
                <a16:creationId xmlns:a16="http://schemas.microsoft.com/office/drawing/2014/main" id="{695B9059-3D69-4C8C-AA44-A5ACBBBC128B}"/>
              </a:ext>
            </a:extLst>
          </p:cNvPr>
          <p:cNvSpPr txBox="1">
            <a:spLocks/>
          </p:cNvSpPr>
          <p:nvPr/>
        </p:nvSpPr>
        <p:spPr>
          <a:xfrm>
            <a:off x="344621" y="248475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Une éclipse lunaire se produit lorsque la Terre se place entre le Soleil et la Lune :</a:t>
            </a:r>
            <a:endParaRPr lang="fr-FR" noProof="0" dirty="0"/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505A3EF5-7BD9-361C-F5DA-9226327DFBE1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B264D0B1-CDBE-C633-A4FD-6259CE4E761A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E43FA9D6-66D0-F766-4CC9-7D087414584A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5- Répondez par « vrai » ou « faux ». 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077934CC-B384-1D80-10CF-F2E3E0B24E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C3FD6A17-F70F-1C61-3DAD-50103B5DEE36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3154744-5D5F-EF27-84E4-C4B521DB7EE6}"/>
              </a:ext>
            </a:extLst>
          </p:cNvPr>
          <p:cNvGrpSpPr/>
          <p:nvPr/>
        </p:nvGrpSpPr>
        <p:grpSpPr>
          <a:xfrm>
            <a:off x="10584320" y="304416"/>
            <a:ext cx="700384" cy="635762"/>
            <a:chOff x="779844" y="4335989"/>
            <a:chExt cx="563238" cy="575842"/>
          </a:xfrm>
        </p:grpSpPr>
        <p:pic>
          <p:nvPicPr>
            <p:cNvPr id="8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2D7DDAB5-DD76-1131-F33E-67AB05C11E4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77AF64B-CE8E-8F74-65B0-49506AEF19B9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sp>
        <p:nvSpPr>
          <p:cNvPr id="10" name="Oval 7">
            <a:extLst>
              <a:ext uri="{FF2B5EF4-FFF2-40B4-BE49-F238E27FC236}">
                <a16:creationId xmlns:a16="http://schemas.microsoft.com/office/drawing/2014/main" id="{732A1B89-9006-418B-A369-40EFADBA29E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942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CE6EFF1-0B22-00C8-FF53-146AC1FA4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EDBD0E06-E40D-0BE3-92C4-C5E054AD31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1587" y="298641"/>
            <a:ext cx="10299700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C’est vrai ! Ce qui fait que l’ombre de la Terre tombe sur la Lune et la rend rouge sombre.</a:t>
            </a:r>
          </a:p>
        </p:txBody>
      </p:sp>
      <p:sp>
        <p:nvSpPr>
          <p:cNvPr id="11" name="Rectangle : coins arrondis 6">
            <a:extLst>
              <a:ext uri="{FF2B5EF4-FFF2-40B4-BE49-F238E27FC236}">
                <a16:creationId xmlns:a16="http://schemas.microsoft.com/office/drawing/2014/main" id="{3C432744-3D5C-E261-0A23-A7DA08B45034}"/>
              </a:ext>
            </a:extLst>
          </p:cNvPr>
          <p:cNvSpPr/>
          <p:nvPr/>
        </p:nvSpPr>
        <p:spPr>
          <a:xfrm>
            <a:off x="640899" y="4090058"/>
            <a:ext cx="4428466" cy="98062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a. </a:t>
            </a:r>
            <a:r>
              <a:rPr lang="fr-FR" sz="2400" b="1" noProof="0" dirty="0">
                <a:solidFill>
                  <a:schemeClr val="bg1"/>
                </a:solidFill>
                <a:latin typeface="+mj-lt"/>
                <a:cs typeface="Calibri" panose="020F0502020204030204" pitchFamily="34" charset="0"/>
                <a:sym typeface="Calibri"/>
              </a:rPr>
              <a:t>Vrai</a:t>
            </a:r>
            <a:endParaRPr lang="fr-FR" sz="2400" b="1" noProof="0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17" name="Rectangle : coins arrondis 13">
            <a:extLst>
              <a:ext uri="{FF2B5EF4-FFF2-40B4-BE49-F238E27FC236}">
                <a16:creationId xmlns:a16="http://schemas.microsoft.com/office/drawing/2014/main" id="{387FEE56-18C7-53EB-434B-B7A1D2A49A23}"/>
              </a:ext>
            </a:extLst>
          </p:cNvPr>
          <p:cNvSpPr/>
          <p:nvPr/>
        </p:nvSpPr>
        <p:spPr>
          <a:xfrm>
            <a:off x="6741711" y="4090058"/>
            <a:ext cx="4428466" cy="9806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  <a:buSzPts val="1400"/>
            </a:pPr>
            <a:r>
              <a:rPr lang="fr-FR" sz="2400" b="1" noProof="0" dirty="0">
                <a:solidFill>
                  <a:schemeClr val="tx1"/>
                </a:solidFill>
                <a:latin typeface="+mj-lt"/>
                <a:cs typeface="Calibri" panose="020F0502020204030204" pitchFamily="34" charset="0"/>
              </a:rPr>
              <a:t>b. Faux</a:t>
            </a: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F96E3DB-C085-ABB0-8281-69DB3B7EBF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06440" y="359664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A34BA272-02D9-375B-0624-4CB4BAD41B61}"/>
              </a:ext>
            </a:extLst>
          </p:cNvPr>
          <p:cNvSpPr txBox="1">
            <a:spLocks/>
          </p:cNvSpPr>
          <p:nvPr/>
        </p:nvSpPr>
        <p:spPr>
          <a:xfrm>
            <a:off x="909637" y="624874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sp>
        <p:nvSpPr>
          <p:cNvPr id="4" name="Google Shape;15880;p58">
            <a:extLst>
              <a:ext uri="{FF2B5EF4-FFF2-40B4-BE49-F238E27FC236}">
                <a16:creationId xmlns:a16="http://schemas.microsoft.com/office/drawing/2014/main" id="{F65922BE-3F6A-28BF-F6CE-A8C79F5D82C7}"/>
              </a:ext>
            </a:extLst>
          </p:cNvPr>
          <p:cNvSpPr txBox="1">
            <a:spLocks/>
          </p:cNvSpPr>
          <p:nvPr/>
        </p:nvSpPr>
        <p:spPr>
          <a:xfrm>
            <a:off x="344621" y="2484755"/>
            <a:ext cx="11218605" cy="980625"/>
          </a:xfrm>
          <a:prstGeom prst="round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fr-FR"/>
            </a:defPPr>
            <a:lvl1pPr marR="0" lvl="0" algn="ctr" defTabSz="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Hammersmith One"/>
              <a:buNone/>
              <a:defRPr sz="2400" b="1" i="0" u="none" strike="noStrike" cap="none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r>
              <a:rPr lang="fr-FR" dirty="0"/>
              <a:t>Une éclipse lunaire se produit lorsque la Terre se place entre le Soleil et la Lune :</a:t>
            </a:r>
            <a:endParaRPr lang="fr-FR" noProof="0" dirty="0"/>
          </a:p>
        </p:txBody>
      </p:sp>
      <p:pic>
        <p:nvPicPr>
          <p:cNvPr id="5" name="Google Shape;898;p41">
            <a:extLst>
              <a:ext uri="{FF2B5EF4-FFF2-40B4-BE49-F238E27FC236}">
                <a16:creationId xmlns:a16="http://schemas.microsoft.com/office/drawing/2014/main" id="{BD9296EE-AB81-49C0-8F1C-5B12A86D9E0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7">
            <a:extLst>
              <a:ext uri="{FF2B5EF4-FFF2-40B4-BE49-F238E27FC236}">
                <a16:creationId xmlns:a16="http://schemas.microsoft.com/office/drawing/2014/main" id="{3EE0A726-24D3-F35C-E095-F0DE5D989CB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2915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C6DE4FDA-F713-5170-A4B3-14240C270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B925DF95-430F-33E7-6E04-EEBEA564963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67469" y="278344"/>
            <a:ext cx="10529888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Passons à une autre question.</a:t>
            </a:r>
          </a:p>
        </p:txBody>
      </p:sp>
      <p:sp>
        <p:nvSpPr>
          <p:cNvPr id="18" name="Google Shape;15880;p58">
            <a:extLst>
              <a:ext uri="{FF2B5EF4-FFF2-40B4-BE49-F238E27FC236}">
                <a16:creationId xmlns:a16="http://schemas.microsoft.com/office/drawing/2014/main" id="{78630051-D334-4993-7B9C-25642DF744A7}"/>
              </a:ext>
            </a:extLst>
          </p:cNvPr>
          <p:cNvSpPr txBox="1">
            <a:spLocks/>
          </p:cNvSpPr>
          <p:nvPr/>
        </p:nvSpPr>
        <p:spPr>
          <a:xfrm>
            <a:off x="967469" y="1500606"/>
            <a:ext cx="7313230" cy="708675"/>
          </a:xfrm>
          <a:prstGeom prst="roundRect">
            <a:avLst/>
          </a:prstGeom>
          <a:solidFill>
            <a:srgbClr val="FFFFFF"/>
          </a:solidFill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lang="en-US"/>
            </a:defPPr>
            <a:lvl1pPr marR="0" lvl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ammersmith One"/>
              <a:buNone/>
              <a:defRPr sz="2400" b="1" i="0" u="none" strike="noStrike" cap="none">
                <a:solidFill>
                  <a:schemeClr val="dk1"/>
                </a:solidFill>
                <a:latin typeface="+mj-lt"/>
                <a:ea typeface="Hammersmith One"/>
                <a:cs typeface="Hammersmith One"/>
              </a:defRPr>
            </a:lvl1pPr>
            <a:lvl2pPr marR="0"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2pPr>
            <a:lvl3pPr marR="0"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3pPr>
            <a:lvl4pPr marR="0"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4pPr>
            <a:lvl5pPr marR="0"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5pPr>
            <a:lvl6pPr marR="0"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6pPr>
            <a:lvl7pPr marR="0"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7pPr>
            <a:lvl8pPr marR="0"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8pPr>
            <a:lvl9pPr marR="0"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ammersmith One"/>
              <a:buNone/>
              <a:defRPr sz="2400" b="0" i="0" u="none" strike="noStrike" cap="none">
                <a:solidFill>
                  <a:schemeClr val="dk1"/>
                </a:solidFill>
                <a:latin typeface="Hammersmith One"/>
                <a:ea typeface="Hammersmith One"/>
                <a:cs typeface="Hammersmith One"/>
              </a:defRPr>
            </a:lvl9pPr>
          </a:lstStyle>
          <a:p>
            <a:pPr algn="l">
              <a:lnSpc>
                <a:spcPct val="125000"/>
              </a:lnSpc>
            </a:pP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</a:t>
            </a:r>
            <a:r>
              <a:rPr lang="fr-FR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fr-FR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Choisissez la bonne réponse.</a:t>
            </a:r>
          </a:p>
          <a:p>
            <a:pPr algn="l">
              <a:lnSpc>
                <a:spcPct val="125000"/>
              </a:lnSpc>
            </a:pPr>
            <a:endParaRPr lang="fr-FR" noProof="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ED7007A0-D3C8-ABB8-DF09-1DE35319AFED}"/>
              </a:ext>
            </a:extLst>
          </p:cNvPr>
          <p:cNvSpPr txBox="1">
            <a:spLocks/>
          </p:cNvSpPr>
          <p:nvPr/>
        </p:nvSpPr>
        <p:spPr>
          <a:xfrm>
            <a:off x="982175" y="631553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Clarifier la question et, si nécessaire, recourir à l’alternance linguistique. Inviter les élèves à utiliser leurs ardoises.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E05E517-CCD0-0C3F-AF3B-325BF8E3C921}"/>
              </a:ext>
            </a:extLst>
          </p:cNvPr>
          <p:cNvGrpSpPr/>
          <p:nvPr/>
        </p:nvGrpSpPr>
        <p:grpSpPr>
          <a:xfrm>
            <a:off x="10584320" y="304416"/>
            <a:ext cx="700384" cy="635762"/>
            <a:chOff x="779844" y="4335989"/>
            <a:chExt cx="563238" cy="575842"/>
          </a:xfrm>
        </p:grpSpPr>
        <p:pic>
          <p:nvPicPr>
            <p:cNvPr id="4" name="Google Shape;307;p51" descr="Une image contenant Dessin animé, clipart, Animation, illustration&#10;&#10;Description générée automatiquement">
              <a:extLst>
                <a:ext uri="{FF2B5EF4-FFF2-40B4-BE49-F238E27FC236}">
                  <a16:creationId xmlns:a16="http://schemas.microsoft.com/office/drawing/2014/main" id="{09D3BFD4-403B-DB83-AB51-339878441608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 l="18242" t="9344" r="18458" b="23864"/>
            <a:stretch/>
          </p:blipFill>
          <p:spPr>
            <a:xfrm>
              <a:off x="779844" y="4335989"/>
              <a:ext cx="563238" cy="57584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21CAC0-E579-17C4-64E0-DF8314C03DF6}"/>
                </a:ext>
              </a:extLst>
            </p:cNvPr>
            <p:cNvSpPr/>
            <p:nvPr/>
          </p:nvSpPr>
          <p:spPr>
            <a:xfrm>
              <a:off x="1146883" y="4430870"/>
              <a:ext cx="160172" cy="106680"/>
            </a:xfrm>
            <a:prstGeom prst="rect">
              <a:avLst/>
            </a:prstGeom>
            <a:solidFill>
              <a:srgbClr val="268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noProof="0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30499C5D-C512-1DEC-6F35-C7FDE8648108}"/>
              </a:ext>
            </a:extLst>
          </p:cNvPr>
          <p:cNvGrpSpPr/>
          <p:nvPr/>
        </p:nvGrpSpPr>
        <p:grpSpPr>
          <a:xfrm>
            <a:off x="2383806" y="2837527"/>
            <a:ext cx="5966375" cy="591473"/>
            <a:chOff x="7921466" y="2594893"/>
            <a:chExt cx="5966375" cy="5107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92FA2E9-0909-07C9-9371-F009CF337E74}"/>
                </a:ext>
              </a:extLst>
            </p:cNvPr>
            <p:cNvSpPr/>
            <p:nvPr/>
          </p:nvSpPr>
          <p:spPr>
            <a:xfrm>
              <a:off x="8369183" y="2594893"/>
              <a:ext cx="551865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Soleil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 Lune  Terre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C520FBE4-0303-7B89-B958-7844E49753EE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10" name="Google Shape;891;p40">
            <a:extLst>
              <a:ext uri="{FF2B5EF4-FFF2-40B4-BE49-F238E27FC236}">
                <a16:creationId xmlns:a16="http://schemas.microsoft.com/office/drawing/2014/main" id="{943EF947-46E8-D5DD-ADD6-93283450E3B6}"/>
              </a:ext>
            </a:extLst>
          </p:cNvPr>
          <p:cNvSpPr/>
          <p:nvPr/>
        </p:nvSpPr>
        <p:spPr>
          <a:xfrm>
            <a:off x="1669093" y="1948202"/>
            <a:ext cx="776145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Dans l’éclipse Lunaire, l’ordre des corps célestes est 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AC36E52-6231-1206-E805-24D3B69BE71D}"/>
              </a:ext>
            </a:extLst>
          </p:cNvPr>
          <p:cNvGrpSpPr/>
          <p:nvPr/>
        </p:nvGrpSpPr>
        <p:grpSpPr>
          <a:xfrm>
            <a:off x="2393854" y="4108644"/>
            <a:ext cx="5966375" cy="591473"/>
            <a:chOff x="7921466" y="2594893"/>
            <a:chExt cx="5966375" cy="510778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20721DF-7148-F1EF-DFEA-FCB088DF287D}"/>
                </a:ext>
              </a:extLst>
            </p:cNvPr>
            <p:cNvSpPr/>
            <p:nvPr/>
          </p:nvSpPr>
          <p:spPr>
            <a:xfrm>
              <a:off x="8369183" y="2594893"/>
              <a:ext cx="551865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Soleil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 Terre  Lune</a:t>
              </a:r>
              <a:endParaRPr lang="fr-FR" sz="2400" b="1" dirty="0">
                <a:solidFill>
                  <a:srgbClr val="002060"/>
                </a:solidFill>
                <a:latin typeface="Calibri" panose="020F0502020204030204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5800C566-C941-57BA-3B11-FF136CE0B129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C91B9738-A0C2-73D4-6295-9F2B649D84AF}"/>
              </a:ext>
            </a:extLst>
          </p:cNvPr>
          <p:cNvGrpSpPr/>
          <p:nvPr/>
        </p:nvGrpSpPr>
        <p:grpSpPr>
          <a:xfrm>
            <a:off x="2383806" y="5379760"/>
            <a:ext cx="5966375" cy="591473"/>
            <a:chOff x="7921466" y="2594893"/>
            <a:chExt cx="5966375" cy="51077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2414C02-0471-F181-898D-5F92A29E7416}"/>
                </a:ext>
              </a:extLst>
            </p:cNvPr>
            <p:cNvSpPr/>
            <p:nvPr/>
          </p:nvSpPr>
          <p:spPr>
            <a:xfrm>
              <a:off x="8369183" y="2594893"/>
              <a:ext cx="551865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Lune 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Soleil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 Terre</a:t>
              </a:r>
              <a:endParaRPr lang="fr-FR" sz="2400" b="1" dirty="0">
                <a:solidFill>
                  <a:srgbClr val="002060"/>
                </a:solidFill>
                <a:latin typeface="Calibri" panose="020F0502020204030204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696024B0-BED2-F4A2-4086-3FEC38AE17A8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11" name="Oval 7">
            <a:extLst>
              <a:ext uri="{FF2B5EF4-FFF2-40B4-BE49-F238E27FC236}">
                <a16:creationId xmlns:a16="http://schemas.microsoft.com/office/drawing/2014/main" id="{8EF6AC40-0884-4EA4-0034-2C11684D524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862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>
          <a:extLst>
            <a:ext uri="{FF2B5EF4-FFF2-40B4-BE49-F238E27FC236}">
              <a16:creationId xmlns:a16="http://schemas.microsoft.com/office/drawing/2014/main" id="{B2BE2527-5421-573C-9180-DF0E7476E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re 1">
            <a:extLst>
              <a:ext uri="{FF2B5EF4-FFF2-40B4-BE49-F238E27FC236}">
                <a16:creationId xmlns:a16="http://schemas.microsoft.com/office/drawing/2014/main" id="{CBC93B8D-1301-5ED4-8EA2-0A914D3D1A6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83226" y="276716"/>
            <a:ext cx="10529888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Très bien !</a:t>
            </a: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2431ED14-A01F-3EC9-2028-1D498DC53193}"/>
              </a:ext>
            </a:extLst>
          </p:cNvPr>
          <p:cNvSpPr txBox="1">
            <a:spLocks/>
          </p:cNvSpPr>
          <p:nvPr/>
        </p:nvSpPr>
        <p:spPr>
          <a:xfrm>
            <a:off x="868680" y="640141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r-FR" sz="12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64A15F6-C1D4-41E3-C031-DF2B28C537FC}"/>
              </a:ext>
            </a:extLst>
          </p:cNvPr>
          <p:cNvGrpSpPr/>
          <p:nvPr/>
        </p:nvGrpSpPr>
        <p:grpSpPr>
          <a:xfrm>
            <a:off x="2383806" y="2837527"/>
            <a:ext cx="5966375" cy="591473"/>
            <a:chOff x="7921466" y="2594893"/>
            <a:chExt cx="5966375" cy="510778"/>
          </a:xfrm>
        </p:grpSpPr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551F7CB7-7A5F-F10E-69C5-699E27740843}"/>
                </a:ext>
              </a:extLst>
            </p:cNvPr>
            <p:cNvSpPr/>
            <p:nvPr/>
          </p:nvSpPr>
          <p:spPr>
            <a:xfrm>
              <a:off x="8369183" y="2594893"/>
              <a:ext cx="551865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Soleil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 Lune  Terre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 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D005A18-280B-BB57-8065-9412DC2CE605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</p:grpSp>
      <p:sp>
        <p:nvSpPr>
          <p:cNvPr id="10" name="Google Shape;891;p40">
            <a:extLst>
              <a:ext uri="{FF2B5EF4-FFF2-40B4-BE49-F238E27FC236}">
                <a16:creationId xmlns:a16="http://schemas.microsoft.com/office/drawing/2014/main" id="{0C77E5F1-CDFC-E300-F65C-F821ABE7F7A9}"/>
              </a:ext>
            </a:extLst>
          </p:cNvPr>
          <p:cNvSpPr/>
          <p:nvPr/>
        </p:nvSpPr>
        <p:spPr>
          <a:xfrm>
            <a:off x="1669093" y="1948202"/>
            <a:ext cx="7761452" cy="510733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/>
              </a:rPr>
              <a:t>Dans l’éclipse Lunaire, l’ordre des corps célestes est :</a:t>
            </a:r>
            <a:endParaRPr sz="2400" b="1" dirty="0">
              <a:solidFill>
                <a:schemeClr val="accent4">
                  <a:lumMod val="5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2D8976E-12D6-D4A5-B331-8557302FC867}"/>
              </a:ext>
            </a:extLst>
          </p:cNvPr>
          <p:cNvGrpSpPr/>
          <p:nvPr/>
        </p:nvGrpSpPr>
        <p:grpSpPr>
          <a:xfrm>
            <a:off x="2393854" y="4108644"/>
            <a:ext cx="5966375" cy="591473"/>
            <a:chOff x="7921466" y="2594893"/>
            <a:chExt cx="5966375" cy="510778"/>
          </a:xfrm>
          <a:solidFill>
            <a:schemeClr val="accent3">
              <a:lumMod val="50000"/>
            </a:schemeClr>
          </a:solidFill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0AFAC00C-28A4-602E-FCBC-71DBC1ADB9D0}"/>
                </a:ext>
              </a:extLst>
            </p:cNvPr>
            <p:cNvSpPr/>
            <p:nvPr/>
          </p:nvSpPr>
          <p:spPr>
            <a:xfrm>
              <a:off x="8369183" y="2594893"/>
              <a:ext cx="5518658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Soleil </a:t>
              </a:r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  <a:sym typeface="Wingdings" panose="05000000000000000000" pitchFamily="2" charset="2"/>
                </a:rPr>
                <a:t> Terre  Lune</a:t>
              </a:r>
              <a:endParaRPr lang="fr-FR" sz="2400" b="1" dirty="0">
                <a:solidFill>
                  <a:schemeClr val="bg1"/>
                </a:solidFill>
                <a:latin typeface="Calibri" panose="020F0502020204030204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837A8468-880B-F5F2-A107-3DDFFD9C1480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grpFill/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b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7B781D2B-B809-6D1F-52D2-78DE71C37E7C}"/>
              </a:ext>
            </a:extLst>
          </p:cNvPr>
          <p:cNvGrpSpPr/>
          <p:nvPr/>
        </p:nvGrpSpPr>
        <p:grpSpPr>
          <a:xfrm>
            <a:off x="2383806" y="5379760"/>
            <a:ext cx="5966375" cy="591473"/>
            <a:chOff x="7921466" y="2594893"/>
            <a:chExt cx="5966375" cy="510778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0F28BB90-3DAF-5099-2D66-83705D7225E4}"/>
                </a:ext>
              </a:extLst>
            </p:cNvPr>
            <p:cNvSpPr/>
            <p:nvPr/>
          </p:nvSpPr>
          <p:spPr>
            <a:xfrm>
              <a:off x="8369183" y="2594893"/>
              <a:ext cx="551865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Lune 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Soleil </a:t>
              </a: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  <a:sym typeface="Wingdings" panose="05000000000000000000" pitchFamily="2" charset="2"/>
                </a:rPr>
                <a:t> Terre</a:t>
              </a:r>
              <a:endParaRPr lang="fr-FR" sz="2400" b="1" dirty="0">
                <a:solidFill>
                  <a:srgbClr val="002060"/>
                </a:solidFill>
                <a:latin typeface="Calibri" panose="020F0502020204030204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81015CD0-5F8A-AC42-95D0-EF73FC148C23}"/>
                </a:ext>
              </a:extLst>
            </p:cNvPr>
            <p:cNvSpPr/>
            <p:nvPr/>
          </p:nvSpPr>
          <p:spPr>
            <a:xfrm>
              <a:off x="7921466" y="2594893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pic>
        <p:nvPicPr>
          <p:cNvPr id="7" name="Google Shape;898;p41">
            <a:extLst>
              <a:ext uri="{FF2B5EF4-FFF2-40B4-BE49-F238E27FC236}">
                <a16:creationId xmlns:a16="http://schemas.microsoft.com/office/drawing/2014/main" id="{E0DE2EDF-DCE1-27EA-C54E-49B482873FE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7">
            <a:extLst>
              <a:ext uri="{FF2B5EF4-FFF2-40B4-BE49-F238E27FC236}">
                <a16:creationId xmlns:a16="http://schemas.microsoft.com/office/drawing/2014/main" id="{82358F22-7441-8B21-43E5-28FEF4CB2D9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453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B53D98F3-ED51-2439-527A-718B15245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1A679F0-F153-D9F0-CBE8-4E064E9E1C2B}"/>
              </a:ext>
            </a:extLst>
          </p:cNvPr>
          <p:cNvSpPr txBox="1"/>
          <p:nvPr/>
        </p:nvSpPr>
        <p:spPr>
          <a:xfrm>
            <a:off x="1010451" y="1097482"/>
            <a:ext cx="81914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457200">
              <a:spcAft>
                <a:spcPts val="600"/>
              </a:spcAft>
              <a:buClrTx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7- </a:t>
            </a:r>
            <a:r>
              <a:rPr lang="fr-FR" sz="2400" b="1" kern="1200" dirty="0">
                <a:solidFill>
                  <a:prstClr val="black"/>
                </a:solidFill>
                <a:latin typeface="Calibri" panose="020F0502020204030204"/>
              </a:rPr>
              <a:t>Cochez la bonne réponse: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Google Shape;1376;p31">
            <a:extLst>
              <a:ext uri="{FF2B5EF4-FFF2-40B4-BE49-F238E27FC236}">
                <a16:creationId xmlns:a16="http://schemas.microsoft.com/office/drawing/2014/main" id="{4DEA51D8-2942-5BE7-6C62-60C978657F0B}"/>
              </a:ext>
            </a:extLst>
          </p:cNvPr>
          <p:cNvSpPr/>
          <p:nvPr/>
        </p:nvSpPr>
        <p:spPr>
          <a:xfrm>
            <a:off x="600075" y="1854232"/>
            <a:ext cx="11001375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Concertant l’éclipse solaire et lunaire :</a:t>
            </a:r>
          </a:p>
        </p:txBody>
      </p:sp>
      <p:sp>
        <p:nvSpPr>
          <p:cNvPr id="22" name="Titre 1">
            <a:extLst>
              <a:ext uri="{FF2B5EF4-FFF2-40B4-BE49-F238E27FC236}">
                <a16:creationId xmlns:a16="http://schemas.microsoft.com/office/drawing/2014/main" id="{D3B37923-7F71-EA44-3692-E3D277A7635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35038" y="286499"/>
            <a:ext cx="10372725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Répondez à la question suivante.</a:t>
            </a:r>
          </a:p>
        </p:txBody>
      </p:sp>
      <p:sp>
        <p:nvSpPr>
          <p:cNvPr id="26" name="Google Shape;642;p21">
            <a:extLst>
              <a:ext uri="{FF2B5EF4-FFF2-40B4-BE49-F238E27FC236}">
                <a16:creationId xmlns:a16="http://schemas.microsoft.com/office/drawing/2014/main" id="{D9B432E3-7013-DC22-9217-5088749D985A}"/>
              </a:ext>
            </a:extLst>
          </p:cNvPr>
          <p:cNvSpPr txBox="1">
            <a:spLocks/>
          </p:cNvSpPr>
          <p:nvPr/>
        </p:nvSpPr>
        <p:spPr>
          <a:xfrm>
            <a:off x="935038" y="627229"/>
            <a:ext cx="10529705" cy="26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28600">
              <a:spcBef>
                <a:spcPts val="0"/>
              </a:spcBef>
              <a:buClr>
                <a:srgbClr val="A5A5A5"/>
              </a:buClr>
              <a:buSzPts val="1000"/>
            </a:pPr>
            <a:r>
              <a:rPr lang="fr-FR" sz="1100">
                <a:solidFill>
                  <a:schemeClr val="tx1">
                    <a:lumMod val="50000"/>
                    <a:lumOff val="50000"/>
                  </a:schemeClr>
                </a:solidFill>
              </a:rPr>
              <a:t>Inviter les élèves à passer au tableau. </a:t>
            </a:r>
            <a:endParaRPr lang="fr-FR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30" name="Google Shape;645;p21">
            <a:extLst>
              <a:ext uri="{FF2B5EF4-FFF2-40B4-BE49-F238E27FC236}">
                <a16:creationId xmlns:a16="http://schemas.microsoft.com/office/drawing/2014/main" id="{9DA1B492-EDEE-18A4-5F11-DC39A7ED875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9708" y="288570"/>
            <a:ext cx="648055" cy="64805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AD087BCB-73FF-440F-5019-8BC15B3E9F23}"/>
              </a:ext>
            </a:extLst>
          </p:cNvPr>
          <p:cNvGrpSpPr/>
          <p:nvPr/>
        </p:nvGrpSpPr>
        <p:grpSpPr>
          <a:xfrm>
            <a:off x="511423" y="3168891"/>
            <a:ext cx="11065763" cy="535787"/>
            <a:chOff x="538317" y="2790119"/>
            <a:chExt cx="5225793" cy="535787"/>
          </a:xfrm>
          <a:solidFill>
            <a:srgbClr val="D6E9CF"/>
          </a:solidFill>
        </p:grpSpPr>
        <p:sp>
          <p:nvSpPr>
            <p:cNvPr id="4" name="Rectangle: Rounded Corners 22">
              <a:extLst>
                <a:ext uri="{FF2B5EF4-FFF2-40B4-BE49-F238E27FC236}">
                  <a16:creationId xmlns:a16="http://schemas.microsoft.com/office/drawing/2014/main" id="{BE35B705-E0C6-D9EF-B91D-8B4E59DD3397}"/>
                </a:ext>
              </a:extLst>
            </p:cNvPr>
            <p:cNvSpPr/>
            <p:nvPr/>
          </p:nvSpPr>
          <p:spPr>
            <a:xfrm>
              <a:off x="538317" y="2790119"/>
              <a:ext cx="4836516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Lors d’une éclipse lunaire, la Terre devient rouge sombre.</a:t>
              </a:r>
            </a:p>
          </p:txBody>
        </p:sp>
        <p:sp>
          <p:nvSpPr>
            <p:cNvPr id="6" name="Rectangle: Rounded Corners 22">
              <a:extLst>
                <a:ext uri="{FF2B5EF4-FFF2-40B4-BE49-F238E27FC236}">
                  <a16:creationId xmlns:a16="http://schemas.microsoft.com/office/drawing/2014/main" id="{F0F7B30E-40E3-8BFA-7FC2-D5DE8A96EFCB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B053D4BF-73E0-2561-6CC0-3A332BA3FC48}"/>
              </a:ext>
            </a:extLst>
          </p:cNvPr>
          <p:cNvGrpSpPr/>
          <p:nvPr/>
        </p:nvGrpSpPr>
        <p:grpSpPr>
          <a:xfrm>
            <a:off x="511423" y="4661621"/>
            <a:ext cx="11088911" cy="535787"/>
            <a:chOff x="538317" y="2790119"/>
            <a:chExt cx="5236725" cy="535787"/>
          </a:xfrm>
          <a:solidFill>
            <a:srgbClr val="D6E9CF"/>
          </a:solidFill>
        </p:grpSpPr>
        <p:sp>
          <p:nvSpPr>
            <p:cNvPr id="20" name="Rectangle: Rounded Corners 22">
              <a:extLst>
                <a:ext uri="{FF2B5EF4-FFF2-40B4-BE49-F238E27FC236}">
                  <a16:creationId xmlns:a16="http://schemas.microsoft.com/office/drawing/2014/main" id="{53682DC5-FCDC-47EF-5F62-3C3FF608B1A4}"/>
                </a:ext>
              </a:extLst>
            </p:cNvPr>
            <p:cNvSpPr/>
            <p:nvPr/>
          </p:nvSpPr>
          <p:spPr>
            <a:xfrm>
              <a:off x="538317" y="2790119"/>
              <a:ext cx="4847448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</a:t>
              </a:r>
              <a:r>
                <a:rPr lang="fr-FR" sz="2400" b="1" dirty="0">
                  <a:solidFill>
                    <a:schemeClr val="tx1"/>
                  </a:solidFill>
                </a:rPr>
                <a:t> Le ciel peut devenir plus sombre pendant une éclipse solaire.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Rectangle: Rounded Corners 22">
              <a:extLst>
                <a:ext uri="{FF2B5EF4-FFF2-40B4-BE49-F238E27FC236}">
                  <a16:creationId xmlns:a16="http://schemas.microsoft.com/office/drawing/2014/main" id="{A5483934-2A25-0A38-EB92-08AD1B2101E5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933764F6-5BD2-AF50-D548-FD510C6BC621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8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>
          <a:extLst>
            <a:ext uri="{FF2B5EF4-FFF2-40B4-BE49-F238E27FC236}">
              <a16:creationId xmlns:a16="http://schemas.microsoft.com/office/drawing/2014/main" id="{29BCE8D9-14CF-A3BF-937F-5D723F4B7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1">
            <a:extLst>
              <a:ext uri="{FF2B5EF4-FFF2-40B4-BE49-F238E27FC236}">
                <a16:creationId xmlns:a16="http://schemas.microsoft.com/office/drawing/2014/main" id="{397CA0A0-5D0C-FC71-D918-4C27465B6BF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0732" y="247164"/>
            <a:ext cx="10372725" cy="313932"/>
          </a:xfrm>
          <a:noFill/>
        </p:spPr>
        <p:txBody>
          <a:bodyPr wrap="square">
            <a:spAutoFit/>
          </a:bodyPr>
          <a:lstStyle/>
          <a:p>
            <a:pPr defTabSz="457200">
              <a:spcAft>
                <a:spcPts val="600"/>
              </a:spcAft>
            </a:pPr>
            <a:r>
              <a:rPr lang="fr-FR" sz="1600" b="1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Parfait ! Pendant l’éclipse lunaire, c’est la Lune qui devient rouge sombre.</a:t>
            </a:r>
          </a:p>
        </p:txBody>
      </p:sp>
      <p:sp>
        <p:nvSpPr>
          <p:cNvPr id="2" name="Espace réservé du contenu 3">
            <a:extLst>
              <a:ext uri="{FF2B5EF4-FFF2-40B4-BE49-F238E27FC236}">
                <a16:creationId xmlns:a16="http://schemas.microsoft.com/office/drawing/2014/main" id="{AA6D7BFD-862E-7473-32D6-FB375BBFB2B5}"/>
              </a:ext>
            </a:extLst>
          </p:cNvPr>
          <p:cNvSpPr txBox="1">
            <a:spLocks/>
          </p:cNvSpPr>
          <p:nvPr/>
        </p:nvSpPr>
        <p:spPr>
          <a:xfrm>
            <a:off x="950731" y="589512"/>
            <a:ext cx="10372725" cy="3000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2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Expliquer davantage si nécessaire</a:t>
            </a:r>
          </a:p>
        </p:txBody>
      </p:sp>
      <p:sp>
        <p:nvSpPr>
          <p:cNvPr id="32" name="Google Shape;1376;p31">
            <a:extLst>
              <a:ext uri="{FF2B5EF4-FFF2-40B4-BE49-F238E27FC236}">
                <a16:creationId xmlns:a16="http://schemas.microsoft.com/office/drawing/2014/main" id="{207CAEEB-F821-3121-83BF-81218D124BF1}"/>
              </a:ext>
            </a:extLst>
          </p:cNvPr>
          <p:cNvSpPr/>
          <p:nvPr/>
        </p:nvSpPr>
        <p:spPr>
          <a:xfrm>
            <a:off x="581025" y="1854232"/>
            <a:ext cx="11001375" cy="575123"/>
          </a:xfrm>
          <a:prstGeom prst="round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5000"/>
              </a:lnSpc>
            </a:pPr>
            <a:r>
              <a:rPr lang="fr-FR" sz="2400" b="1" dirty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Hammersmith One"/>
              </a:rPr>
              <a:t>Concertant l’éclipse solaire et lunaire :</a:t>
            </a:r>
          </a:p>
        </p:txBody>
      </p:sp>
      <p:pic>
        <p:nvPicPr>
          <p:cNvPr id="3" name="Google Shape;898;p41">
            <a:extLst>
              <a:ext uri="{FF2B5EF4-FFF2-40B4-BE49-F238E27FC236}">
                <a16:creationId xmlns:a16="http://schemas.microsoft.com/office/drawing/2014/main" id="{AAA9ECEF-64C5-D3CD-C031-789197DC1FA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69605" y="812274"/>
            <a:ext cx="567690" cy="5074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7">
            <a:extLst>
              <a:ext uri="{FF2B5EF4-FFF2-40B4-BE49-F238E27FC236}">
                <a16:creationId xmlns:a16="http://schemas.microsoft.com/office/drawing/2014/main" id="{87AC7F63-FB45-185A-074B-7D205329D41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175244D-9305-FAC2-85FB-098F83844FF4}"/>
              </a:ext>
            </a:extLst>
          </p:cNvPr>
          <p:cNvGrpSpPr/>
          <p:nvPr/>
        </p:nvGrpSpPr>
        <p:grpSpPr>
          <a:xfrm>
            <a:off x="511423" y="3168891"/>
            <a:ext cx="11065763" cy="535787"/>
            <a:chOff x="538317" y="2790119"/>
            <a:chExt cx="5225793" cy="535787"/>
          </a:xfrm>
          <a:solidFill>
            <a:srgbClr val="D6E9CF"/>
          </a:solidFill>
        </p:grpSpPr>
        <p:sp>
          <p:nvSpPr>
            <p:cNvPr id="7" name="Rectangle: Rounded Corners 22">
              <a:extLst>
                <a:ext uri="{FF2B5EF4-FFF2-40B4-BE49-F238E27FC236}">
                  <a16:creationId xmlns:a16="http://schemas.microsoft.com/office/drawing/2014/main" id="{8CE696FB-AA80-CAA0-C3A8-74093AD49185}"/>
                </a:ext>
              </a:extLst>
            </p:cNvPr>
            <p:cNvSpPr/>
            <p:nvPr/>
          </p:nvSpPr>
          <p:spPr>
            <a:xfrm>
              <a:off x="538317" y="2790119"/>
              <a:ext cx="4836516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a. Lors d’une éclipse lunaire, la Terre devient rouge sombre.</a:t>
              </a:r>
            </a:p>
          </p:txBody>
        </p:sp>
        <p:sp>
          <p:nvSpPr>
            <p:cNvPr id="8" name="Rectangle: Rounded Corners 22">
              <a:extLst>
                <a:ext uri="{FF2B5EF4-FFF2-40B4-BE49-F238E27FC236}">
                  <a16:creationId xmlns:a16="http://schemas.microsoft.com/office/drawing/2014/main" id="{FEA0C067-CBDB-79C8-DEF4-4F7CDA509609}"/>
                </a:ext>
              </a:extLst>
            </p:cNvPr>
            <p:cNvSpPr/>
            <p:nvPr/>
          </p:nvSpPr>
          <p:spPr>
            <a:xfrm>
              <a:off x="5416957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09740581-0871-4FB2-81CC-7A9CD5F2C49B}"/>
              </a:ext>
            </a:extLst>
          </p:cNvPr>
          <p:cNvGrpSpPr/>
          <p:nvPr/>
        </p:nvGrpSpPr>
        <p:grpSpPr>
          <a:xfrm>
            <a:off x="511423" y="4661621"/>
            <a:ext cx="11088911" cy="535787"/>
            <a:chOff x="538317" y="2790119"/>
            <a:chExt cx="5236725" cy="535787"/>
          </a:xfrm>
          <a:solidFill>
            <a:srgbClr val="D6E9CF"/>
          </a:solidFill>
        </p:grpSpPr>
        <p:sp>
          <p:nvSpPr>
            <p:cNvPr id="10" name="Rectangle: Rounded Corners 22">
              <a:extLst>
                <a:ext uri="{FF2B5EF4-FFF2-40B4-BE49-F238E27FC236}">
                  <a16:creationId xmlns:a16="http://schemas.microsoft.com/office/drawing/2014/main" id="{EA5EA9B1-6487-3315-F4B6-6CB8F4516CF3}"/>
                </a:ext>
              </a:extLst>
            </p:cNvPr>
            <p:cNvSpPr/>
            <p:nvPr/>
          </p:nvSpPr>
          <p:spPr>
            <a:xfrm>
              <a:off x="538317" y="2790119"/>
              <a:ext cx="4847448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noProof="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b.</a:t>
              </a:r>
              <a:r>
                <a:rPr lang="fr-FR" sz="2400" b="1" dirty="0">
                  <a:solidFill>
                    <a:schemeClr val="tx1"/>
                  </a:solidFill>
                </a:rPr>
                <a:t> Le ciel peut devenir plus sombre pendant une éclipse solaire.</a:t>
              </a:r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Rectangle: Rounded Corners 22">
              <a:extLst>
                <a:ext uri="{FF2B5EF4-FFF2-40B4-BE49-F238E27FC236}">
                  <a16:creationId xmlns:a16="http://schemas.microsoft.com/office/drawing/2014/main" id="{3B89DB4F-4217-85B0-2716-E2A18F8969E4}"/>
                </a:ext>
              </a:extLst>
            </p:cNvPr>
            <p:cNvSpPr/>
            <p:nvPr/>
          </p:nvSpPr>
          <p:spPr>
            <a:xfrm>
              <a:off x="5427889" y="2790119"/>
              <a:ext cx="347153" cy="535787"/>
            </a:xfrm>
            <a:prstGeom prst="roundRect">
              <a:avLst/>
            </a:prstGeom>
            <a:grpFill/>
            <a:ln>
              <a:solidFill>
                <a:srgbClr val="0033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2400" b="1" noProof="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34" name="Picture 4" descr="Symbole vrai PSD, modèles PSD gratuits de haute qualité à télécharger |  Freepik">
            <a:extLst>
              <a:ext uri="{FF2B5EF4-FFF2-40B4-BE49-F238E27FC236}">
                <a16:creationId xmlns:a16="http://schemas.microsoft.com/office/drawing/2014/main" id="{4FF00C89-CEBC-1107-CB7A-42CE7C228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0F9ED5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5156" y="4460808"/>
            <a:ext cx="736600" cy="73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3433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77A30-10C9-A4CB-D835-17FB877B8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D1843258-7E03-039C-7CF7-EFA44DAEC48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13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 Bold" pitchFamily="2" charset="0"/>
                <a:ea typeface="+mn-ea"/>
                <a:cs typeface="+mn-cs"/>
              </a:rPr>
              <a:t>C</a:t>
            </a:r>
            <a:endParaRPr kumimoji="0" lang="fr-FR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 Bold" pitchFamily="2" charset="0"/>
              <a:ea typeface="+mn-ea"/>
              <a:cs typeface="+mn-cs"/>
            </a:endParaRP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6C3A7FF5-4F9B-CA7C-B1C6-F37B6BA98D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1468" y="958934"/>
            <a:ext cx="837778" cy="83778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339B82D4-E7CE-7B90-C542-43E8A2506248}"/>
              </a:ext>
            </a:extLst>
          </p:cNvPr>
          <p:cNvSpPr txBox="1"/>
          <p:nvPr/>
        </p:nvSpPr>
        <p:spPr>
          <a:xfrm>
            <a:off x="1005840" y="233680"/>
            <a:ext cx="95199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Travailler chacun pour soi; prenez l’activité 3 de la page 64 du livret.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6A79D66-2C59-990E-5A8B-7EE83EB1E789}"/>
              </a:ext>
            </a:extLst>
          </p:cNvPr>
          <p:cNvSpPr txBox="1"/>
          <p:nvPr/>
        </p:nvSpPr>
        <p:spPr>
          <a:xfrm>
            <a:off x="5306603" y="6320976"/>
            <a:ext cx="926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Page 64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B86D689-F588-BCDE-4028-9524D8ABD9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5" r="4922" b="2377"/>
          <a:stretch>
            <a:fillRect/>
          </a:stretch>
        </p:blipFill>
        <p:spPr>
          <a:xfrm>
            <a:off x="4194928" y="980388"/>
            <a:ext cx="3721164" cy="52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51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3B2FA60-52CB-53CC-9E34-09B38F8B8F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589" y="1142289"/>
            <a:ext cx="10211851" cy="547162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BDCDF78-B0E0-BE78-9536-542C47904405}"/>
              </a:ext>
            </a:extLst>
          </p:cNvPr>
          <p:cNvSpPr txBox="1"/>
          <p:nvPr/>
        </p:nvSpPr>
        <p:spPr>
          <a:xfrm>
            <a:off x="3567011" y="5586415"/>
            <a:ext cx="4796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L’aspect du ciel (la lumière du jour) 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E940191-6869-EE98-1B14-946A386AD25A}"/>
              </a:ext>
            </a:extLst>
          </p:cNvPr>
          <p:cNvSpPr txBox="1"/>
          <p:nvPr/>
        </p:nvSpPr>
        <p:spPr>
          <a:xfrm>
            <a:off x="3567010" y="6048080"/>
            <a:ext cx="24561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L’aspect du Soleil </a:t>
            </a:r>
          </a:p>
        </p:txBody>
      </p:sp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5A7EC-C11A-48F8-63AE-AF69D6C54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0121DD75-9A06-9373-5B47-36FDC5658C1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9FF684D0-D4AF-5918-D713-396F1463EBB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304D7DA-408F-9FBD-9D9A-19DBDE71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6A3E35B2-D67A-8A36-5630-7F1FAAE49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23104F5-2273-D360-8CBE-367FCBA53806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DA8C700-CF30-E36B-0FE8-8452B8A5EE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680" y="4421669"/>
            <a:ext cx="11755120" cy="220058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A8DD62-026E-9742-BF36-17EFE9AD73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9148"/>
          <a:stretch>
            <a:fillRect/>
          </a:stretch>
        </p:blipFill>
        <p:spPr>
          <a:xfrm>
            <a:off x="670561" y="1087120"/>
            <a:ext cx="10068560" cy="339108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061E7B93-ADA6-06B2-9FD9-721E30989A30}"/>
              </a:ext>
            </a:extLst>
          </p:cNvPr>
          <p:cNvSpPr txBox="1"/>
          <p:nvPr/>
        </p:nvSpPr>
        <p:spPr>
          <a:xfrm>
            <a:off x="4244030" y="4941709"/>
            <a:ext cx="3124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plus en plus sombre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58D8C0E-4D95-1B2D-148C-1CDC4214EC38}"/>
              </a:ext>
            </a:extLst>
          </p:cNvPr>
          <p:cNvSpPr txBox="1"/>
          <p:nvPr/>
        </p:nvSpPr>
        <p:spPr>
          <a:xfrm>
            <a:off x="9650044" y="4929670"/>
            <a:ext cx="7938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clair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C31CB64-40C0-347B-DEBE-7D5DB79B46A3}"/>
              </a:ext>
            </a:extLst>
          </p:cNvPr>
          <p:cNvSpPr txBox="1"/>
          <p:nvPr/>
        </p:nvSpPr>
        <p:spPr>
          <a:xfrm>
            <a:off x="5469930" y="5479609"/>
            <a:ext cx="11705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normal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386CEBE1-5178-9841-311D-277313B64B99}"/>
              </a:ext>
            </a:extLst>
          </p:cNvPr>
          <p:cNvSpPr txBox="1"/>
          <p:nvPr/>
        </p:nvSpPr>
        <p:spPr>
          <a:xfrm>
            <a:off x="8725596" y="5424133"/>
            <a:ext cx="1329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 cache 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2F0C6E3E-A564-60C5-7E1B-886B08C1C1B0}"/>
              </a:ext>
            </a:extLst>
          </p:cNvPr>
          <p:cNvSpPr txBox="1"/>
          <p:nvPr/>
        </p:nvSpPr>
        <p:spPr>
          <a:xfrm>
            <a:off x="3751662" y="5997162"/>
            <a:ext cx="1586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réapparaît </a:t>
            </a:r>
          </a:p>
        </p:txBody>
      </p:sp>
    </p:spTree>
    <p:extLst>
      <p:ext uri="{BB962C8B-B14F-4D97-AF65-F5344CB8AC3E}">
        <p14:creationId xmlns:p14="http://schemas.microsoft.com/office/powerpoint/2010/main" val="30428665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00B13-98D1-9704-B5EC-C54355F97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DB6A2841-E0C6-132D-4D09-8A1223CE8FB5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57F5B04-8DAC-467E-2854-6E1381E167F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F86AAA8C-965B-9DC2-C277-08EBB4C51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D717A1D9-D254-9FE4-5278-7E00FD2AF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1658586B-4A46-73B0-5413-F59508324CB5}"/>
              </a:ext>
            </a:extLst>
          </p:cNvPr>
          <p:cNvSpPr txBox="1"/>
          <p:nvPr/>
        </p:nvSpPr>
        <p:spPr>
          <a:xfrm>
            <a:off x="1025996" y="216370"/>
            <a:ext cx="7803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B5DAF8-16FB-1FF3-90A8-C68EA0D59F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780" y="1441756"/>
            <a:ext cx="11148130" cy="497936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DD19CD1-1936-1267-EFE8-F34E81ECA6C8}"/>
              </a:ext>
            </a:extLst>
          </p:cNvPr>
          <p:cNvSpPr txBox="1"/>
          <p:nvPr/>
        </p:nvSpPr>
        <p:spPr>
          <a:xfrm>
            <a:off x="4239915" y="4466216"/>
            <a:ext cx="25795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Soleil 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Lune  Terre</a:t>
            </a:r>
            <a:endParaRPr lang="fr-F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6C3169-37FF-A5F7-D465-35C274B3769A}"/>
              </a:ext>
            </a:extLst>
          </p:cNvPr>
          <p:cNvSpPr txBox="1"/>
          <p:nvPr/>
        </p:nvSpPr>
        <p:spPr>
          <a:xfrm>
            <a:off x="3104450" y="4884081"/>
            <a:ext cx="21579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éclipse totale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322DA7D-5E32-F51D-B89A-F927E85AC8FE}"/>
              </a:ext>
            </a:extLst>
          </p:cNvPr>
          <p:cNvSpPr txBox="1"/>
          <p:nvPr/>
        </p:nvSpPr>
        <p:spPr>
          <a:xfrm>
            <a:off x="3104450" y="5241753"/>
            <a:ext cx="2416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 éclipse partielle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11EC9EC-716B-0DC8-7293-CB878C512024}"/>
              </a:ext>
            </a:extLst>
          </p:cNvPr>
          <p:cNvSpPr txBox="1"/>
          <p:nvPr/>
        </p:nvSpPr>
        <p:spPr>
          <a:xfrm>
            <a:off x="5377003" y="5575721"/>
            <a:ext cx="57759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 Lune se place entre le Soleil et la Terre et projette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94AB87A-F9A4-A2D1-B1DC-15B99B43E76C}"/>
              </a:ext>
            </a:extLst>
          </p:cNvPr>
          <p:cNvSpPr txBox="1"/>
          <p:nvPr/>
        </p:nvSpPr>
        <p:spPr>
          <a:xfrm>
            <a:off x="391207" y="5956790"/>
            <a:ext cx="3591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ombre sur certaines régions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4EEE77-A0B6-474C-0F61-F33AF9C303CE}"/>
              </a:ext>
            </a:extLst>
          </p:cNvPr>
          <p:cNvSpPr txBox="1"/>
          <p:nvPr/>
        </p:nvSpPr>
        <p:spPr>
          <a:xfrm>
            <a:off x="6352431" y="5975831"/>
            <a:ext cx="1069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Sombre </a:t>
            </a:r>
          </a:p>
        </p:txBody>
      </p:sp>
    </p:spTree>
    <p:extLst>
      <p:ext uri="{BB962C8B-B14F-4D97-AF65-F5344CB8AC3E}">
        <p14:creationId xmlns:p14="http://schemas.microsoft.com/office/powerpoint/2010/main" val="4188882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04817" y="3076944"/>
            <a:ext cx="4401901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5" name="Image 14" descr="Une image contenant habits, Dessin d’enfant, table, personne&#10;&#10;Le contenu généré par l’IA peut être incorrect.">
            <a:extLst>
              <a:ext uri="{FF2B5EF4-FFF2-40B4-BE49-F238E27FC236}">
                <a16:creationId xmlns:a16="http://schemas.microsoft.com/office/drawing/2014/main" id="{B520775D-28E0-ED11-D2EA-6FE80C79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760" y="1930384"/>
            <a:ext cx="3545840" cy="267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FDBBDB4-A43A-47FA-3CE3-69435953B379}"/>
              </a:ext>
            </a:extLst>
          </p:cNvPr>
          <p:cNvSpPr txBox="1"/>
          <p:nvPr/>
        </p:nvSpPr>
        <p:spPr>
          <a:xfrm>
            <a:off x="920750" y="250603"/>
            <a:ext cx="103505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None/>
            </a:pPr>
            <a:r>
              <a:rPr lang="fr-FR" sz="16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Evaluez-vous en utilisant la grille ci-dessous. Montrez ce que vous trouvez difficile, demandez de l’aide si nécessaire.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C544657-2094-9DAA-0A49-4BB5915A0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940" y="2375073"/>
            <a:ext cx="11451931" cy="21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18836</TotalTime>
  <Words>994</Words>
  <Application>Microsoft Office PowerPoint</Application>
  <PresentationFormat>Grand écran</PresentationFormat>
  <Paragraphs>201</Paragraphs>
  <Slides>28</Slides>
  <Notes>16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28</vt:i4>
      </vt:variant>
    </vt:vector>
  </HeadingPairs>
  <TitlesOfParts>
    <vt:vector size="38" baseType="lpstr">
      <vt:lpstr>Aptos</vt:lpstr>
      <vt:lpstr>Arial</vt:lpstr>
      <vt:lpstr>Calibri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Vérifions maintenant si vous avez bien compris. Répondez à la première question.</vt:lpstr>
      <vt:lpstr>Parfait ! Dans l’éclipse solaire, c’est la Lune qui cache le Soleil, et dans l’éclipse lunaire la Terre empêche la lumière du Soleil d’atteindre la Lune.</vt:lpstr>
      <vt:lpstr>Passons à une autre question.</vt:lpstr>
      <vt:lpstr>Parfait ! Lors d’une éclipse solaire, ce n’est pas la Terre qui cache la lumière du Soleil, mais la Lune, car elle se place entre le Soleil et la Terre.</vt:lpstr>
      <vt:lpstr>Voici une autre question.</vt:lpstr>
      <vt:lpstr>Parfait ! Lorsque le Soleil est caché en partie, on parle d’éclipse partielle, et lorsqu’il est caché totalement, on parle d’éclipse totale.</vt:lpstr>
      <vt:lpstr>Voici une autre question.</vt:lpstr>
      <vt:lpstr>Excellent ! Lorsque le Soleil est caché en partie, on parle d’éclipse partielle, et lorsqu’il est caché totalement, on parle d’éclipse totale.</vt:lpstr>
      <vt:lpstr>Voici une autre question.</vt:lpstr>
      <vt:lpstr>C’est vrai ! Ce qui fait que l’ombre de la Terre tombe sur la Lune et la rend rouge sombre.</vt:lpstr>
      <vt:lpstr>Passons à une autre question.</vt:lpstr>
      <vt:lpstr>Très bien !</vt:lpstr>
      <vt:lpstr>Répondez à la question suivante.</vt:lpstr>
      <vt:lpstr>Parfait ! Pendant l’éclipse lunaire, c’est la Lune qui devient rouge sombre.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DAHCHOUR YASSINE</dc:creator>
  <cp:lastModifiedBy>MOHAMMED.SENHAJI-KHA</cp:lastModifiedBy>
  <cp:revision>1375</cp:revision>
  <cp:lastPrinted>2024-10-05T19:15:58Z</cp:lastPrinted>
  <dcterms:created xsi:type="dcterms:W3CDTF">2024-05-28T10:13:44Z</dcterms:created>
  <dcterms:modified xsi:type="dcterms:W3CDTF">2026-04-03T15:54:24Z</dcterms:modified>
</cp:coreProperties>
</file>