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30"/>
  </p:notesMasterIdLst>
  <p:handoutMasterIdLst>
    <p:handoutMasterId r:id="rId31"/>
  </p:handoutMasterIdLst>
  <p:sldIdLst>
    <p:sldId id="2147483585" r:id="rId4"/>
    <p:sldId id="2147483485" r:id="rId5"/>
    <p:sldId id="2147483552" r:id="rId6"/>
    <p:sldId id="2147483397" r:id="rId7"/>
    <p:sldId id="2134805878" r:id="rId8"/>
    <p:sldId id="2134806573" r:id="rId9"/>
    <p:sldId id="257" r:id="rId10"/>
    <p:sldId id="258" r:id="rId11"/>
    <p:sldId id="278" r:id="rId12"/>
    <p:sldId id="261" r:id="rId13"/>
    <p:sldId id="262" r:id="rId14"/>
    <p:sldId id="265" r:id="rId15"/>
    <p:sldId id="259" r:id="rId16"/>
    <p:sldId id="264" r:id="rId17"/>
    <p:sldId id="260" r:id="rId18"/>
    <p:sldId id="266" r:id="rId19"/>
    <p:sldId id="263" r:id="rId20"/>
    <p:sldId id="270" r:id="rId21"/>
    <p:sldId id="2147483568" r:id="rId22"/>
    <p:sldId id="2147483623" r:id="rId23"/>
    <p:sldId id="2147483618" r:id="rId24"/>
    <p:sldId id="256" r:id="rId25"/>
    <p:sldId id="2147483628" r:id="rId26"/>
    <p:sldId id="2134806577" r:id="rId27"/>
    <p:sldId id="2134806581" r:id="rId28"/>
    <p:sldId id="213480658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57"/>
            <p14:sldId id="258"/>
            <p14:sldId id="278"/>
            <p14:sldId id="261"/>
            <p14:sldId id="262"/>
            <p14:sldId id="265"/>
            <p14:sldId id="259"/>
            <p14:sldId id="264"/>
            <p14:sldId id="260"/>
            <p14:sldId id="266"/>
            <p14:sldId id="263"/>
            <p14:sldId id="270"/>
          </p14:sldIdLst>
        </p14:section>
        <p14:section name="Consolidation" id="{22D92770-EE3A-4FC2-857A-DF2A0B803C03}">
          <p14:sldIdLst>
            <p14:sldId id="2147483568"/>
            <p14:sldId id="2147483623"/>
            <p14:sldId id="2147483618"/>
            <p14:sldId id="256"/>
            <p14:sldId id="2147483628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9CF"/>
    <a:srgbClr val="0F9ED5"/>
    <a:srgbClr val="0769BD"/>
    <a:srgbClr val="970F49"/>
    <a:srgbClr val="37ABE0"/>
    <a:srgbClr val="F15E4D"/>
    <a:srgbClr val="5FADE4"/>
    <a:srgbClr val="A11145"/>
    <a:srgbClr val="FDF2E2"/>
    <a:srgbClr val="BF45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90" autoAdjust="0"/>
  </p:normalViewPr>
  <p:slideViewPr>
    <p:cSldViewPr snapToGrid="0">
      <p:cViewPr varScale="1">
        <p:scale>
          <a:sx n="76" d="100"/>
          <a:sy n="76" d="100"/>
        </p:scale>
        <p:origin x="85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CE75F2D6-1300-D6EA-D99E-339E0DF87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D2DAC00B-27E7-F521-90A3-708AB475EE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225B5C29-E9A4-D16C-682F-92E885C7AE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6825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134302E-6A0C-890A-5532-3926F777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11E3F0-4005-0580-F0DF-2090296362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3C750BE8-B997-D96B-8206-D87C24A29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241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1D9983AA-759B-3393-FF4B-A0D7B7022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C8242525-1349-0770-7537-1D1D2BD601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2EBE29B4-C20D-93B1-23FC-DEE295E1CF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4921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738391F-354C-15BF-8D62-05811FFA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21F40AA5-006B-2EBB-EDF9-0AB5D81249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51338853-5AC8-2D01-5ACE-B31C4E73B5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740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BC3CF5E-DF27-A504-6EFC-A380F79E6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A404A247-5337-E43C-B096-BACD7943DA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8D432149-DC81-6753-7DC9-85A4B540FA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1741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5B0AA879-2498-BEE9-18A7-81F805A41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2FA28926-7ACC-E9F0-B6BF-7AC6D037BF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967ED6BE-72C3-1E89-10BD-B778C3942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5721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CB2C67C8-B6A1-E79C-010A-A89EF3048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E1E797E6-8545-E469-F5A0-CFCE323C5C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889A12CA-2B62-0C9D-0574-750F5CBFAD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703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67F820C6-8A87-5BD2-415F-53BB993BC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743ADBCC-4D75-4B4D-B239-B2CFA3D86E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7C21243E-5857-2C2E-70D8-2D901DA1F9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8177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52F10179-2549-8040-8BD1-ABF8CBDC0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EEA6859A-8D44-D6C8-E468-58728ABD7D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334B92EE-ADB9-413E-385A-3B450EB347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61606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5050F6CD-F2EB-67B1-1014-7FE594737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04F0BBFE-63F1-E268-0C3E-82A60B49DF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F4CCCC1B-010E-8FA1-C712-31327A013C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4154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C7F4E64-72CA-1DC8-15F1-0096389DF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340C7F-757F-6140-DE8C-EC8A75DB82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D85227DC-AC51-2E9C-B1CE-12B6930849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998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5950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635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1_Slide PC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02" name="Google Shape;302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3" name="Google Shape;303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4" name="Google Shape;304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05" name="Google Shape;305;p8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8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8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8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8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599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image" Target="../media/image15.png"/><Relationship Id="rId5" Type="http://schemas.openxmlformats.org/officeDocument/2006/relationships/image" Target="../media/image10.jpe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jpeg"/><Relationship Id="rId10" Type="http://schemas.openxmlformats.org/officeDocument/2006/relationships/image" Target="../media/image25.jpeg"/><Relationship Id="rId4" Type="http://schemas.openxmlformats.org/officeDocument/2006/relationships/image" Target="../media/image20.png"/><Relationship Id="rId9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4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B64C10-8718-E484-2542-D16568F3664F}"/>
              </a:ext>
            </a:extLst>
          </p:cNvPr>
          <p:cNvGrpSpPr/>
          <p:nvPr/>
        </p:nvGrpSpPr>
        <p:grpSpPr>
          <a:xfrm>
            <a:off x="422299" y="4733284"/>
            <a:ext cx="7360261" cy="696796"/>
            <a:chOff x="422300" y="5223143"/>
            <a:chExt cx="7246595" cy="696796"/>
          </a:xfrm>
        </p:grpSpPr>
        <p:sp>
          <p:nvSpPr>
            <p:cNvPr id="10" name="Google Shape;224;p26">
              <a:extLst>
                <a:ext uri="{FF2B5EF4-FFF2-40B4-BE49-F238E27FC236}">
                  <a16:creationId xmlns:a16="http://schemas.microsoft.com/office/drawing/2014/main" id="{15CCB194-4410-E7FA-E8C3-7081F9E33124}"/>
                </a:ext>
              </a:extLst>
            </p:cNvPr>
            <p:cNvSpPr/>
            <p:nvPr/>
          </p:nvSpPr>
          <p:spPr>
            <a:xfrm>
              <a:off x="422300" y="5223143"/>
              <a:ext cx="7246595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5" name="Google Shape;741;p98">
              <a:extLst>
                <a:ext uri="{FF2B5EF4-FFF2-40B4-BE49-F238E27FC236}">
                  <a16:creationId xmlns:a16="http://schemas.microsoft.com/office/drawing/2014/main" id="{B771EED7-F0EF-171A-FBE3-CADC75B64457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noProof="0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742;p98">
              <a:extLst>
                <a:ext uri="{FF2B5EF4-FFF2-40B4-BE49-F238E27FC236}">
                  <a16:creationId xmlns:a16="http://schemas.microsoft.com/office/drawing/2014/main" id="{1388E045-DCAE-075C-1701-B3B7ACB51CE2}"/>
                </a:ext>
              </a:extLst>
            </p:cNvPr>
            <p:cNvSpPr/>
            <p:nvPr/>
          </p:nvSpPr>
          <p:spPr>
            <a:xfrm>
              <a:off x="1988286" y="5371858"/>
              <a:ext cx="70888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A1D761E-00FE-B609-79F4-BC8DB750CD84}"/>
              </a:ext>
            </a:extLst>
          </p:cNvPr>
          <p:cNvGrpSpPr/>
          <p:nvPr/>
        </p:nvGrpSpPr>
        <p:grpSpPr>
          <a:xfrm>
            <a:off x="422299" y="3859288"/>
            <a:ext cx="7482181" cy="745826"/>
            <a:chOff x="473099" y="3680037"/>
            <a:chExt cx="7928101" cy="745826"/>
          </a:xfrm>
        </p:grpSpPr>
        <p:sp>
          <p:nvSpPr>
            <p:cNvPr id="19" name="Google Shape;223;p26">
              <a:extLst>
                <a:ext uri="{FF2B5EF4-FFF2-40B4-BE49-F238E27FC236}">
                  <a16:creationId xmlns:a16="http://schemas.microsoft.com/office/drawing/2014/main" id="{537E3216-4EB3-EA2D-D098-D8F91293BF4A}"/>
                </a:ext>
              </a:extLst>
            </p:cNvPr>
            <p:cNvSpPr/>
            <p:nvPr/>
          </p:nvSpPr>
          <p:spPr>
            <a:xfrm>
              <a:off x="473099" y="3729067"/>
              <a:ext cx="779535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   Chapitre 1</a:t>
              </a:r>
              <a:r>
                <a:rPr lang="fr-FR" sz="2000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20" name="Google Shape;735;p98">
              <a:extLst>
                <a:ext uri="{FF2B5EF4-FFF2-40B4-BE49-F238E27FC236}">
                  <a16:creationId xmlns:a16="http://schemas.microsoft.com/office/drawing/2014/main" id="{3162349F-0A2C-C364-342E-B81C2932DEEF}"/>
                </a:ext>
              </a:extLst>
            </p:cNvPr>
            <p:cNvSpPr/>
            <p:nvPr/>
          </p:nvSpPr>
          <p:spPr>
            <a:xfrm>
              <a:off x="2190364" y="3825695"/>
              <a:ext cx="65604" cy="468000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0D7CB0-8BEF-E9A2-7440-DCC29074180A}"/>
                </a:ext>
              </a:extLst>
            </p:cNvPr>
            <p:cNvSpPr txBox="1"/>
            <p:nvPr/>
          </p:nvSpPr>
          <p:spPr>
            <a:xfrm>
              <a:off x="2292269" y="3680037"/>
              <a:ext cx="6108931" cy="4101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endParaRPr lang="fr-FR" sz="2000" b="1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2AC711C-3C61-6CDF-D8A8-4C2A6053DF10}"/>
              </a:ext>
            </a:extLst>
          </p:cNvPr>
          <p:cNvSpPr txBox="1">
            <a:spLocks/>
          </p:cNvSpPr>
          <p:nvPr/>
        </p:nvSpPr>
        <p:spPr>
          <a:xfrm>
            <a:off x="2203995" y="3990224"/>
            <a:ext cx="4844190" cy="544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Les relations Terre – Lune - Soleil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12CE088-4BC6-6EBE-5D04-7A1E759DD840}"/>
              </a:ext>
            </a:extLst>
          </p:cNvPr>
          <p:cNvSpPr txBox="1">
            <a:spLocks/>
          </p:cNvSpPr>
          <p:nvPr/>
        </p:nvSpPr>
        <p:spPr>
          <a:xfrm>
            <a:off x="422299" y="4810799"/>
            <a:ext cx="1590549" cy="52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Tâche 2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1C2FA83-FE39-310E-A650-85C03B176F0D}"/>
              </a:ext>
            </a:extLst>
          </p:cNvPr>
          <p:cNvSpPr txBox="1">
            <a:spLocks/>
          </p:cNvSpPr>
          <p:nvPr/>
        </p:nvSpPr>
        <p:spPr>
          <a:xfrm>
            <a:off x="2311864" y="4670538"/>
            <a:ext cx="5295726" cy="802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Expliquer le rôle de la révolution terrestre dans le cycle des saisons.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58C9C4-9470-0AE8-068B-E26CB7612749}"/>
              </a:ext>
            </a:extLst>
          </p:cNvPr>
          <p:cNvGrpSpPr/>
          <p:nvPr/>
        </p:nvGrpSpPr>
        <p:grpSpPr>
          <a:xfrm>
            <a:off x="920311" y="2367958"/>
            <a:ext cx="3274142" cy="1862048"/>
            <a:chOff x="4650097" y="4812077"/>
            <a:chExt cx="3274142" cy="1862048"/>
          </a:xfrm>
        </p:grpSpPr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40402C79-3E67-0EF3-9CF5-089704946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073068D-EEC3-FD3F-8A32-672E53F1E373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80F703B-BAD0-4C4C-C09F-C0669FA3642B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1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82A1A09C-73BD-DA30-23BB-BDC8096F21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355" t="35260"/>
          <a:stretch>
            <a:fillRect/>
          </a:stretch>
        </p:blipFill>
        <p:spPr>
          <a:xfrm>
            <a:off x="7993930" y="2158738"/>
            <a:ext cx="4034672" cy="424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icônes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22041" y="1645920"/>
            <a:ext cx="8127601" cy="30988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860121" y="2114436"/>
            <a:ext cx="6994935" cy="548005"/>
            <a:chOff x="2156845" y="1060636"/>
            <a:chExt cx="5246201" cy="411004"/>
          </a:xfrm>
        </p:grpSpPr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08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Moment de récupération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860121" y="2940814"/>
            <a:ext cx="6994935" cy="548005"/>
            <a:chOff x="2156845" y="1060636"/>
            <a:chExt cx="5246201" cy="411004"/>
          </a:xfrm>
        </p:grpSpPr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Consolidation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829641" y="3770612"/>
            <a:ext cx="6994935" cy="548005"/>
            <a:chOff x="2156845" y="1060636"/>
            <a:chExt cx="5246201" cy="411004"/>
          </a:xfrm>
        </p:grpSpPr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2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Métacognition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314F01D-6B56-A75E-BB5C-1F73DFE488F6}"/>
              </a:ext>
            </a:extLst>
          </p:cNvPr>
          <p:cNvSpPr/>
          <p:nvPr/>
        </p:nvSpPr>
        <p:spPr>
          <a:xfrm>
            <a:off x="2306885" y="213833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: Rounded Corners 24">
            <a:extLst>
              <a:ext uri="{FF2B5EF4-FFF2-40B4-BE49-F238E27FC236}">
                <a16:creationId xmlns:a16="http://schemas.microsoft.com/office/drawing/2014/main" id="{4CCB0D59-EEBD-8010-677B-271DEC587BB0}"/>
              </a:ext>
            </a:extLst>
          </p:cNvPr>
          <p:cNvSpPr/>
          <p:nvPr/>
        </p:nvSpPr>
        <p:spPr>
          <a:xfrm>
            <a:off x="2255520" y="2946399"/>
            <a:ext cx="568960" cy="5080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Oval 15">
            <a:extLst>
              <a:ext uri="{FF2B5EF4-FFF2-40B4-BE49-F238E27FC236}">
                <a16:creationId xmlns:a16="http://schemas.microsoft.com/office/drawing/2014/main" id="{3E464916-733B-FA9C-B9F2-9F98E93495D6}"/>
              </a:ext>
            </a:extLst>
          </p:cNvPr>
          <p:cNvSpPr/>
          <p:nvPr/>
        </p:nvSpPr>
        <p:spPr>
          <a:xfrm>
            <a:off x="2256508" y="379786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87974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223837" y="2834372"/>
            <a:ext cx="10004602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837028" y="2966720"/>
            <a:ext cx="8999055" cy="405121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endParaRPr lang="fr-FR" b="1" noProof="0" dirty="0">
              <a:solidFill>
                <a:srgbClr val="106585"/>
              </a:solidFill>
            </a:endParaRP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1014879" y="268896"/>
            <a:ext cx="99372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allez consolider vos apprentissages concernant la tâche ci-dessous: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C9FD5C-4F6B-1688-10F3-5CC9DCA314FD}"/>
              </a:ext>
            </a:extLst>
          </p:cNvPr>
          <p:cNvSpPr txBox="1"/>
          <p:nvPr/>
        </p:nvSpPr>
        <p:spPr>
          <a:xfrm>
            <a:off x="1891442" y="2753988"/>
            <a:ext cx="8930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106585"/>
                </a:solidFill>
                <a:latin typeface="Calibri"/>
                <a:sym typeface="Calibri"/>
              </a:rPr>
              <a:t>Expliquer le rôle de la révolution terrestre dans le cycle des saisons.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08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6962997E-D8E5-DE16-1E9F-017FBADE87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Vérifions maintenant si vous avez bien compris. Répondez à la première question.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8A63C7-A726-14C8-6328-ED9685F44B71}"/>
              </a:ext>
            </a:extLst>
          </p:cNvPr>
          <p:cNvSpPr txBox="1"/>
          <p:nvPr/>
        </p:nvSpPr>
        <p:spPr>
          <a:xfrm>
            <a:off x="1010452" y="1097482"/>
            <a:ext cx="6099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Nommez les éléments de la figure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AB3303-5828-C124-D113-D87218CA49E4}"/>
              </a:ext>
            </a:extLst>
          </p:cNvPr>
          <p:cNvGrpSpPr/>
          <p:nvPr/>
        </p:nvGrpSpPr>
        <p:grpSpPr>
          <a:xfrm>
            <a:off x="744696" y="5722931"/>
            <a:ext cx="3895159" cy="510778"/>
            <a:chOff x="7921466" y="2594893"/>
            <a:chExt cx="3895159" cy="51077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2B0912B-3EA1-0EFF-5105-725A2E622CFA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…………………………………..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81A89E7-9937-38F1-D7B2-7CA742CA2B8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sp>
        <p:nvSpPr>
          <p:cNvPr id="20" name="Google Shape;891;p40">
            <a:extLst>
              <a:ext uri="{FF2B5EF4-FFF2-40B4-BE49-F238E27FC236}">
                <a16:creationId xmlns:a16="http://schemas.microsoft.com/office/drawing/2014/main" id="{6AFCD7B9-A28B-7786-0AE2-83874B3200C8}"/>
              </a:ext>
            </a:extLst>
          </p:cNvPr>
          <p:cNvSpPr/>
          <p:nvPr/>
        </p:nvSpPr>
        <p:spPr>
          <a:xfrm>
            <a:off x="3586158" y="1632584"/>
            <a:ext cx="4692252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Les éléments « a » et « b » sont:</a:t>
            </a:r>
            <a:endParaRPr sz="24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C0374C4-FFE0-FBDC-B389-C5ED2974648F}"/>
              </a:ext>
            </a:extLst>
          </p:cNvPr>
          <p:cNvGrpSpPr/>
          <p:nvPr/>
        </p:nvGrpSpPr>
        <p:grpSpPr>
          <a:xfrm>
            <a:off x="3228975" y="2367019"/>
            <a:ext cx="6229349" cy="3187224"/>
            <a:chOff x="7258053" y="1540782"/>
            <a:chExt cx="4499493" cy="2347662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EEC8F9C-F63A-A16E-0F0E-D646E6CF6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58053" y="1540782"/>
              <a:ext cx="4499493" cy="2347662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6883687-50AF-1657-53EF-38C2E9438AD2}"/>
                </a:ext>
              </a:extLst>
            </p:cNvPr>
            <p:cNvSpPr txBox="1"/>
            <p:nvPr/>
          </p:nvSpPr>
          <p:spPr>
            <a:xfrm>
              <a:off x="9181629" y="2396765"/>
              <a:ext cx="712054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chemeClr val="bg1"/>
                  </a:solidFill>
                </a:rPr>
                <a:t>Soleil 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0BBE75D7-15EC-3479-6780-EBFE0472B1A5}"/>
                </a:ext>
              </a:extLst>
            </p:cNvPr>
            <p:cNvSpPr txBox="1"/>
            <p:nvPr/>
          </p:nvSpPr>
          <p:spPr>
            <a:xfrm>
              <a:off x="8528033" y="3175586"/>
              <a:ext cx="493479" cy="2267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chemeClr val="bg1"/>
                  </a:solidFill>
                </a:rPr>
                <a:t>Terre 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08429AB-91F4-94FA-8ABF-2BDF519C3565}"/>
              </a:ext>
            </a:extLst>
          </p:cNvPr>
          <p:cNvGrpSpPr/>
          <p:nvPr/>
        </p:nvGrpSpPr>
        <p:grpSpPr>
          <a:xfrm>
            <a:off x="7537951" y="5722931"/>
            <a:ext cx="3895159" cy="510778"/>
            <a:chOff x="7921466" y="2594893"/>
            <a:chExt cx="3895159" cy="51077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7E60597-DFED-44E5-9014-0CC5AD8732A6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…………………………………..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972B1D1-9076-FD5C-7375-6C72EB9EBD04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BF72D9F6-6DA9-2D18-B619-E364941BF2A6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9120851" y="4988689"/>
            <a:ext cx="588538" cy="734242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BA9B11C2-8318-52EC-B140-FA13439172F4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2916134" y="4409954"/>
            <a:ext cx="938236" cy="1312977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8182473B-BB66-76B2-47B5-C8EBCD9DCF0F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tableau. </a:t>
            </a:r>
          </a:p>
        </p:txBody>
      </p:sp>
      <p:pic>
        <p:nvPicPr>
          <p:cNvPr id="28" name="Google Shape;645;p21">
            <a:extLst>
              <a:ext uri="{FF2B5EF4-FFF2-40B4-BE49-F238E27FC236}">
                <a16:creationId xmlns:a16="http://schemas.microsoft.com/office/drawing/2014/main" id="{D4FD70B0-459C-FD5E-A5A4-3CBE6EEF538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85055" y="288570"/>
            <a:ext cx="648055" cy="6480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7">
            <a:extLst>
              <a:ext uri="{FF2B5EF4-FFF2-40B4-BE49-F238E27FC236}">
                <a16:creationId xmlns:a16="http://schemas.microsoft.com/office/drawing/2014/main" id="{51E5D04A-2935-F980-F16A-456E47A3832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EDD956AD-B15F-3D0B-8450-3C4DAF510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FF921D67-20B5-E1A5-7864-47A1CBFF6C58}"/>
              </a:ext>
            </a:extLst>
          </p:cNvPr>
          <p:cNvGrpSpPr/>
          <p:nvPr/>
        </p:nvGrpSpPr>
        <p:grpSpPr>
          <a:xfrm>
            <a:off x="744696" y="5722931"/>
            <a:ext cx="3895159" cy="510778"/>
            <a:chOff x="7921466" y="2594893"/>
            <a:chExt cx="3895159" cy="51077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3B3F81F-7685-A9C3-D8A7-29A342C3D12A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FF0000"/>
                  </a:solidFill>
                </a:rPr>
                <a:t>Orbite</a:t>
              </a:r>
              <a:endParaRPr lang="fr-FR" sz="2400" b="1" dirty="0">
                <a:solidFill>
                  <a:srgbClr val="FF0000"/>
                </a:solidFill>
                <a:latin typeface="Calibri" panose="020F0502020204030204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1CCE8459-9E46-FDD3-C4C7-A6A9C086D78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6893EED-8A3D-995C-7230-ADD514881287}"/>
              </a:ext>
            </a:extLst>
          </p:cNvPr>
          <p:cNvGrpSpPr/>
          <p:nvPr/>
        </p:nvGrpSpPr>
        <p:grpSpPr>
          <a:xfrm>
            <a:off x="3228975" y="2367019"/>
            <a:ext cx="6229349" cy="3187224"/>
            <a:chOff x="7258053" y="1540782"/>
            <a:chExt cx="4499493" cy="2347662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24281D5B-EDAB-28C2-54D8-387961903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58053" y="1540782"/>
              <a:ext cx="4499493" cy="2347662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E4DE252-ADD1-0A45-76BF-E4A969B58ED2}"/>
                </a:ext>
              </a:extLst>
            </p:cNvPr>
            <p:cNvSpPr txBox="1"/>
            <p:nvPr/>
          </p:nvSpPr>
          <p:spPr>
            <a:xfrm>
              <a:off x="9181629" y="2396765"/>
              <a:ext cx="712054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chemeClr val="bg1"/>
                  </a:solidFill>
                </a:rPr>
                <a:t>Soleil 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80399D2-9E70-B7CA-8C2D-5B7C0F6F615F}"/>
                </a:ext>
              </a:extLst>
            </p:cNvPr>
            <p:cNvSpPr txBox="1"/>
            <p:nvPr/>
          </p:nvSpPr>
          <p:spPr>
            <a:xfrm>
              <a:off x="8528033" y="3175586"/>
              <a:ext cx="493479" cy="2267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chemeClr val="bg1"/>
                  </a:solidFill>
                </a:rPr>
                <a:t>Terre 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40DB9C69-C9D2-8740-9A25-FBDD7FC33448}"/>
              </a:ext>
            </a:extLst>
          </p:cNvPr>
          <p:cNvGrpSpPr/>
          <p:nvPr/>
        </p:nvGrpSpPr>
        <p:grpSpPr>
          <a:xfrm>
            <a:off x="7537951" y="5722931"/>
            <a:ext cx="3895159" cy="510778"/>
            <a:chOff x="7921466" y="2594893"/>
            <a:chExt cx="3895159" cy="51077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D8EA008-998E-5ADB-4537-3806248D1FBB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FF0000"/>
                  </a:solidFill>
                </a:rPr>
                <a:t>Axe de rotation 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3BFD20D-BD8E-A714-4A44-662C2573F268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B931B279-466D-0D03-5E71-5F4F63A6B23E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9120851" y="4988689"/>
            <a:ext cx="588538" cy="734242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9305E065-0045-4764-1C0E-3B245E7B7622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2916134" y="4409954"/>
            <a:ext cx="938236" cy="1312977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6" name="Google Shape;896;p41"/>
          <p:cNvSpPr txBox="1">
            <a:spLocks noGrp="1"/>
          </p:cNvSpPr>
          <p:nvPr>
            <p:ph type="title" idx="4294967295"/>
          </p:nvPr>
        </p:nvSpPr>
        <p:spPr>
          <a:xfrm>
            <a:off x="935038" y="342829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La Terre tourne sur elle-même autour d’un axe de rotation, et elle tourne autour du Soleil sur une orbite.</a:t>
            </a:r>
            <a:endParaRPr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97" name="Google Shape;897;p41"/>
          <p:cNvSpPr txBox="1">
            <a:spLocks/>
          </p:cNvSpPr>
          <p:nvPr/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>
              <a:spcBef>
                <a:spcPts val="0"/>
              </a:spcBef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Demander une justification de la réponse.</a:t>
            </a:r>
          </a:p>
        </p:txBody>
      </p:sp>
      <p:pic>
        <p:nvPicPr>
          <p:cNvPr id="898" name="Google Shape;898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69605" y="835096"/>
            <a:ext cx="567690" cy="50743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891;p40">
            <a:extLst>
              <a:ext uri="{FF2B5EF4-FFF2-40B4-BE49-F238E27FC236}">
                <a16:creationId xmlns:a16="http://schemas.microsoft.com/office/drawing/2014/main" id="{731D1292-0015-09F1-8054-4A677B9FA5CF}"/>
              </a:ext>
            </a:extLst>
          </p:cNvPr>
          <p:cNvSpPr/>
          <p:nvPr/>
        </p:nvSpPr>
        <p:spPr>
          <a:xfrm>
            <a:off x="3586158" y="1632584"/>
            <a:ext cx="4692252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Les éléments « a » et « b » sont:</a:t>
            </a:r>
            <a:endParaRPr sz="24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" name="Oval 7">
            <a:extLst>
              <a:ext uri="{FF2B5EF4-FFF2-40B4-BE49-F238E27FC236}">
                <a16:creationId xmlns:a16="http://schemas.microsoft.com/office/drawing/2014/main" id="{F22C14AD-2E03-7363-9A7D-E0C909CAB8E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44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B4D5D06-EC96-7A8B-206B-7CB542B67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DA7A490-03A7-A48A-9998-904746DA21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695B9059-3D69-4C8C-AA44-A5ACBBBC128B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La Terre met 24 heures pour tourner sur elle-même :</a:t>
            </a:r>
            <a:endParaRPr lang="fr-FR" noProof="0" dirty="0"/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505A3EF5-7BD9-361C-F5DA-9226327DFBE1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B264D0B1-CDBE-C633-A4FD-6259CE4E761A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E43FA9D6-66D0-F766-4CC9-7D087414584A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2-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077934CC-B384-1D80-10CF-F2E3E0B24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C3FD6A17-F70F-1C61-3DAD-50103B5DEE36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  <a:endParaRPr lang="fr-F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D3FB3C-C5E7-23A0-CC43-9195B9495AA9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2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83A30AC8-913D-ADED-0929-C71EB0B9575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9249034-53FE-5313-A609-9F7F54B4FB07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2" name="Oval 7">
            <a:extLst>
              <a:ext uri="{FF2B5EF4-FFF2-40B4-BE49-F238E27FC236}">
                <a16:creationId xmlns:a16="http://schemas.microsoft.com/office/drawing/2014/main" id="{A78B39DC-1B84-5EB4-E27B-CCC2FC5AC65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942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CCE6EFF1-0B22-00C8-FF53-146AC1FA4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DBD0E06-E40D-0BE3-92C4-C5E054AD31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6828" y="313551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! La durée de la rotation de la Terre sur elle-même est 24 H (un jour).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17D71113-52A4-E1C1-E0AA-26623481177F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La Terre met 24 heures pour tourner sur elle-même :</a:t>
            </a:r>
            <a:endParaRPr lang="fr-FR" noProof="0" dirty="0"/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3C432744-3D5C-E261-0A23-A7DA08B45034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387FEE56-18C7-53EB-434B-B7A1D2A49A23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5F96E3DB-C085-ABB0-8281-69DB3B7EBF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pic>
        <p:nvPicPr>
          <p:cNvPr id="2" name="Google Shape;898;p41">
            <a:extLst>
              <a:ext uri="{FF2B5EF4-FFF2-40B4-BE49-F238E27FC236}">
                <a16:creationId xmlns:a16="http://schemas.microsoft.com/office/drawing/2014/main" id="{920E5E9F-9AE6-95AB-BFE3-F58392A152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911006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A34BA272-02D9-375B-0624-4CB4BAD41B61}"/>
              </a:ext>
            </a:extLst>
          </p:cNvPr>
          <p:cNvSpPr txBox="1">
            <a:spLocks/>
          </p:cNvSpPr>
          <p:nvPr/>
        </p:nvSpPr>
        <p:spPr>
          <a:xfrm>
            <a:off x="858117" y="610969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</a:t>
            </a:r>
          </a:p>
        </p:txBody>
      </p:sp>
      <p:sp>
        <p:nvSpPr>
          <p:cNvPr id="4" name="Oval 7">
            <a:extLst>
              <a:ext uri="{FF2B5EF4-FFF2-40B4-BE49-F238E27FC236}">
                <a16:creationId xmlns:a16="http://schemas.microsoft.com/office/drawing/2014/main" id="{CD726534-AC2E-86AC-0A45-BA0122C6380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291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A1AA67F-A56B-0A7B-2BDB-9DBA1AFD3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42E6F21-F46F-0702-7921-4051DECC1F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65694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Passons à une autre question.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EE8CCA4D-804F-27A1-6156-6B4991C0C0F4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La durée d’une révolution terrestre est un mois :  </a:t>
            </a:r>
            <a:endParaRPr lang="fr-FR" noProof="0" dirty="0"/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6437D7FB-210C-9C3F-9A46-EBEF64DDEABD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08476E74-8B19-097B-96BB-39D3250CED7F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3C13902D-B95C-800E-A0E1-BAE48E4126F1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1300EE0E-84C7-1FD7-B3BB-867253DCD4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D1A4F74B-DF1E-2A6C-3400-E5153AC6B9E1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9D18731-9759-4FD1-7D53-1ADCC507EA9C}"/>
              </a:ext>
            </a:extLst>
          </p:cNvPr>
          <p:cNvGrpSpPr/>
          <p:nvPr/>
        </p:nvGrpSpPr>
        <p:grpSpPr>
          <a:xfrm>
            <a:off x="10469793" y="295084"/>
            <a:ext cx="700384" cy="635762"/>
            <a:chOff x="779844" y="4335989"/>
            <a:chExt cx="563238" cy="575842"/>
          </a:xfrm>
        </p:grpSpPr>
        <p:pic>
          <p:nvPicPr>
            <p:cNvPr id="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54F9920-F459-3071-0B8C-B8F2F53D78E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5AA241A-CAA7-506F-49D7-7FF0A0757C3A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6" name="Oval 7">
            <a:extLst>
              <a:ext uri="{FF2B5EF4-FFF2-40B4-BE49-F238E27FC236}">
                <a16:creationId xmlns:a16="http://schemas.microsoft.com/office/drawing/2014/main" id="{5AA746F0-DEDE-3622-43F9-8FA1C2FBD2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429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AB29FC7B-7F7A-9E47-74F4-0D9622E9F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4B479ED-5907-7A09-A386-BA4965629E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4448" y="276535"/>
            <a:ext cx="10529888" cy="268288"/>
          </a:xfrm>
        </p:spPr>
        <p:txBody>
          <a:bodyPr>
            <a:noAutofit/>
          </a:bodyPr>
          <a:lstStyle/>
          <a:p>
            <a:pPr defTabSz="342900">
              <a:spcAft>
                <a:spcPts val="300"/>
              </a:spcAft>
              <a:defRPr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Parfait ! La Terre fait le tour du Soleil en une année.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8AB71C6B-F25B-95EE-07DF-3650B0209DDA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La durée d’une révolution terrestre est un mois :  </a:t>
            </a:r>
            <a:endParaRPr lang="fr-FR" noProof="0" dirty="0"/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9DC327C6-D6E6-99B7-311E-CA9B68627A8D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339B7402-DE4C-CEA2-068C-4A5F268B0F07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D9CB6F95-A024-E6E2-357F-1FACCB276A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pic>
        <p:nvPicPr>
          <p:cNvPr id="2" name="Google Shape;898;p41">
            <a:extLst>
              <a:ext uri="{FF2B5EF4-FFF2-40B4-BE49-F238E27FC236}">
                <a16:creationId xmlns:a16="http://schemas.microsoft.com/office/drawing/2014/main" id="{8BD92AAA-61DA-B799-E013-74E55215E8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820988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2E5F8A2-060B-42B4-10D8-F78ADF3AFB76}"/>
              </a:ext>
            </a:extLst>
          </p:cNvPr>
          <p:cNvSpPr txBox="1">
            <a:spLocks/>
          </p:cNvSpPr>
          <p:nvPr/>
        </p:nvSpPr>
        <p:spPr>
          <a:xfrm>
            <a:off x="858117" y="613295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</a:t>
            </a:r>
          </a:p>
        </p:txBody>
      </p:sp>
      <p:sp>
        <p:nvSpPr>
          <p:cNvPr id="3" name="Oval 7">
            <a:extLst>
              <a:ext uri="{FF2B5EF4-FFF2-40B4-BE49-F238E27FC236}">
                <a16:creationId xmlns:a16="http://schemas.microsoft.com/office/drawing/2014/main" id="{963028A7-1B37-F983-3C50-56515A4A866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725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FCBCEA22-A6EC-A125-A777-7B543E628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C9943EEF-14DD-2081-4195-F289312B234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96880" y="274274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Voila une nouvelle question.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146C600-80F9-AD7B-5793-9C808A8D275E}"/>
              </a:ext>
            </a:extLst>
          </p:cNvPr>
          <p:cNvSpPr txBox="1"/>
          <p:nvPr/>
        </p:nvSpPr>
        <p:spPr>
          <a:xfrm>
            <a:off x="1010451" y="1097482"/>
            <a:ext cx="81914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Complétez le schéma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ci-dessous par ce qui convient :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Google Shape;891;p40">
            <a:extLst>
              <a:ext uri="{FF2B5EF4-FFF2-40B4-BE49-F238E27FC236}">
                <a16:creationId xmlns:a16="http://schemas.microsoft.com/office/drawing/2014/main" id="{77D3FC64-DD22-E697-7438-6B776424EA8D}"/>
              </a:ext>
            </a:extLst>
          </p:cNvPr>
          <p:cNvSpPr/>
          <p:nvPr/>
        </p:nvSpPr>
        <p:spPr>
          <a:xfrm>
            <a:off x="3639273" y="1672709"/>
            <a:ext cx="4834167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Printemps – Hiver – Été - Automne </a:t>
            </a:r>
            <a:endParaRPr sz="2400" b="1" kern="1200" dirty="0">
              <a:solidFill>
                <a:srgbClr val="0852A4"/>
              </a:solidFill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32583826-7DB2-A442-C931-6AA0FB5C1C5B}"/>
              </a:ext>
            </a:extLst>
          </p:cNvPr>
          <p:cNvSpPr txBox="1">
            <a:spLocks/>
          </p:cNvSpPr>
          <p:nvPr/>
        </p:nvSpPr>
        <p:spPr>
          <a:xfrm>
            <a:off x="996881" y="599493"/>
            <a:ext cx="9295748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tableau. </a:t>
            </a:r>
          </a:p>
        </p:txBody>
      </p:sp>
      <p:pic>
        <p:nvPicPr>
          <p:cNvPr id="28" name="Google Shape;645;p21">
            <a:extLst>
              <a:ext uri="{FF2B5EF4-FFF2-40B4-BE49-F238E27FC236}">
                <a16:creationId xmlns:a16="http://schemas.microsoft.com/office/drawing/2014/main" id="{BF2853BC-D677-CBC5-880B-A99D2D7E4E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65887" y="268896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1CA4DE9-68A5-1A11-1182-67503008F9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6040" y="2701528"/>
            <a:ext cx="4606724" cy="3358784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5B9C115-6DDD-731A-286A-2CC1CB9EEBC7}"/>
              </a:ext>
            </a:extLst>
          </p:cNvPr>
          <p:cNvSpPr txBox="1"/>
          <p:nvPr/>
        </p:nvSpPr>
        <p:spPr>
          <a:xfrm>
            <a:off x="7980166" y="34444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8FB7EE7-436B-C64E-1624-EC02A802DC18}"/>
              </a:ext>
            </a:extLst>
          </p:cNvPr>
          <p:cNvSpPr txBox="1"/>
          <p:nvPr/>
        </p:nvSpPr>
        <p:spPr>
          <a:xfrm>
            <a:off x="1903456" y="4289384"/>
            <a:ext cx="1440000" cy="389513"/>
          </a:xfrm>
          <a:prstGeom prst="roundRect">
            <a:avLst>
              <a:gd name="adj" fmla="val 50000"/>
            </a:avLst>
          </a:prstGeom>
          <a:solidFill>
            <a:srgbClr val="0F9ED5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21 Juin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40FAD71-5196-4428-872B-608EE1520379}"/>
              </a:ext>
            </a:extLst>
          </p:cNvPr>
          <p:cNvSpPr txBox="1"/>
          <p:nvPr/>
        </p:nvSpPr>
        <p:spPr>
          <a:xfrm>
            <a:off x="5584204" y="4185213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Soleil</a:t>
            </a:r>
          </a:p>
        </p:txBody>
      </p:sp>
      <p:sp>
        <p:nvSpPr>
          <p:cNvPr id="1028" name="ZoneTexte 1027">
            <a:extLst>
              <a:ext uri="{FF2B5EF4-FFF2-40B4-BE49-F238E27FC236}">
                <a16:creationId xmlns:a16="http://schemas.microsoft.com/office/drawing/2014/main" id="{F1704920-5EF1-151C-7204-5A3ACA13FD03}"/>
              </a:ext>
            </a:extLst>
          </p:cNvPr>
          <p:cNvSpPr txBox="1"/>
          <p:nvPr/>
        </p:nvSpPr>
        <p:spPr>
          <a:xfrm>
            <a:off x="5028621" y="2321689"/>
            <a:ext cx="1440000" cy="389513"/>
          </a:xfrm>
          <a:prstGeom prst="roundRect">
            <a:avLst>
              <a:gd name="adj" fmla="val 50000"/>
            </a:avLst>
          </a:prstGeom>
          <a:solidFill>
            <a:srgbClr val="0F9ED5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21 Mars</a:t>
            </a:r>
          </a:p>
        </p:txBody>
      </p:sp>
      <p:sp>
        <p:nvSpPr>
          <p:cNvPr id="1029" name="ZoneTexte 1028">
            <a:extLst>
              <a:ext uri="{FF2B5EF4-FFF2-40B4-BE49-F238E27FC236}">
                <a16:creationId xmlns:a16="http://schemas.microsoft.com/office/drawing/2014/main" id="{383698D4-3CE0-CFBA-9A30-3E693A9A7427}"/>
              </a:ext>
            </a:extLst>
          </p:cNvPr>
          <p:cNvSpPr txBox="1"/>
          <p:nvPr/>
        </p:nvSpPr>
        <p:spPr>
          <a:xfrm>
            <a:off x="5306413" y="6118186"/>
            <a:ext cx="1440000" cy="389513"/>
          </a:xfrm>
          <a:prstGeom prst="roundRect">
            <a:avLst>
              <a:gd name="adj" fmla="val 50000"/>
            </a:avLst>
          </a:prstGeom>
          <a:solidFill>
            <a:srgbClr val="0F9ED5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21 Septembre</a:t>
            </a:r>
          </a:p>
        </p:txBody>
      </p:sp>
      <p:sp>
        <p:nvSpPr>
          <p:cNvPr id="1030" name="ZoneTexte 1029">
            <a:extLst>
              <a:ext uri="{FF2B5EF4-FFF2-40B4-BE49-F238E27FC236}">
                <a16:creationId xmlns:a16="http://schemas.microsoft.com/office/drawing/2014/main" id="{01457538-90EE-7FAF-7E49-2B3406E20957}"/>
              </a:ext>
            </a:extLst>
          </p:cNvPr>
          <p:cNvSpPr txBox="1"/>
          <p:nvPr/>
        </p:nvSpPr>
        <p:spPr>
          <a:xfrm>
            <a:off x="8176936" y="4115765"/>
            <a:ext cx="1440000" cy="389513"/>
          </a:xfrm>
          <a:prstGeom prst="roundRect">
            <a:avLst>
              <a:gd name="adj" fmla="val 50000"/>
            </a:avLst>
          </a:prstGeom>
          <a:solidFill>
            <a:srgbClr val="0F9ED5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21 Décembre</a:t>
            </a:r>
          </a:p>
        </p:txBody>
      </p:sp>
      <p:sp>
        <p:nvSpPr>
          <p:cNvPr id="1031" name="Rectangle : coins arrondis 1030">
            <a:extLst>
              <a:ext uri="{FF2B5EF4-FFF2-40B4-BE49-F238E27FC236}">
                <a16:creationId xmlns:a16="http://schemas.microsoft.com/office/drawing/2014/main" id="{FE470B78-0D53-966E-A027-DC5030632659}"/>
              </a:ext>
            </a:extLst>
          </p:cNvPr>
          <p:cNvSpPr/>
          <p:nvPr/>
        </p:nvSpPr>
        <p:spPr>
          <a:xfrm>
            <a:off x="1252409" y="2862056"/>
            <a:ext cx="2557591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002060"/>
                </a:solidFill>
                <a:latin typeface="Calibri" panose="020F0502020204030204"/>
              </a:rPr>
              <a:t>……………………….</a:t>
            </a:r>
          </a:p>
        </p:txBody>
      </p:sp>
      <p:sp>
        <p:nvSpPr>
          <p:cNvPr id="1032" name="Rectangle : coins arrondis 1031">
            <a:extLst>
              <a:ext uri="{FF2B5EF4-FFF2-40B4-BE49-F238E27FC236}">
                <a16:creationId xmlns:a16="http://schemas.microsoft.com/office/drawing/2014/main" id="{62B676A3-6FCE-55C0-BB3E-E2066E390C99}"/>
              </a:ext>
            </a:extLst>
          </p:cNvPr>
          <p:cNvSpPr/>
          <p:nvPr/>
        </p:nvSpPr>
        <p:spPr>
          <a:xfrm>
            <a:off x="1252409" y="5559536"/>
            <a:ext cx="2557591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002060"/>
                </a:solidFill>
                <a:latin typeface="Calibri" panose="020F0502020204030204"/>
              </a:rPr>
              <a:t>……………………….</a:t>
            </a:r>
          </a:p>
        </p:txBody>
      </p:sp>
      <p:sp>
        <p:nvSpPr>
          <p:cNvPr id="1033" name="Rectangle : coins arrondis 1032">
            <a:extLst>
              <a:ext uri="{FF2B5EF4-FFF2-40B4-BE49-F238E27FC236}">
                <a16:creationId xmlns:a16="http://schemas.microsoft.com/office/drawing/2014/main" id="{94E40365-EF15-D2BD-768F-A24AFFE24CAA}"/>
              </a:ext>
            </a:extLst>
          </p:cNvPr>
          <p:cNvSpPr/>
          <p:nvPr/>
        </p:nvSpPr>
        <p:spPr>
          <a:xfrm>
            <a:off x="7927529" y="2877296"/>
            <a:ext cx="2557591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002060"/>
                </a:solidFill>
                <a:latin typeface="Calibri" panose="020F0502020204030204"/>
              </a:rPr>
              <a:t>……………………….</a:t>
            </a:r>
          </a:p>
        </p:txBody>
      </p:sp>
      <p:sp>
        <p:nvSpPr>
          <p:cNvPr id="1034" name="Rectangle : coins arrondis 1033">
            <a:extLst>
              <a:ext uri="{FF2B5EF4-FFF2-40B4-BE49-F238E27FC236}">
                <a16:creationId xmlns:a16="http://schemas.microsoft.com/office/drawing/2014/main" id="{9129D345-45B0-8E5F-CDAB-8A20AB47305C}"/>
              </a:ext>
            </a:extLst>
          </p:cNvPr>
          <p:cNvSpPr/>
          <p:nvPr/>
        </p:nvSpPr>
        <p:spPr>
          <a:xfrm>
            <a:off x="7927529" y="5574776"/>
            <a:ext cx="2557591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002060"/>
                </a:solidFill>
                <a:latin typeface="Calibri" panose="020F0502020204030204"/>
              </a:rPr>
              <a:t>……………………….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16758455-8DE9-1E39-64CF-722C1F25F58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565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DF43E6A5-E164-04A2-55FF-33B66AE3B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538AE1CA-BA34-B466-91BA-2E504E3D7342}"/>
              </a:ext>
            </a:extLst>
          </p:cNvPr>
          <p:cNvSpPr txBox="1"/>
          <p:nvPr/>
        </p:nvSpPr>
        <p:spPr>
          <a:xfrm>
            <a:off x="8088735" y="24059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EA83DCD-14E0-A36B-167A-C8F15C6F7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609" y="2252343"/>
            <a:ext cx="4606724" cy="335878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C3D6E8-6F56-7A5A-8DE0-A8729F8386FB}"/>
              </a:ext>
            </a:extLst>
          </p:cNvPr>
          <p:cNvSpPr txBox="1"/>
          <p:nvPr/>
        </p:nvSpPr>
        <p:spPr>
          <a:xfrm>
            <a:off x="8088735" y="29952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530FE8-A50D-E3C2-4EAC-C98A1910EF66}"/>
              </a:ext>
            </a:extLst>
          </p:cNvPr>
          <p:cNvSpPr txBox="1"/>
          <p:nvPr/>
        </p:nvSpPr>
        <p:spPr>
          <a:xfrm>
            <a:off x="2012025" y="3840199"/>
            <a:ext cx="1440000" cy="389513"/>
          </a:xfrm>
          <a:prstGeom prst="roundRect">
            <a:avLst>
              <a:gd name="adj" fmla="val 50000"/>
            </a:avLst>
          </a:prstGeom>
          <a:solidFill>
            <a:srgbClr val="0F9ED5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21 Juin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568F9D-A362-F8B2-C727-8E77E6B2927D}"/>
              </a:ext>
            </a:extLst>
          </p:cNvPr>
          <p:cNvSpPr txBox="1"/>
          <p:nvPr/>
        </p:nvSpPr>
        <p:spPr>
          <a:xfrm>
            <a:off x="5692773" y="3736028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Soleil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ACCC6BB-5AB4-7125-3030-662355BF2FCB}"/>
              </a:ext>
            </a:extLst>
          </p:cNvPr>
          <p:cNvSpPr txBox="1"/>
          <p:nvPr/>
        </p:nvSpPr>
        <p:spPr>
          <a:xfrm>
            <a:off x="5137190" y="1872504"/>
            <a:ext cx="1440000" cy="389513"/>
          </a:xfrm>
          <a:prstGeom prst="roundRect">
            <a:avLst>
              <a:gd name="adj" fmla="val 50000"/>
            </a:avLst>
          </a:prstGeom>
          <a:solidFill>
            <a:srgbClr val="0F9ED5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21 Mars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8D9A1F1-DAC5-6124-E136-3733474E0550}"/>
              </a:ext>
            </a:extLst>
          </p:cNvPr>
          <p:cNvSpPr txBox="1"/>
          <p:nvPr/>
        </p:nvSpPr>
        <p:spPr>
          <a:xfrm>
            <a:off x="5414982" y="5669001"/>
            <a:ext cx="1440000" cy="389513"/>
          </a:xfrm>
          <a:prstGeom prst="roundRect">
            <a:avLst>
              <a:gd name="adj" fmla="val 50000"/>
            </a:avLst>
          </a:prstGeom>
          <a:solidFill>
            <a:srgbClr val="0F9ED5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21 Septembre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6349195-C629-657C-D5F4-E63888EE3B7B}"/>
              </a:ext>
            </a:extLst>
          </p:cNvPr>
          <p:cNvSpPr txBox="1"/>
          <p:nvPr/>
        </p:nvSpPr>
        <p:spPr>
          <a:xfrm>
            <a:off x="8285505" y="3666580"/>
            <a:ext cx="1440000" cy="389513"/>
          </a:xfrm>
          <a:prstGeom prst="roundRect">
            <a:avLst>
              <a:gd name="adj" fmla="val 50000"/>
            </a:avLst>
          </a:prstGeom>
          <a:solidFill>
            <a:srgbClr val="0F9ED5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21 Décembre</a:t>
            </a:r>
          </a:p>
        </p:txBody>
      </p:sp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173D6C7B-4527-60EB-9A7B-E62B1819D5F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96880" y="30182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Bonne réponse!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9A02A136-FFAA-563A-6814-82DFE89F3AF9}"/>
              </a:ext>
            </a:extLst>
          </p:cNvPr>
          <p:cNvSpPr txBox="1">
            <a:spLocks/>
          </p:cNvSpPr>
          <p:nvPr/>
        </p:nvSpPr>
        <p:spPr>
          <a:xfrm>
            <a:off x="918389" y="618741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Il n’est pas nécessaire d’expliquer la cause de la variation des saisons ni de décrire leurs caractéristiques.</a:t>
            </a:r>
          </a:p>
        </p:txBody>
      </p:sp>
      <p:sp>
        <p:nvSpPr>
          <p:cNvPr id="1031" name="Rectangle : coins arrondis 1030">
            <a:extLst>
              <a:ext uri="{FF2B5EF4-FFF2-40B4-BE49-F238E27FC236}">
                <a16:creationId xmlns:a16="http://schemas.microsoft.com/office/drawing/2014/main" id="{E013AC0D-F220-8C84-FAE4-89EC37513BC0}"/>
              </a:ext>
            </a:extLst>
          </p:cNvPr>
          <p:cNvSpPr/>
          <p:nvPr/>
        </p:nvSpPr>
        <p:spPr>
          <a:xfrm>
            <a:off x="1252409" y="2272776"/>
            <a:ext cx="2557591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/>
              </a:rPr>
              <a:t>Printemps</a:t>
            </a:r>
          </a:p>
        </p:txBody>
      </p:sp>
      <p:sp>
        <p:nvSpPr>
          <p:cNvPr id="1032" name="Rectangle : coins arrondis 1031">
            <a:extLst>
              <a:ext uri="{FF2B5EF4-FFF2-40B4-BE49-F238E27FC236}">
                <a16:creationId xmlns:a16="http://schemas.microsoft.com/office/drawing/2014/main" id="{85394624-BDF7-79A0-452B-B641740C6ADB}"/>
              </a:ext>
            </a:extLst>
          </p:cNvPr>
          <p:cNvSpPr/>
          <p:nvPr/>
        </p:nvSpPr>
        <p:spPr>
          <a:xfrm>
            <a:off x="1252409" y="4970256"/>
            <a:ext cx="2557591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/>
              </a:rPr>
              <a:t>Été</a:t>
            </a:r>
          </a:p>
        </p:txBody>
      </p:sp>
      <p:sp>
        <p:nvSpPr>
          <p:cNvPr id="1033" name="Rectangle : coins arrondis 1032">
            <a:extLst>
              <a:ext uri="{FF2B5EF4-FFF2-40B4-BE49-F238E27FC236}">
                <a16:creationId xmlns:a16="http://schemas.microsoft.com/office/drawing/2014/main" id="{7142A3B0-DB8A-5BC5-3703-B7C9F549B128}"/>
              </a:ext>
            </a:extLst>
          </p:cNvPr>
          <p:cNvSpPr/>
          <p:nvPr/>
        </p:nvSpPr>
        <p:spPr>
          <a:xfrm>
            <a:off x="7927529" y="2288016"/>
            <a:ext cx="2557591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/>
              </a:rPr>
              <a:t>Hiver</a:t>
            </a:r>
          </a:p>
        </p:txBody>
      </p:sp>
      <p:sp>
        <p:nvSpPr>
          <p:cNvPr id="1034" name="Rectangle : coins arrondis 1033">
            <a:extLst>
              <a:ext uri="{FF2B5EF4-FFF2-40B4-BE49-F238E27FC236}">
                <a16:creationId xmlns:a16="http://schemas.microsoft.com/office/drawing/2014/main" id="{0BFCF72B-080E-3CCD-73E4-EA4E10283DE1}"/>
              </a:ext>
            </a:extLst>
          </p:cNvPr>
          <p:cNvSpPr/>
          <p:nvPr/>
        </p:nvSpPr>
        <p:spPr>
          <a:xfrm>
            <a:off x="7927529" y="4985496"/>
            <a:ext cx="2557591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/>
              </a:rPr>
              <a:t>Automne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7EEBF52F-922E-5B86-17AE-F5957C31533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6" name="Google Shape;898;p41">
            <a:extLst>
              <a:ext uri="{FF2B5EF4-FFF2-40B4-BE49-F238E27FC236}">
                <a16:creationId xmlns:a16="http://schemas.microsoft.com/office/drawing/2014/main" id="{B3AE878F-40EB-B625-F24C-D0CEAFD944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06134" y="820988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180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B53D98F3-ED51-2439-527A-718B15245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1A679F0-F153-D9F0-CBE8-4E064E9E1C2B}"/>
              </a:ext>
            </a:extLst>
          </p:cNvPr>
          <p:cNvSpPr txBox="1"/>
          <p:nvPr/>
        </p:nvSpPr>
        <p:spPr>
          <a:xfrm>
            <a:off x="1010451" y="1097482"/>
            <a:ext cx="81914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Cochez la bonne réponse :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Google Shape;1376;p31">
            <a:extLst>
              <a:ext uri="{FF2B5EF4-FFF2-40B4-BE49-F238E27FC236}">
                <a16:creationId xmlns:a16="http://schemas.microsoft.com/office/drawing/2014/main" id="{4DEA51D8-2942-5BE7-6C62-60C978657F0B}"/>
              </a:ext>
            </a:extLst>
          </p:cNvPr>
          <p:cNvSpPr/>
          <p:nvPr/>
        </p:nvSpPr>
        <p:spPr>
          <a:xfrm>
            <a:off x="2431400" y="1854232"/>
            <a:ext cx="6808116" cy="57512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ammersmith One"/>
              </a:rPr>
              <a:t>La variation des saisons est due à :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D3B37923-7F71-EA44-3692-E3D277A763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1419" y="307765"/>
            <a:ext cx="10372725" cy="268287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6" name="Google Shape;642;p21">
            <a:extLst>
              <a:ext uri="{FF2B5EF4-FFF2-40B4-BE49-F238E27FC236}">
                <a16:creationId xmlns:a16="http://schemas.microsoft.com/office/drawing/2014/main" id="{D9B432E3-7013-DC22-9217-5088749D985A}"/>
              </a:ext>
            </a:extLst>
          </p:cNvPr>
          <p:cNvSpPr txBox="1">
            <a:spLocks/>
          </p:cNvSpPr>
          <p:nvPr/>
        </p:nvSpPr>
        <p:spPr>
          <a:xfrm>
            <a:off x="981419" y="643049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FA98572A-027E-947C-02A5-7004053C027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9189A55-909F-1444-D503-AF13F997E4C9}"/>
              </a:ext>
            </a:extLst>
          </p:cNvPr>
          <p:cNvGrpSpPr/>
          <p:nvPr/>
        </p:nvGrpSpPr>
        <p:grpSpPr>
          <a:xfrm>
            <a:off x="1654926" y="3372251"/>
            <a:ext cx="8121529" cy="535787"/>
            <a:chOff x="1928728" y="2790119"/>
            <a:chExt cx="3835382" cy="535787"/>
          </a:xfrm>
          <a:solidFill>
            <a:srgbClr val="D6E9CF"/>
          </a:solidFill>
        </p:grpSpPr>
        <p:sp>
          <p:nvSpPr>
            <p:cNvPr id="6" name="Rectangle: Rounded Corners 22">
              <a:extLst>
                <a:ext uri="{FF2B5EF4-FFF2-40B4-BE49-F238E27FC236}">
                  <a16:creationId xmlns:a16="http://schemas.microsoft.com/office/drawing/2014/main" id="{CF861C79-3870-75E8-BC26-FBDFE1B595BB}"/>
                </a:ext>
              </a:extLst>
            </p:cNvPr>
            <p:cNvSpPr/>
            <p:nvPr/>
          </p:nvSpPr>
          <p:spPr>
            <a:xfrm>
              <a:off x="1928728" y="2790119"/>
              <a:ext cx="3446105" cy="535787"/>
            </a:xfrm>
            <a:prstGeom prst="roundRect">
              <a:avLst/>
            </a:prstGeom>
            <a:solidFill>
              <a:srgbClr val="D6E9CF"/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a. La position de la Terre par rapport </a:t>
              </a:r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 Soleil.</a:t>
              </a:r>
            </a:p>
          </p:txBody>
        </p:sp>
        <p:sp>
          <p:nvSpPr>
            <p:cNvPr id="19" name="Rectangle: Rounded Corners 22">
              <a:extLst>
                <a:ext uri="{FF2B5EF4-FFF2-40B4-BE49-F238E27FC236}">
                  <a16:creationId xmlns:a16="http://schemas.microsoft.com/office/drawing/2014/main" id="{09857B14-AD9E-5253-1E36-B21D308102E7}"/>
                </a:ext>
              </a:extLst>
            </p:cNvPr>
            <p:cNvSpPr/>
            <p:nvPr/>
          </p:nvSpPr>
          <p:spPr>
            <a:xfrm>
              <a:off x="5416957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2060A35-8E95-C77B-5018-CB741A193FBE}"/>
              </a:ext>
            </a:extLst>
          </p:cNvPr>
          <p:cNvGrpSpPr/>
          <p:nvPr/>
        </p:nvGrpSpPr>
        <p:grpSpPr>
          <a:xfrm>
            <a:off x="1678075" y="4804170"/>
            <a:ext cx="8121528" cy="535787"/>
            <a:chOff x="1939660" y="2790119"/>
            <a:chExt cx="3835382" cy="535787"/>
          </a:xfrm>
          <a:solidFill>
            <a:srgbClr val="D6E9CF"/>
          </a:solidFill>
        </p:grpSpPr>
        <p:sp>
          <p:nvSpPr>
            <p:cNvPr id="21" name="Rectangle: Rounded Corners 22">
              <a:extLst>
                <a:ext uri="{FF2B5EF4-FFF2-40B4-BE49-F238E27FC236}">
                  <a16:creationId xmlns:a16="http://schemas.microsoft.com/office/drawing/2014/main" id="{395E5E00-B387-8732-F4E8-27FA1BDC1722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b.</a:t>
              </a:r>
              <a:r>
                <a:rPr lang="fr-FR" sz="2400" b="1" dirty="0">
                  <a:solidFill>
                    <a:schemeClr val="tx1"/>
                  </a:solidFill>
                </a:rPr>
                <a:t> La rotation de la Terre sur elle-même.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9B9397E-2B65-C303-5617-829DD70A17D3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AF401C7-195B-C00B-03B5-613EF4D406F3}"/>
              </a:ext>
            </a:extLst>
          </p:cNvPr>
          <p:cNvGrpSpPr/>
          <p:nvPr/>
        </p:nvGrpSpPr>
        <p:grpSpPr>
          <a:xfrm>
            <a:off x="10469793" y="295084"/>
            <a:ext cx="700384" cy="635762"/>
            <a:chOff x="779844" y="4335989"/>
            <a:chExt cx="563238" cy="575842"/>
          </a:xfrm>
        </p:grpSpPr>
        <p:pic>
          <p:nvPicPr>
            <p:cNvPr id="2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6583A0FD-E9F3-BCE5-67F8-787E7ED4345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C304E65-2EBD-1344-717E-76670556E55F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76380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29BCE8D9-14CF-A3BF-937F-5D723F4B7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397CA0A0-5D0C-FC71-D918-4C27465B6B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9637" y="292275"/>
            <a:ext cx="10372725" cy="268287"/>
          </a:xfrm>
        </p:spPr>
        <p:txBody>
          <a:bodyPr>
            <a:noAutofit/>
          </a:bodyPr>
          <a:lstStyle/>
          <a:p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Parfait.</a:t>
            </a:r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AA6D7BFD-862E-7473-32D6-FB375BBFB2B5}"/>
              </a:ext>
            </a:extLst>
          </p:cNvPr>
          <p:cNvSpPr txBox="1">
            <a:spLocks/>
          </p:cNvSpPr>
          <p:nvPr/>
        </p:nvSpPr>
        <p:spPr>
          <a:xfrm>
            <a:off x="909637" y="589400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</a:p>
        </p:txBody>
      </p:sp>
      <p:sp>
        <p:nvSpPr>
          <p:cNvPr id="5" name="Oval 7">
            <a:extLst>
              <a:ext uri="{FF2B5EF4-FFF2-40B4-BE49-F238E27FC236}">
                <a16:creationId xmlns:a16="http://schemas.microsoft.com/office/drawing/2014/main" id="{2F9A7B22-A2ED-D846-F2F7-A2F58946F8C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9" name="Google Shape;1376;p31">
            <a:extLst>
              <a:ext uri="{FF2B5EF4-FFF2-40B4-BE49-F238E27FC236}">
                <a16:creationId xmlns:a16="http://schemas.microsoft.com/office/drawing/2014/main" id="{1F3885CF-9E48-71FA-2628-CDB17E6D877A}"/>
              </a:ext>
            </a:extLst>
          </p:cNvPr>
          <p:cNvSpPr/>
          <p:nvPr/>
        </p:nvSpPr>
        <p:spPr>
          <a:xfrm>
            <a:off x="2431400" y="1854232"/>
            <a:ext cx="6808116" cy="57512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ammersmith One"/>
              </a:rPr>
              <a:t>La variation des saisons est due à :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8C9882DF-6529-3ED7-8599-DD1ECF3CEF72}"/>
              </a:ext>
            </a:extLst>
          </p:cNvPr>
          <p:cNvGrpSpPr/>
          <p:nvPr/>
        </p:nvGrpSpPr>
        <p:grpSpPr>
          <a:xfrm>
            <a:off x="1654926" y="3372251"/>
            <a:ext cx="8121529" cy="535787"/>
            <a:chOff x="1928728" y="2790119"/>
            <a:chExt cx="3835382" cy="535787"/>
          </a:xfrm>
          <a:solidFill>
            <a:srgbClr val="D6E9CF"/>
          </a:solidFill>
        </p:grpSpPr>
        <p:sp>
          <p:nvSpPr>
            <p:cNvPr id="21" name="Rectangle: Rounded Corners 22">
              <a:extLst>
                <a:ext uri="{FF2B5EF4-FFF2-40B4-BE49-F238E27FC236}">
                  <a16:creationId xmlns:a16="http://schemas.microsoft.com/office/drawing/2014/main" id="{099B77B9-BD1E-A051-B82A-E837C162CBA5}"/>
                </a:ext>
              </a:extLst>
            </p:cNvPr>
            <p:cNvSpPr/>
            <p:nvPr/>
          </p:nvSpPr>
          <p:spPr>
            <a:xfrm>
              <a:off x="1928728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a. La position de la Terre par rapport </a:t>
              </a:r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 Soleil.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643EC1F0-230F-EB5A-CF5C-474787C81DB7}"/>
                </a:ext>
              </a:extLst>
            </p:cNvPr>
            <p:cNvSpPr/>
            <p:nvPr/>
          </p:nvSpPr>
          <p:spPr>
            <a:xfrm>
              <a:off x="5416957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C72CBAE4-E399-180B-7F7C-BCBAF5C6627C}"/>
              </a:ext>
            </a:extLst>
          </p:cNvPr>
          <p:cNvGrpSpPr/>
          <p:nvPr/>
        </p:nvGrpSpPr>
        <p:grpSpPr>
          <a:xfrm>
            <a:off x="1678075" y="4804170"/>
            <a:ext cx="8121528" cy="535787"/>
            <a:chOff x="1939660" y="2790119"/>
            <a:chExt cx="3835382" cy="535787"/>
          </a:xfrm>
          <a:solidFill>
            <a:srgbClr val="D6E9CF"/>
          </a:solidFill>
        </p:grpSpPr>
        <p:sp>
          <p:nvSpPr>
            <p:cNvPr id="25" name="Rectangle: Rounded Corners 22">
              <a:extLst>
                <a:ext uri="{FF2B5EF4-FFF2-40B4-BE49-F238E27FC236}">
                  <a16:creationId xmlns:a16="http://schemas.microsoft.com/office/drawing/2014/main" id="{3E446040-CC19-16C9-2721-E045475FDB56}"/>
                </a:ext>
              </a:extLst>
            </p:cNvPr>
            <p:cNvSpPr/>
            <p:nvPr/>
          </p:nvSpPr>
          <p:spPr>
            <a:xfrm>
              <a:off x="1939660" y="2790119"/>
              <a:ext cx="344610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b.</a:t>
              </a:r>
              <a:r>
                <a:rPr lang="fr-FR" sz="2400" b="1" dirty="0">
                  <a:solidFill>
                    <a:schemeClr val="tx1"/>
                  </a:solidFill>
                </a:rPr>
                <a:t> La rotation de la Terre sur elle-même.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: Rounded Corners 22">
              <a:extLst>
                <a:ext uri="{FF2B5EF4-FFF2-40B4-BE49-F238E27FC236}">
                  <a16:creationId xmlns:a16="http://schemas.microsoft.com/office/drawing/2014/main" id="{50BE1749-AE29-21DF-DA79-017CC279D5E3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" name="Picture 4" descr="Symbole vrai PSD, modèles PSD gratuits de haute qualité à télécharger |  Freepik">
            <a:extLst>
              <a:ext uri="{FF2B5EF4-FFF2-40B4-BE49-F238E27FC236}">
                <a16:creationId xmlns:a16="http://schemas.microsoft.com/office/drawing/2014/main" id="{4FF00C89-CEBC-1107-CB7A-42CE7C228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0F9ED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407" y="3211012"/>
            <a:ext cx="736600" cy="7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Google Shape;898;p41">
            <a:extLst>
              <a:ext uri="{FF2B5EF4-FFF2-40B4-BE49-F238E27FC236}">
                <a16:creationId xmlns:a16="http://schemas.microsoft.com/office/drawing/2014/main" id="{712B9CFB-7901-4E26-32C7-3B4EEAF737A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06134" y="820988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1343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7862E70D-E270-F704-C80E-780CDF5ED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25662CF-FD8E-7DF2-F933-593AFFF76C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4594" y="288297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0FF15D7-083F-306D-455D-7AC6F83D1E89}"/>
              </a:ext>
            </a:extLst>
          </p:cNvPr>
          <p:cNvSpPr txBox="1"/>
          <p:nvPr/>
        </p:nvSpPr>
        <p:spPr>
          <a:xfrm>
            <a:off x="680792" y="1268696"/>
            <a:ext cx="9701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fr-FR" sz="2400" b="1" dirty="0">
                <a:solidFill>
                  <a:prstClr val="black"/>
                </a:solidFill>
                <a:latin typeface="Calibri" panose="020F0502020204030204"/>
                <a:cs typeface="Arial"/>
              </a:rPr>
              <a:t>6-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  <a:cs typeface="Arial"/>
              </a:rPr>
              <a:t>Reliez par une flèche :</a:t>
            </a:r>
          </a:p>
        </p:txBody>
      </p:sp>
      <p:sp>
        <p:nvSpPr>
          <p:cNvPr id="8" name="Google Shape;642;p21">
            <a:extLst>
              <a:ext uri="{FF2B5EF4-FFF2-40B4-BE49-F238E27FC236}">
                <a16:creationId xmlns:a16="http://schemas.microsoft.com/office/drawing/2014/main" id="{4E2632EB-CCCD-E59E-9B7D-DED75D6DF44B}"/>
              </a:ext>
            </a:extLst>
          </p:cNvPr>
          <p:cNvSpPr txBox="1">
            <a:spLocks/>
          </p:cNvSpPr>
          <p:nvPr/>
        </p:nvSpPr>
        <p:spPr>
          <a:xfrm>
            <a:off x="884237" y="61076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tableau. </a:t>
            </a:r>
          </a:p>
        </p:txBody>
      </p:sp>
      <p:pic>
        <p:nvPicPr>
          <p:cNvPr id="9" name="Google Shape;645;p21">
            <a:extLst>
              <a:ext uri="{FF2B5EF4-FFF2-40B4-BE49-F238E27FC236}">
                <a16:creationId xmlns:a16="http://schemas.microsoft.com/office/drawing/2014/main" id="{55117E5E-25F3-4C1A-50D8-04AE05E9E2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65887" y="250190"/>
            <a:ext cx="648055" cy="6480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46EB9FF0-1920-E30E-EF08-542AD84E9FCE}"/>
              </a:ext>
            </a:extLst>
          </p:cNvPr>
          <p:cNvGrpSpPr/>
          <p:nvPr/>
        </p:nvGrpSpPr>
        <p:grpSpPr>
          <a:xfrm>
            <a:off x="829493" y="2689895"/>
            <a:ext cx="10478586" cy="3620334"/>
            <a:chOff x="997133" y="2567975"/>
            <a:chExt cx="10478586" cy="3620334"/>
          </a:xfrm>
          <a:solidFill>
            <a:srgbClr val="D6E9CF"/>
          </a:solidFill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CA5133A-C31C-21BE-077A-AE24FB153BA5}"/>
                </a:ext>
              </a:extLst>
            </p:cNvPr>
            <p:cNvGrpSpPr/>
            <p:nvPr/>
          </p:nvGrpSpPr>
          <p:grpSpPr>
            <a:xfrm>
              <a:off x="997133" y="2567975"/>
              <a:ext cx="3614983" cy="591473"/>
              <a:chOff x="7921466" y="2594893"/>
              <a:chExt cx="3614983" cy="510778"/>
            </a:xfrm>
            <a:grpFill/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CFBFCE5D-F7D0-A424-D248-1D001AA959FC}"/>
                  </a:ext>
                </a:extLst>
              </p:cNvPr>
              <p:cNvSpPr/>
              <p:nvPr/>
            </p:nvSpPr>
            <p:spPr>
              <a:xfrm>
                <a:off x="8369183" y="2594893"/>
                <a:ext cx="3167266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Printemps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82C18C63-ECBE-0F97-897E-A3C4F8C80902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1</a:t>
                </a: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259E23-8E9E-E391-D407-D2FD3C7A984B}"/>
                </a:ext>
              </a:extLst>
            </p:cNvPr>
            <p:cNvGrpSpPr/>
            <p:nvPr/>
          </p:nvGrpSpPr>
          <p:grpSpPr>
            <a:xfrm>
              <a:off x="997133" y="3577595"/>
              <a:ext cx="3614983" cy="591473"/>
              <a:chOff x="7921466" y="2594893"/>
              <a:chExt cx="3614983" cy="510778"/>
            </a:xfrm>
            <a:grpFill/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E437C6AE-CDDC-D93D-8DD9-9837657D479C}"/>
                  </a:ext>
                </a:extLst>
              </p:cNvPr>
              <p:cNvSpPr/>
              <p:nvPr/>
            </p:nvSpPr>
            <p:spPr>
              <a:xfrm>
                <a:off x="8369183" y="2594893"/>
                <a:ext cx="3167266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Hiver 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F7DB7DFB-4764-20B7-8B84-3479F2E0E3C3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2</a:t>
                </a: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DE301E73-21E9-215B-6F4D-89135B9399E2}"/>
                </a:ext>
              </a:extLst>
            </p:cNvPr>
            <p:cNvGrpSpPr/>
            <p:nvPr/>
          </p:nvGrpSpPr>
          <p:grpSpPr>
            <a:xfrm>
              <a:off x="997133" y="4587215"/>
              <a:ext cx="3614983" cy="591473"/>
              <a:chOff x="7921466" y="2594893"/>
              <a:chExt cx="3614983" cy="510778"/>
            </a:xfrm>
            <a:grpFill/>
          </p:grpSpPr>
          <p:sp>
            <p:nvSpPr>
              <p:cNvPr id="19" name="Rectangle : coins arrondis 18">
                <a:extLst>
                  <a:ext uri="{FF2B5EF4-FFF2-40B4-BE49-F238E27FC236}">
                    <a16:creationId xmlns:a16="http://schemas.microsoft.com/office/drawing/2014/main" id="{9E973719-02C6-C03D-E26B-51ADCB8B5658}"/>
                  </a:ext>
                </a:extLst>
              </p:cNvPr>
              <p:cNvSpPr/>
              <p:nvPr/>
            </p:nvSpPr>
            <p:spPr>
              <a:xfrm>
                <a:off x="8369183" y="2594893"/>
                <a:ext cx="3167266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</a:rPr>
                  <a:t>Automne   </a:t>
                </a:r>
              </a:p>
            </p:txBody>
          </p:sp>
          <p:sp>
            <p:nvSpPr>
              <p:cNvPr id="20" name="Rectangle : coins arrondis 19">
                <a:extLst>
                  <a:ext uri="{FF2B5EF4-FFF2-40B4-BE49-F238E27FC236}">
                    <a16:creationId xmlns:a16="http://schemas.microsoft.com/office/drawing/2014/main" id="{C4FDB1D4-F2FC-5608-7A82-48F3263D6E56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3</a:t>
                </a: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FC8B1A9A-3FBB-9DB1-CC41-AFBF8CD3CA7D}"/>
                </a:ext>
              </a:extLst>
            </p:cNvPr>
            <p:cNvGrpSpPr/>
            <p:nvPr/>
          </p:nvGrpSpPr>
          <p:grpSpPr>
            <a:xfrm>
              <a:off x="997133" y="5596836"/>
              <a:ext cx="3614983" cy="591473"/>
              <a:chOff x="7921466" y="2594893"/>
              <a:chExt cx="3614983" cy="510778"/>
            </a:xfrm>
            <a:grpFill/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D4E3FB1F-4CFB-6F5A-0542-87A8CA8DB899}"/>
                  </a:ext>
                </a:extLst>
              </p:cNvPr>
              <p:cNvSpPr/>
              <p:nvPr/>
            </p:nvSpPr>
            <p:spPr>
              <a:xfrm>
                <a:off x="8369183" y="2594893"/>
                <a:ext cx="3167266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Été </a:t>
                </a: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E6BB519B-0BF9-AF87-16B8-C62F88A9A2C3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4</a:t>
                </a:r>
              </a:p>
            </p:txBody>
          </p:sp>
        </p:grp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EC4076AF-0DB8-5B5D-FE90-9839FBCBC07D}"/>
                </a:ext>
              </a:extLst>
            </p:cNvPr>
            <p:cNvGrpSpPr/>
            <p:nvPr/>
          </p:nvGrpSpPr>
          <p:grpSpPr>
            <a:xfrm>
              <a:off x="6755588" y="2567975"/>
              <a:ext cx="4689651" cy="591473"/>
              <a:chOff x="7921466" y="2594893"/>
              <a:chExt cx="4689651" cy="510778"/>
            </a:xfrm>
            <a:grpFill/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0E75DCD3-11A6-7CEE-242B-32E657138DA8}"/>
                  </a:ext>
                </a:extLst>
              </p:cNvPr>
              <p:cNvSpPr/>
              <p:nvPr/>
            </p:nvSpPr>
            <p:spPr>
              <a:xfrm>
                <a:off x="8369182" y="2594893"/>
                <a:ext cx="4241935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</a:rPr>
                  <a:t>Feuilles apparaissent</a:t>
                </a:r>
              </a:p>
            </p:txBody>
          </p:sp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FD593868-F597-AEE1-ACC9-1C8FA806BA42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a</a:t>
                </a:r>
              </a:p>
            </p:txBody>
          </p:sp>
        </p:grpSp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FC6C4307-2D9B-377F-7A8F-1A5D2FA6EA19}"/>
                </a:ext>
              </a:extLst>
            </p:cNvPr>
            <p:cNvGrpSpPr/>
            <p:nvPr/>
          </p:nvGrpSpPr>
          <p:grpSpPr>
            <a:xfrm>
              <a:off x="6755588" y="3577595"/>
              <a:ext cx="4720131" cy="591473"/>
              <a:chOff x="7921466" y="2594893"/>
              <a:chExt cx="4720131" cy="510778"/>
            </a:xfrm>
            <a:grpFill/>
          </p:grpSpPr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EE61B017-671B-6C5C-369D-C7DF1E10D61F}"/>
                  </a:ext>
                </a:extLst>
              </p:cNvPr>
              <p:cNvSpPr/>
              <p:nvPr/>
            </p:nvSpPr>
            <p:spPr>
              <a:xfrm>
                <a:off x="8369182" y="2594893"/>
                <a:ext cx="4272415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</a:rPr>
                  <a:t>Feuilles vertes abondantes </a:t>
                </a:r>
                <a:endParaRPr lang="fr-FR" sz="2400" b="1" dirty="0">
                  <a:solidFill>
                    <a:srgbClr val="002060"/>
                  </a:solidFill>
                  <a:latin typeface="Calibri" panose="020F0502020204030204"/>
                </a:endParaRPr>
              </a:p>
            </p:txBody>
          </p:sp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0C56EF11-7FDE-25EE-D97D-5195B81FEEF1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b</a:t>
                </a:r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65E10AE9-AB57-C082-253D-C4EBCE9459E6}"/>
                </a:ext>
              </a:extLst>
            </p:cNvPr>
            <p:cNvGrpSpPr/>
            <p:nvPr/>
          </p:nvGrpSpPr>
          <p:grpSpPr>
            <a:xfrm>
              <a:off x="6755588" y="4587215"/>
              <a:ext cx="4704891" cy="591473"/>
              <a:chOff x="7921466" y="2594893"/>
              <a:chExt cx="4704891" cy="510778"/>
            </a:xfrm>
            <a:grpFill/>
          </p:grpSpPr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CE1E8763-316A-6498-A8E3-6E9773D61181}"/>
                  </a:ext>
                </a:extLst>
              </p:cNvPr>
              <p:cNvSpPr/>
              <p:nvPr/>
            </p:nvSpPr>
            <p:spPr>
              <a:xfrm>
                <a:off x="8369182" y="2594893"/>
                <a:ext cx="4257175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Feuilles tombent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9DA752C3-472C-ACD5-BADC-C40EF121C2C0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c</a:t>
                </a:r>
              </a:p>
            </p:txBody>
          </p:sp>
        </p:grp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C22CC43B-252B-89A8-CD8A-7B48FADB927E}"/>
                </a:ext>
              </a:extLst>
            </p:cNvPr>
            <p:cNvGrpSpPr/>
            <p:nvPr/>
          </p:nvGrpSpPr>
          <p:grpSpPr>
            <a:xfrm>
              <a:off x="6755588" y="5596836"/>
              <a:ext cx="4704891" cy="591473"/>
              <a:chOff x="7921466" y="2594893"/>
              <a:chExt cx="4704891" cy="510778"/>
            </a:xfrm>
            <a:grpFill/>
          </p:grpSpPr>
          <p:sp>
            <p:nvSpPr>
              <p:cNvPr id="34" name="Rectangle : coins arrondis 33">
                <a:extLst>
                  <a:ext uri="{FF2B5EF4-FFF2-40B4-BE49-F238E27FC236}">
                    <a16:creationId xmlns:a16="http://schemas.microsoft.com/office/drawing/2014/main" id="{BFE83BD8-2543-2954-46D9-1E98109718D8}"/>
                  </a:ext>
                </a:extLst>
              </p:cNvPr>
              <p:cNvSpPr/>
              <p:nvPr/>
            </p:nvSpPr>
            <p:spPr>
              <a:xfrm>
                <a:off x="8369182" y="2594893"/>
                <a:ext cx="4257175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Arbres sans feuilles</a:t>
                </a:r>
              </a:p>
            </p:txBody>
          </p:sp>
          <p:sp>
            <p:nvSpPr>
              <p:cNvPr id="35" name="Rectangle : coins arrondis 34">
                <a:extLst>
                  <a:ext uri="{FF2B5EF4-FFF2-40B4-BE49-F238E27FC236}">
                    <a16:creationId xmlns:a16="http://schemas.microsoft.com/office/drawing/2014/main" id="{C0F97201-042F-AA4B-E86F-EE679930166B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d</a:t>
                </a:r>
              </a:p>
            </p:txBody>
          </p:sp>
        </p:grpSp>
      </p:grpSp>
      <p:sp>
        <p:nvSpPr>
          <p:cNvPr id="36" name="Google Shape;891;p40">
            <a:extLst>
              <a:ext uri="{FF2B5EF4-FFF2-40B4-BE49-F238E27FC236}">
                <a16:creationId xmlns:a16="http://schemas.microsoft.com/office/drawing/2014/main" id="{724B0F63-4F70-6970-33AE-85EBB5059D98}"/>
              </a:ext>
            </a:extLst>
          </p:cNvPr>
          <p:cNvSpPr/>
          <p:nvPr/>
        </p:nvSpPr>
        <p:spPr>
          <a:xfrm>
            <a:off x="629921" y="1795802"/>
            <a:ext cx="10576560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L’aspect de la végétation selon les saisons :</a:t>
            </a:r>
            <a:endParaRPr sz="24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" name="Oval 7">
            <a:extLst>
              <a:ext uri="{FF2B5EF4-FFF2-40B4-BE49-F238E27FC236}">
                <a16:creationId xmlns:a16="http://schemas.microsoft.com/office/drawing/2014/main" id="{3FA06AA6-88C5-B139-1E3C-C97F999BEC2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679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3FCD587-5BF7-85ED-4E63-77EBAD7F7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F50F786-E5C7-1F33-6F3A-8EB92AB405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31326" y="325120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! L’aspect de la végétation varie selon les saisons.</a:t>
            </a:r>
          </a:p>
        </p:txBody>
      </p:sp>
      <p:sp>
        <p:nvSpPr>
          <p:cNvPr id="8" name="Google Shape;642;p21">
            <a:extLst>
              <a:ext uri="{FF2B5EF4-FFF2-40B4-BE49-F238E27FC236}">
                <a16:creationId xmlns:a16="http://schemas.microsoft.com/office/drawing/2014/main" id="{DFD572D9-BB51-DCA0-7B55-F9E8F4240866}"/>
              </a:ext>
            </a:extLst>
          </p:cNvPr>
          <p:cNvSpPr txBox="1">
            <a:spLocks/>
          </p:cNvSpPr>
          <p:nvPr/>
        </p:nvSpPr>
        <p:spPr>
          <a:xfrm>
            <a:off x="1031326" y="615717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90" name="Connecteur droit avec flèche 89">
            <a:extLst>
              <a:ext uri="{FF2B5EF4-FFF2-40B4-BE49-F238E27FC236}">
                <a16:creationId xmlns:a16="http://schemas.microsoft.com/office/drawing/2014/main" id="{0A70E572-9947-51BA-1DA4-BED1D3E8E10C}"/>
              </a:ext>
            </a:extLst>
          </p:cNvPr>
          <p:cNvCxnSpPr>
            <a:cxnSpLocks/>
            <a:stCxn id="128" idx="3"/>
            <a:endCxn id="125" idx="1"/>
          </p:cNvCxnSpPr>
          <p:nvPr/>
        </p:nvCxnSpPr>
        <p:spPr>
          <a:xfrm flipV="1">
            <a:off x="4444476" y="3995252"/>
            <a:ext cx="2143472" cy="20192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droit avec flèche 92">
            <a:extLst>
              <a:ext uri="{FF2B5EF4-FFF2-40B4-BE49-F238E27FC236}">
                <a16:creationId xmlns:a16="http://schemas.microsoft.com/office/drawing/2014/main" id="{01AA56D2-FD04-18A1-7609-58DDA4C0CA4C}"/>
              </a:ext>
            </a:extLst>
          </p:cNvPr>
          <p:cNvCxnSpPr>
            <a:cxnSpLocks/>
            <a:stCxn id="130" idx="3"/>
            <a:endCxn id="123" idx="1"/>
          </p:cNvCxnSpPr>
          <p:nvPr/>
        </p:nvCxnSpPr>
        <p:spPr>
          <a:xfrm>
            <a:off x="4444476" y="5004872"/>
            <a:ext cx="214347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avec flèche 101">
            <a:extLst>
              <a:ext uri="{FF2B5EF4-FFF2-40B4-BE49-F238E27FC236}">
                <a16:creationId xmlns:a16="http://schemas.microsoft.com/office/drawing/2014/main" id="{6186A7DC-39F7-16DB-2AB8-5C2B6A90646C}"/>
              </a:ext>
            </a:extLst>
          </p:cNvPr>
          <p:cNvCxnSpPr>
            <a:cxnSpLocks/>
            <a:stCxn id="132" idx="3"/>
            <a:endCxn id="121" idx="1"/>
          </p:cNvCxnSpPr>
          <p:nvPr/>
        </p:nvCxnSpPr>
        <p:spPr>
          <a:xfrm>
            <a:off x="4444476" y="3995252"/>
            <a:ext cx="2143472" cy="20192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avec flèche 107">
            <a:extLst>
              <a:ext uri="{FF2B5EF4-FFF2-40B4-BE49-F238E27FC236}">
                <a16:creationId xmlns:a16="http://schemas.microsoft.com/office/drawing/2014/main" id="{50B32328-F810-EEF4-612F-46BA794B7C47}"/>
              </a:ext>
            </a:extLst>
          </p:cNvPr>
          <p:cNvCxnSpPr>
            <a:cxnSpLocks/>
            <a:stCxn id="134" idx="3"/>
            <a:endCxn id="127" idx="1"/>
          </p:cNvCxnSpPr>
          <p:nvPr/>
        </p:nvCxnSpPr>
        <p:spPr>
          <a:xfrm>
            <a:off x="4444476" y="2985632"/>
            <a:ext cx="214347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533DD1A1-C19E-0536-4A0B-C65C05CA4F48}"/>
              </a:ext>
            </a:extLst>
          </p:cNvPr>
          <p:cNvGrpSpPr/>
          <p:nvPr/>
        </p:nvGrpSpPr>
        <p:grpSpPr>
          <a:xfrm>
            <a:off x="829493" y="2689895"/>
            <a:ext cx="10478586" cy="3620334"/>
            <a:chOff x="997133" y="2567975"/>
            <a:chExt cx="10478586" cy="3620334"/>
          </a:xfrm>
          <a:solidFill>
            <a:srgbClr val="D6E9CF"/>
          </a:solidFill>
        </p:grpSpPr>
        <p:grpSp>
          <p:nvGrpSpPr>
            <p:cNvPr id="112" name="Groupe 111">
              <a:extLst>
                <a:ext uri="{FF2B5EF4-FFF2-40B4-BE49-F238E27FC236}">
                  <a16:creationId xmlns:a16="http://schemas.microsoft.com/office/drawing/2014/main" id="{3F683CEE-29CC-B4BA-AB03-BAE2D2223924}"/>
                </a:ext>
              </a:extLst>
            </p:cNvPr>
            <p:cNvGrpSpPr/>
            <p:nvPr/>
          </p:nvGrpSpPr>
          <p:grpSpPr>
            <a:xfrm>
              <a:off x="997133" y="2567975"/>
              <a:ext cx="3614983" cy="591473"/>
              <a:chOff x="7921466" y="2594893"/>
              <a:chExt cx="3614983" cy="510778"/>
            </a:xfrm>
            <a:grpFill/>
          </p:grpSpPr>
          <p:sp>
            <p:nvSpPr>
              <p:cNvPr id="134" name="Rectangle : coins arrondis 133">
                <a:extLst>
                  <a:ext uri="{FF2B5EF4-FFF2-40B4-BE49-F238E27FC236}">
                    <a16:creationId xmlns:a16="http://schemas.microsoft.com/office/drawing/2014/main" id="{876B1CD6-F1A1-ABBE-685F-404D1BCA524E}"/>
                  </a:ext>
                </a:extLst>
              </p:cNvPr>
              <p:cNvSpPr/>
              <p:nvPr/>
            </p:nvSpPr>
            <p:spPr>
              <a:xfrm>
                <a:off x="8369183" y="2594893"/>
                <a:ext cx="3167266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Printemps</a:t>
                </a:r>
              </a:p>
            </p:txBody>
          </p:sp>
          <p:sp>
            <p:nvSpPr>
              <p:cNvPr id="135" name="Rectangle : coins arrondis 134">
                <a:extLst>
                  <a:ext uri="{FF2B5EF4-FFF2-40B4-BE49-F238E27FC236}">
                    <a16:creationId xmlns:a16="http://schemas.microsoft.com/office/drawing/2014/main" id="{A25B012A-9AAB-BC38-286C-E39782BD510D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1</a:t>
                </a:r>
              </a:p>
            </p:txBody>
          </p:sp>
        </p:grpSp>
        <p:grpSp>
          <p:nvGrpSpPr>
            <p:cNvPr id="113" name="Groupe 112">
              <a:extLst>
                <a:ext uri="{FF2B5EF4-FFF2-40B4-BE49-F238E27FC236}">
                  <a16:creationId xmlns:a16="http://schemas.microsoft.com/office/drawing/2014/main" id="{F9A32F3F-2BDB-9EE7-995E-36202D2C6C1D}"/>
                </a:ext>
              </a:extLst>
            </p:cNvPr>
            <p:cNvGrpSpPr/>
            <p:nvPr/>
          </p:nvGrpSpPr>
          <p:grpSpPr>
            <a:xfrm>
              <a:off x="997133" y="3577595"/>
              <a:ext cx="3614983" cy="591473"/>
              <a:chOff x="7921466" y="2594893"/>
              <a:chExt cx="3614983" cy="510778"/>
            </a:xfrm>
            <a:grpFill/>
          </p:grpSpPr>
          <p:sp>
            <p:nvSpPr>
              <p:cNvPr id="132" name="Rectangle : coins arrondis 131">
                <a:extLst>
                  <a:ext uri="{FF2B5EF4-FFF2-40B4-BE49-F238E27FC236}">
                    <a16:creationId xmlns:a16="http://schemas.microsoft.com/office/drawing/2014/main" id="{B14E9AEE-A46F-1B6B-9C9A-259F2AA17A8A}"/>
                  </a:ext>
                </a:extLst>
              </p:cNvPr>
              <p:cNvSpPr/>
              <p:nvPr/>
            </p:nvSpPr>
            <p:spPr>
              <a:xfrm>
                <a:off x="8369183" y="2594893"/>
                <a:ext cx="3167266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Hiver </a:t>
                </a:r>
              </a:p>
            </p:txBody>
          </p:sp>
          <p:sp>
            <p:nvSpPr>
              <p:cNvPr id="133" name="Rectangle : coins arrondis 132">
                <a:extLst>
                  <a:ext uri="{FF2B5EF4-FFF2-40B4-BE49-F238E27FC236}">
                    <a16:creationId xmlns:a16="http://schemas.microsoft.com/office/drawing/2014/main" id="{CBC80311-54B4-1CFC-4917-633E5383A20E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2</a:t>
                </a:r>
              </a:p>
            </p:txBody>
          </p:sp>
        </p:grpSp>
        <p:grpSp>
          <p:nvGrpSpPr>
            <p:cNvPr id="114" name="Groupe 113">
              <a:extLst>
                <a:ext uri="{FF2B5EF4-FFF2-40B4-BE49-F238E27FC236}">
                  <a16:creationId xmlns:a16="http://schemas.microsoft.com/office/drawing/2014/main" id="{BE121019-400D-B113-78A9-042A69932934}"/>
                </a:ext>
              </a:extLst>
            </p:cNvPr>
            <p:cNvGrpSpPr/>
            <p:nvPr/>
          </p:nvGrpSpPr>
          <p:grpSpPr>
            <a:xfrm>
              <a:off x="997133" y="4587215"/>
              <a:ext cx="3614983" cy="591473"/>
              <a:chOff x="7921466" y="2594893"/>
              <a:chExt cx="3614983" cy="510778"/>
            </a:xfrm>
            <a:grpFill/>
          </p:grpSpPr>
          <p:sp>
            <p:nvSpPr>
              <p:cNvPr id="130" name="Rectangle : coins arrondis 129">
                <a:extLst>
                  <a:ext uri="{FF2B5EF4-FFF2-40B4-BE49-F238E27FC236}">
                    <a16:creationId xmlns:a16="http://schemas.microsoft.com/office/drawing/2014/main" id="{05D5488E-369E-747D-6216-8678B676A413}"/>
                  </a:ext>
                </a:extLst>
              </p:cNvPr>
              <p:cNvSpPr/>
              <p:nvPr/>
            </p:nvSpPr>
            <p:spPr>
              <a:xfrm>
                <a:off x="8369183" y="2594893"/>
                <a:ext cx="3167266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</a:rPr>
                  <a:t>Automne   </a:t>
                </a:r>
              </a:p>
            </p:txBody>
          </p:sp>
          <p:sp>
            <p:nvSpPr>
              <p:cNvPr id="131" name="Rectangle : coins arrondis 130">
                <a:extLst>
                  <a:ext uri="{FF2B5EF4-FFF2-40B4-BE49-F238E27FC236}">
                    <a16:creationId xmlns:a16="http://schemas.microsoft.com/office/drawing/2014/main" id="{F037A756-F538-E273-6A99-8B492BCE42D9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3</a:t>
                </a:r>
              </a:p>
            </p:txBody>
          </p:sp>
        </p:grpSp>
        <p:grpSp>
          <p:nvGrpSpPr>
            <p:cNvPr id="115" name="Groupe 114">
              <a:extLst>
                <a:ext uri="{FF2B5EF4-FFF2-40B4-BE49-F238E27FC236}">
                  <a16:creationId xmlns:a16="http://schemas.microsoft.com/office/drawing/2014/main" id="{B65F4CF1-BB78-407D-B93A-2EE73E102707}"/>
                </a:ext>
              </a:extLst>
            </p:cNvPr>
            <p:cNvGrpSpPr/>
            <p:nvPr/>
          </p:nvGrpSpPr>
          <p:grpSpPr>
            <a:xfrm>
              <a:off x="997133" y="5596836"/>
              <a:ext cx="3614983" cy="591473"/>
              <a:chOff x="7921466" y="2594893"/>
              <a:chExt cx="3614983" cy="510778"/>
            </a:xfrm>
            <a:grpFill/>
          </p:grpSpPr>
          <p:sp>
            <p:nvSpPr>
              <p:cNvPr id="128" name="Rectangle : coins arrondis 127">
                <a:extLst>
                  <a:ext uri="{FF2B5EF4-FFF2-40B4-BE49-F238E27FC236}">
                    <a16:creationId xmlns:a16="http://schemas.microsoft.com/office/drawing/2014/main" id="{7BC1B88F-0BF2-CEE5-74D9-EC851D0E4333}"/>
                  </a:ext>
                </a:extLst>
              </p:cNvPr>
              <p:cNvSpPr/>
              <p:nvPr/>
            </p:nvSpPr>
            <p:spPr>
              <a:xfrm>
                <a:off x="8369183" y="2594893"/>
                <a:ext cx="3167266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Été </a:t>
                </a:r>
              </a:p>
            </p:txBody>
          </p:sp>
          <p:sp>
            <p:nvSpPr>
              <p:cNvPr id="129" name="Rectangle : coins arrondis 128">
                <a:extLst>
                  <a:ext uri="{FF2B5EF4-FFF2-40B4-BE49-F238E27FC236}">
                    <a16:creationId xmlns:a16="http://schemas.microsoft.com/office/drawing/2014/main" id="{753A77D7-B337-4F63-E4AC-24715D96D069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4</a:t>
                </a:r>
              </a:p>
            </p:txBody>
          </p:sp>
        </p:grpSp>
        <p:grpSp>
          <p:nvGrpSpPr>
            <p:cNvPr id="116" name="Groupe 115">
              <a:extLst>
                <a:ext uri="{FF2B5EF4-FFF2-40B4-BE49-F238E27FC236}">
                  <a16:creationId xmlns:a16="http://schemas.microsoft.com/office/drawing/2014/main" id="{6DF16AD0-9199-F28D-1219-49AAE76435A5}"/>
                </a:ext>
              </a:extLst>
            </p:cNvPr>
            <p:cNvGrpSpPr/>
            <p:nvPr/>
          </p:nvGrpSpPr>
          <p:grpSpPr>
            <a:xfrm>
              <a:off x="6755588" y="2567975"/>
              <a:ext cx="4689651" cy="591473"/>
              <a:chOff x="7921466" y="2594893"/>
              <a:chExt cx="4689651" cy="510778"/>
            </a:xfrm>
            <a:grpFill/>
          </p:grpSpPr>
          <p:sp>
            <p:nvSpPr>
              <p:cNvPr id="126" name="Rectangle : coins arrondis 125">
                <a:extLst>
                  <a:ext uri="{FF2B5EF4-FFF2-40B4-BE49-F238E27FC236}">
                    <a16:creationId xmlns:a16="http://schemas.microsoft.com/office/drawing/2014/main" id="{344E3E92-B25F-F85F-F01A-D020CAEEA963}"/>
                  </a:ext>
                </a:extLst>
              </p:cNvPr>
              <p:cNvSpPr/>
              <p:nvPr/>
            </p:nvSpPr>
            <p:spPr>
              <a:xfrm>
                <a:off x="8369182" y="2594893"/>
                <a:ext cx="4241935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</a:rPr>
                  <a:t>Feuilles apparaissent</a:t>
                </a:r>
              </a:p>
            </p:txBody>
          </p:sp>
          <p:sp>
            <p:nvSpPr>
              <p:cNvPr id="127" name="Rectangle : coins arrondis 126">
                <a:extLst>
                  <a:ext uri="{FF2B5EF4-FFF2-40B4-BE49-F238E27FC236}">
                    <a16:creationId xmlns:a16="http://schemas.microsoft.com/office/drawing/2014/main" id="{CF61CA9A-4A29-FAF2-60CF-070DE24E30EF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a</a:t>
                </a:r>
              </a:p>
            </p:txBody>
          </p:sp>
        </p:grpSp>
        <p:grpSp>
          <p:nvGrpSpPr>
            <p:cNvPr id="117" name="Groupe 116">
              <a:extLst>
                <a:ext uri="{FF2B5EF4-FFF2-40B4-BE49-F238E27FC236}">
                  <a16:creationId xmlns:a16="http://schemas.microsoft.com/office/drawing/2014/main" id="{0413DFE5-389E-08CB-8D8F-164BB600E98E}"/>
                </a:ext>
              </a:extLst>
            </p:cNvPr>
            <p:cNvGrpSpPr/>
            <p:nvPr/>
          </p:nvGrpSpPr>
          <p:grpSpPr>
            <a:xfrm>
              <a:off x="6755588" y="3577595"/>
              <a:ext cx="4720131" cy="591473"/>
              <a:chOff x="7921466" y="2594893"/>
              <a:chExt cx="4720131" cy="510778"/>
            </a:xfrm>
            <a:grpFill/>
          </p:grpSpPr>
          <p:sp>
            <p:nvSpPr>
              <p:cNvPr id="124" name="Rectangle : coins arrondis 123">
                <a:extLst>
                  <a:ext uri="{FF2B5EF4-FFF2-40B4-BE49-F238E27FC236}">
                    <a16:creationId xmlns:a16="http://schemas.microsoft.com/office/drawing/2014/main" id="{D7013CE5-C686-5E41-C3E9-B2FADFCCFE57}"/>
                  </a:ext>
                </a:extLst>
              </p:cNvPr>
              <p:cNvSpPr/>
              <p:nvPr/>
            </p:nvSpPr>
            <p:spPr>
              <a:xfrm>
                <a:off x="8369182" y="2594893"/>
                <a:ext cx="4272415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</a:rPr>
                  <a:t>Feuilles vertes abondantes </a:t>
                </a:r>
                <a:endParaRPr lang="fr-FR" sz="2400" b="1" dirty="0">
                  <a:solidFill>
                    <a:srgbClr val="002060"/>
                  </a:solidFill>
                  <a:latin typeface="Calibri" panose="020F0502020204030204"/>
                </a:endParaRPr>
              </a:p>
            </p:txBody>
          </p:sp>
          <p:sp>
            <p:nvSpPr>
              <p:cNvPr id="125" name="Rectangle : coins arrondis 124">
                <a:extLst>
                  <a:ext uri="{FF2B5EF4-FFF2-40B4-BE49-F238E27FC236}">
                    <a16:creationId xmlns:a16="http://schemas.microsoft.com/office/drawing/2014/main" id="{03C1880D-6D1E-1A2D-6D73-83F707EE3B67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b</a:t>
                </a:r>
              </a:p>
            </p:txBody>
          </p:sp>
        </p:grpSp>
        <p:grpSp>
          <p:nvGrpSpPr>
            <p:cNvPr id="118" name="Groupe 117">
              <a:extLst>
                <a:ext uri="{FF2B5EF4-FFF2-40B4-BE49-F238E27FC236}">
                  <a16:creationId xmlns:a16="http://schemas.microsoft.com/office/drawing/2014/main" id="{8B5BBD31-1569-7BBB-F9DD-9E6E5F04FC53}"/>
                </a:ext>
              </a:extLst>
            </p:cNvPr>
            <p:cNvGrpSpPr/>
            <p:nvPr/>
          </p:nvGrpSpPr>
          <p:grpSpPr>
            <a:xfrm>
              <a:off x="6755588" y="4587215"/>
              <a:ext cx="4704891" cy="591473"/>
              <a:chOff x="7921466" y="2594893"/>
              <a:chExt cx="4704891" cy="510778"/>
            </a:xfrm>
            <a:grpFill/>
          </p:grpSpPr>
          <p:sp>
            <p:nvSpPr>
              <p:cNvPr id="122" name="Rectangle : coins arrondis 121">
                <a:extLst>
                  <a:ext uri="{FF2B5EF4-FFF2-40B4-BE49-F238E27FC236}">
                    <a16:creationId xmlns:a16="http://schemas.microsoft.com/office/drawing/2014/main" id="{CEDABF74-7364-7DB8-BD4F-55B0CCAF1FF6}"/>
                  </a:ext>
                </a:extLst>
              </p:cNvPr>
              <p:cNvSpPr/>
              <p:nvPr/>
            </p:nvSpPr>
            <p:spPr>
              <a:xfrm>
                <a:off x="8369182" y="2594893"/>
                <a:ext cx="4257175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Feuilles tombent</a:t>
                </a:r>
              </a:p>
            </p:txBody>
          </p:sp>
          <p:sp>
            <p:nvSpPr>
              <p:cNvPr id="123" name="Rectangle : coins arrondis 122">
                <a:extLst>
                  <a:ext uri="{FF2B5EF4-FFF2-40B4-BE49-F238E27FC236}">
                    <a16:creationId xmlns:a16="http://schemas.microsoft.com/office/drawing/2014/main" id="{ED2B4E29-4FF2-66C8-1BBB-CED6750D44F0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c</a:t>
                </a:r>
              </a:p>
            </p:txBody>
          </p:sp>
        </p:grpSp>
        <p:grpSp>
          <p:nvGrpSpPr>
            <p:cNvPr id="119" name="Groupe 118">
              <a:extLst>
                <a:ext uri="{FF2B5EF4-FFF2-40B4-BE49-F238E27FC236}">
                  <a16:creationId xmlns:a16="http://schemas.microsoft.com/office/drawing/2014/main" id="{E6FCD027-E9BF-361C-4929-B392811733A4}"/>
                </a:ext>
              </a:extLst>
            </p:cNvPr>
            <p:cNvGrpSpPr/>
            <p:nvPr/>
          </p:nvGrpSpPr>
          <p:grpSpPr>
            <a:xfrm>
              <a:off x="6755588" y="5596836"/>
              <a:ext cx="4704891" cy="591473"/>
              <a:chOff x="7921466" y="2594893"/>
              <a:chExt cx="4704891" cy="510778"/>
            </a:xfrm>
            <a:grpFill/>
          </p:grpSpPr>
          <p:sp>
            <p:nvSpPr>
              <p:cNvPr id="120" name="Rectangle : coins arrondis 119">
                <a:extLst>
                  <a:ext uri="{FF2B5EF4-FFF2-40B4-BE49-F238E27FC236}">
                    <a16:creationId xmlns:a16="http://schemas.microsoft.com/office/drawing/2014/main" id="{92A1D245-3781-32A8-53A6-38E93130DBB7}"/>
                  </a:ext>
                </a:extLst>
              </p:cNvPr>
              <p:cNvSpPr/>
              <p:nvPr/>
            </p:nvSpPr>
            <p:spPr>
              <a:xfrm>
                <a:off x="8369182" y="2594893"/>
                <a:ext cx="4257175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Arbres sans feuilles</a:t>
                </a:r>
              </a:p>
            </p:txBody>
          </p:sp>
          <p:sp>
            <p:nvSpPr>
              <p:cNvPr id="121" name="Rectangle : coins arrondis 120">
                <a:extLst>
                  <a:ext uri="{FF2B5EF4-FFF2-40B4-BE49-F238E27FC236}">
                    <a16:creationId xmlns:a16="http://schemas.microsoft.com/office/drawing/2014/main" id="{ABF6B628-AD77-E51E-4E20-6D42E23F80A0}"/>
                  </a:ext>
                </a:extLst>
              </p:cNvPr>
              <p:cNvSpPr/>
              <p:nvPr/>
            </p:nvSpPr>
            <p:spPr>
              <a:xfrm>
                <a:off x="7921466" y="2594893"/>
                <a:ext cx="403667" cy="51077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 panose="020F0502020204030204"/>
                  </a:rPr>
                  <a:t>d</a:t>
                </a:r>
              </a:p>
            </p:txBody>
          </p:sp>
        </p:grpSp>
      </p:grpSp>
      <p:sp>
        <p:nvSpPr>
          <p:cNvPr id="144" name="Google Shape;891;p40">
            <a:extLst>
              <a:ext uri="{FF2B5EF4-FFF2-40B4-BE49-F238E27FC236}">
                <a16:creationId xmlns:a16="http://schemas.microsoft.com/office/drawing/2014/main" id="{21604464-C041-EA19-0A9B-CC87EE26650C}"/>
              </a:ext>
            </a:extLst>
          </p:cNvPr>
          <p:cNvSpPr/>
          <p:nvPr/>
        </p:nvSpPr>
        <p:spPr>
          <a:xfrm>
            <a:off x="629921" y="1795802"/>
            <a:ext cx="10576560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L’aspect de la végétation selon les saisons :</a:t>
            </a:r>
            <a:endParaRPr sz="24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9B456A27-A45D-F14F-D999-2FC788923C8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D19DF578-C22D-342A-2143-E4DE3FC649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820988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1353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77A30-10C9-A4CB-D835-17FB877B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843258-7E03-039C-7CF7-EFA44DAEC48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6C3A7FF5-4F9B-CA7C-B1C6-F37B6BA98D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39B82D4-E7CE-7B90-C542-43E8A2506248}"/>
              </a:ext>
            </a:extLst>
          </p:cNvPr>
          <p:cNvSpPr txBox="1"/>
          <p:nvPr/>
        </p:nvSpPr>
        <p:spPr>
          <a:xfrm>
            <a:off x="1005840" y="233680"/>
            <a:ext cx="951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Travailler chacun pour soi; prenez l’activité 1 de la page 62 du livret.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6A79D66-2C59-990E-5A8B-7EE83EB1E789}"/>
              </a:ext>
            </a:extLst>
          </p:cNvPr>
          <p:cNvSpPr txBox="1"/>
          <p:nvPr/>
        </p:nvSpPr>
        <p:spPr>
          <a:xfrm>
            <a:off x="5306603" y="6254988"/>
            <a:ext cx="926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Page 62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06D6AE1-4B84-652E-FC9E-A29B102A6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6269" y="1046196"/>
            <a:ext cx="3800426" cy="527919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DF78A605-E986-2A85-8551-2A5B386048FD}"/>
              </a:ext>
            </a:extLst>
          </p:cNvPr>
          <p:cNvCxnSpPr/>
          <p:nvPr/>
        </p:nvCxnSpPr>
        <p:spPr>
          <a:xfrm flipV="1">
            <a:off x="2611120" y="3881120"/>
            <a:ext cx="2987040" cy="833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A691AFF-07CE-36CB-52BC-D7909E4E4EAD}"/>
              </a:ext>
            </a:extLst>
          </p:cNvPr>
          <p:cNvSpPr/>
          <p:nvPr/>
        </p:nvSpPr>
        <p:spPr>
          <a:xfrm>
            <a:off x="622783" y="3954050"/>
            <a:ext cx="2414927" cy="58477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6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Réalisez la rectification suivante: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D343F2C-6E3C-E163-E913-14EE85C049B0}"/>
              </a:ext>
            </a:extLst>
          </p:cNvPr>
          <p:cNvSpPr txBox="1"/>
          <p:nvPr/>
        </p:nvSpPr>
        <p:spPr>
          <a:xfrm>
            <a:off x="1005840" y="4592320"/>
            <a:ext cx="161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« des saisons »</a:t>
            </a:r>
          </a:p>
        </p:txBody>
      </p:sp>
    </p:spTree>
    <p:extLst>
      <p:ext uri="{BB962C8B-B14F-4D97-AF65-F5344CB8AC3E}">
        <p14:creationId xmlns:p14="http://schemas.microsoft.com/office/powerpoint/2010/main" val="2011551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989675" y="257231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8245ECD-A1E8-FD03-8261-5B1D3FEA8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675" y="1034288"/>
            <a:ext cx="9474079" cy="550969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62022E0-9CFA-67C9-8C99-0B2BC05FF746}"/>
              </a:ext>
            </a:extLst>
          </p:cNvPr>
          <p:cNvSpPr txBox="1"/>
          <p:nvPr/>
        </p:nvSpPr>
        <p:spPr>
          <a:xfrm>
            <a:off x="3653846" y="6055906"/>
            <a:ext cx="3560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conditions météorologiques</a:t>
            </a:r>
          </a:p>
        </p:txBody>
      </p:sp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5A7EC-C11A-48F8-63AE-AF69D6C54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0121DD75-9A06-9373-5B47-36FDC5658C1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FF684D0-D4AF-5918-D713-396F1463EBB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304D7DA-408F-9FBD-9D9A-19DBDE71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6A3E35B2-D67A-8A36-5630-7F1FAAE49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23104F5-2273-D360-8CBE-367FCBA53806}"/>
              </a:ext>
            </a:extLst>
          </p:cNvPr>
          <p:cNvSpPr txBox="1"/>
          <p:nvPr/>
        </p:nvSpPr>
        <p:spPr>
          <a:xfrm>
            <a:off x="1025996" y="216370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1A4470-FDFD-D44D-E56A-A06BB0DA58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7998"/>
          <a:stretch>
            <a:fillRect/>
          </a:stretch>
        </p:blipFill>
        <p:spPr>
          <a:xfrm>
            <a:off x="1574137" y="1034289"/>
            <a:ext cx="7852667" cy="374486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F6C224-4E73-E66F-9545-D830E557CC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713" y="4958203"/>
            <a:ext cx="11136279" cy="140989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B25B612-28FE-A592-FC70-8E46D43AA4E2}"/>
              </a:ext>
            </a:extLst>
          </p:cNvPr>
          <p:cNvSpPr txBox="1"/>
          <p:nvPr/>
        </p:nvSpPr>
        <p:spPr>
          <a:xfrm>
            <a:off x="619760" y="5436146"/>
            <a:ext cx="11054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janvier, il fait froid et il pleut souvent. En avril, le temps est parfois ensoleillé et parfois pluvieux.</a:t>
            </a:r>
            <a:b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juillet, il fait très chaud et il ne pleut presque jamais. En octobre, l’air devient plus frais et les premières pluies apparaissent.</a:t>
            </a:r>
          </a:p>
        </p:txBody>
      </p:sp>
    </p:spTree>
    <p:extLst>
      <p:ext uri="{BB962C8B-B14F-4D97-AF65-F5344CB8AC3E}">
        <p14:creationId xmlns:p14="http://schemas.microsoft.com/office/powerpoint/2010/main" val="3042866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00B13-98D1-9704-B5EC-C54355F97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DB6A2841-E0C6-132D-4D09-8A1223CE8FB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57F5B04-8DAC-467E-2854-6E1381E167F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F86AAA8C-965B-9DC2-C277-08EBB4C51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D717A1D9-D254-9FE4-5278-7E00FD2AF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658586B-4A46-73B0-5413-F59508324CB5}"/>
              </a:ext>
            </a:extLst>
          </p:cNvPr>
          <p:cNvSpPr txBox="1"/>
          <p:nvPr/>
        </p:nvSpPr>
        <p:spPr>
          <a:xfrm>
            <a:off x="1025996" y="216370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1E3AE6-B997-B199-2D36-0E8AC05C77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974" y="1393802"/>
            <a:ext cx="11117226" cy="515374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95007BE-26AA-FAAB-5D20-ABCC42969217}"/>
              </a:ext>
            </a:extLst>
          </p:cNvPr>
          <p:cNvSpPr txBox="1"/>
          <p:nvPr/>
        </p:nvSpPr>
        <p:spPr>
          <a:xfrm>
            <a:off x="4949072" y="1498862"/>
            <a:ext cx="1725105" cy="400110"/>
          </a:xfrm>
          <a:prstGeom prst="rect">
            <a:avLst/>
          </a:prstGeom>
          <a:solidFill>
            <a:srgbClr val="D6E9C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Des saisons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649C61F-E6A8-E1FF-5D4A-6449D0C38C74}"/>
              </a:ext>
            </a:extLst>
          </p:cNvPr>
          <p:cNvSpPr txBox="1"/>
          <p:nvPr/>
        </p:nvSpPr>
        <p:spPr>
          <a:xfrm>
            <a:off x="1872523" y="6022460"/>
            <a:ext cx="14287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les saisons</a:t>
            </a:r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1DBC367-361A-5A2B-EE95-D366FF0A66C1}"/>
              </a:ext>
            </a:extLst>
          </p:cNvPr>
          <p:cNvSpPr txBox="1"/>
          <p:nvPr/>
        </p:nvSpPr>
        <p:spPr>
          <a:xfrm>
            <a:off x="2379809" y="2835383"/>
            <a:ext cx="19252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sur elle-même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07FF226-CE74-BE7D-642C-9ED51C26520C}"/>
              </a:ext>
            </a:extLst>
          </p:cNvPr>
          <p:cNvSpPr txBox="1"/>
          <p:nvPr/>
        </p:nvSpPr>
        <p:spPr>
          <a:xfrm>
            <a:off x="1691641" y="1798329"/>
            <a:ext cx="2743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tourne a</a:t>
            </a:r>
            <a:r>
              <a:rPr lang="fr-FR" sz="2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utour du Soleil en une année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7A6F65A-6230-DB73-DCAF-66B04CD52F7C}"/>
              </a:ext>
            </a:extLst>
          </p:cNvPr>
          <p:cNvSpPr txBox="1"/>
          <p:nvPr/>
        </p:nvSpPr>
        <p:spPr>
          <a:xfrm>
            <a:off x="713644" y="2431887"/>
            <a:ext cx="33097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 révolution terrestre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F9394CD-9AFF-CCDC-2278-06E7552EAD5E}"/>
              </a:ext>
            </a:extLst>
          </p:cNvPr>
          <p:cNvSpPr txBox="1"/>
          <p:nvPr/>
        </p:nvSpPr>
        <p:spPr>
          <a:xfrm>
            <a:off x="879229" y="3995227"/>
            <a:ext cx="19252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 position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1189021-3A28-3162-BF4E-CFA04E6649FB}"/>
              </a:ext>
            </a:extLst>
          </p:cNvPr>
          <p:cNvSpPr txBox="1"/>
          <p:nvPr/>
        </p:nvSpPr>
        <p:spPr>
          <a:xfrm>
            <a:off x="211326" y="4449524"/>
            <a:ext cx="31567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plus ou moins de rayons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341E937-974E-940A-3CE5-942504A2D2DB}"/>
              </a:ext>
            </a:extLst>
          </p:cNvPr>
          <p:cNvSpPr txBox="1"/>
          <p:nvPr/>
        </p:nvSpPr>
        <p:spPr>
          <a:xfrm>
            <a:off x="1272411" y="5257243"/>
            <a:ext cx="317767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l’alternance  des saisons</a:t>
            </a:r>
            <a:endParaRPr lang="fr-FR" sz="22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F6E3F15-141E-F3C0-5A4A-21AFA61A0E69}"/>
              </a:ext>
            </a:extLst>
          </p:cNvPr>
          <p:cNvSpPr txBox="1"/>
          <p:nvPr/>
        </p:nvSpPr>
        <p:spPr>
          <a:xfrm>
            <a:off x="3006426" y="5611172"/>
            <a:ext cx="904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varie</a:t>
            </a:r>
            <a:endParaRPr lang="fr-FR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882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04817" y="3076944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5" name="Image 14" descr="Une image contenant habits, Dessin d’enfant, table, personne&#10;&#10;Le contenu généré par l’IA peut être incorrect.">
            <a:extLst>
              <a:ext uri="{FF2B5EF4-FFF2-40B4-BE49-F238E27FC236}">
                <a16:creationId xmlns:a16="http://schemas.microsoft.com/office/drawing/2014/main" id="{B520775D-28E0-ED11-D2EA-6FE80C791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" y="1930384"/>
            <a:ext cx="3545840" cy="26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DBBDB4-A43A-47FA-3CE3-69435953B379}"/>
              </a:ext>
            </a:extLst>
          </p:cNvPr>
          <p:cNvSpPr txBox="1"/>
          <p:nvPr/>
        </p:nvSpPr>
        <p:spPr>
          <a:xfrm>
            <a:off x="920750" y="250603"/>
            <a:ext cx="103505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buNone/>
            </a:pPr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Evaluez-vous en utilisant la grille ci-dessous. Montrez ce que vous trouvez difficile, demandez de l’aide si nécessaire.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ED57D20-6C24-AD3D-83E5-C5221D255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0" y="2315613"/>
            <a:ext cx="11399520" cy="200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18749</TotalTime>
  <Words>874</Words>
  <Application>Microsoft Office PowerPoint</Application>
  <PresentationFormat>Grand écran</PresentationFormat>
  <Paragraphs>195</Paragraphs>
  <Slides>26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26</vt:i4>
      </vt:variant>
    </vt:vector>
  </HeadingPairs>
  <TitlesOfParts>
    <vt:vector size="36" baseType="lpstr">
      <vt:lpstr>Aptos</vt:lpstr>
      <vt:lpstr>Arial</vt:lpstr>
      <vt:lpstr>Calibri</vt:lpstr>
      <vt:lpstr>Dosis</vt:lpstr>
      <vt:lpstr>Dosis Bold</vt:lpstr>
      <vt:lpstr>Hammersmith One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Vérifions maintenant si vous avez bien compris. Répondez à la première question.</vt:lpstr>
      <vt:lpstr>Parfait ! La Terre tourne sur elle-même autour d’un axe de rotation, et elle tourne autour du Soleil sur une orbite.</vt:lpstr>
      <vt:lpstr>Voici une autre question.</vt:lpstr>
      <vt:lpstr>Excellent ! La durée de la rotation de la Terre sur elle-même est 24 H (un jour).</vt:lpstr>
      <vt:lpstr>Passons à une autre question.</vt:lpstr>
      <vt:lpstr>Parfait ! La Terre fait le tour du Soleil en une année.</vt:lpstr>
      <vt:lpstr>Voila une nouvelle question. </vt:lpstr>
      <vt:lpstr>Bonne réponse!</vt:lpstr>
      <vt:lpstr>Répondez à la question suivante:</vt:lpstr>
      <vt:lpstr>Parfait.</vt:lpstr>
      <vt:lpstr>Voici une autre question.</vt:lpstr>
      <vt:lpstr>Excellent ! L’aspect de la végétation varie selon les saisons.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DAHCHOUR YASSINE</dc:creator>
  <cp:lastModifiedBy>MOHAMMED.SENHAJI-KHA</cp:lastModifiedBy>
  <cp:revision>1339</cp:revision>
  <cp:lastPrinted>2024-10-05T19:15:58Z</cp:lastPrinted>
  <dcterms:created xsi:type="dcterms:W3CDTF">2024-05-28T10:13:44Z</dcterms:created>
  <dcterms:modified xsi:type="dcterms:W3CDTF">2026-04-03T15:30:52Z</dcterms:modified>
</cp:coreProperties>
</file>