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6"/>
  </p:notesMasterIdLst>
  <p:handoutMasterIdLst>
    <p:handoutMasterId r:id="rId27"/>
  </p:handoutMasterIdLst>
  <p:sldIdLst>
    <p:sldId id="2147483585" r:id="rId4"/>
    <p:sldId id="2147483485" r:id="rId5"/>
    <p:sldId id="2147483552" r:id="rId6"/>
    <p:sldId id="2134805878" r:id="rId7"/>
    <p:sldId id="2134806573" r:id="rId8"/>
    <p:sldId id="2147483592" r:id="rId9"/>
    <p:sldId id="256" r:id="rId10"/>
    <p:sldId id="2147483622" r:id="rId11"/>
    <p:sldId id="2147483623" r:id="rId12"/>
    <p:sldId id="257" r:id="rId13"/>
    <p:sldId id="258" r:id="rId14"/>
    <p:sldId id="2147483568" r:id="rId15"/>
    <p:sldId id="2147483614" r:id="rId16"/>
    <p:sldId id="2134806575" r:id="rId17"/>
    <p:sldId id="2147483621" r:id="rId18"/>
    <p:sldId id="2147483618" r:id="rId19"/>
    <p:sldId id="2147483619" r:id="rId20"/>
    <p:sldId id="2147483620" r:id="rId21"/>
    <p:sldId id="2147483615" r:id="rId22"/>
    <p:sldId id="2134806577" r:id="rId23"/>
    <p:sldId id="2134806581" r:id="rId24"/>
    <p:sldId id="2134806584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147483622"/>
            <p14:sldId id="2147483623"/>
            <p14:sldId id="257"/>
            <p14:sldId id="258"/>
          </p14:sldIdLst>
        </p14:section>
        <p14:section name="Consolidation" id="{22D92770-EE3A-4FC2-857A-DF2A0B803C03}">
          <p14:sldIdLst>
            <p14:sldId id="2147483568"/>
            <p14:sldId id="2147483614"/>
            <p14:sldId id="2134806575"/>
            <p14:sldId id="2147483621"/>
            <p14:sldId id="2147483618"/>
            <p14:sldId id="2147483619"/>
            <p14:sldId id="2147483620"/>
            <p14:sldId id="2147483615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3E8F1"/>
    <a:srgbClr val="F15E4D"/>
    <a:srgbClr val="5FADE4"/>
    <a:srgbClr val="A11145"/>
    <a:srgbClr val="FDF2E2"/>
    <a:srgbClr val="BF4598"/>
    <a:srgbClr val="00663F"/>
    <a:srgbClr val="F3DFED"/>
    <a:srgbClr val="2CB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27/12/2025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1AAF64B-D9EA-CC6B-811F-0FE3AE76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1050DD72-4C4C-A3B5-A362-CC85A215A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4CE341A7-2350-17AE-F117-DE28C728F0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D7FE3A87-99A6-526A-FC9F-F61F5EB072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8860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C65902C-56DD-31D8-C31E-2A2FF8AFA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3C48EC1-1198-0CB9-3DBA-C5D8F15B5F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5506A279-6E71-2273-C95F-1B30C52F76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88C402-B606-5C62-886D-7DAA566E24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7791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369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27/12/2025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microsoft.com/office/2007/relationships/hdphoto" Target="../media/hdphoto5.wdp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-74671" y="1370898"/>
            <a:ext cx="10215367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</a:t>
            </a:r>
            <a:r>
              <a:rPr lang="fr-FR" sz="5333" b="1" kern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</a:t>
            </a: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265" y="2123123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2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971DEE-7492-6696-C758-9DF294B18BD1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9" name="Google Shape;223;p26">
              <a:extLst>
                <a:ext uri="{FF2B5EF4-FFF2-40B4-BE49-F238E27FC236}">
                  <a16:creationId xmlns:a16="http://schemas.microsoft.com/office/drawing/2014/main" id="{E832F511-3C98-454C-4261-FA119150DD0B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1" name="Google Shape;735;p98">
              <a:extLst>
                <a:ext uri="{FF2B5EF4-FFF2-40B4-BE49-F238E27FC236}">
                  <a16:creationId xmlns:a16="http://schemas.microsoft.com/office/drawing/2014/main" id="{A7585881-A685-E5E9-DF00-2F2F029854BA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2CCFFF-7C0B-8406-D84A-511D9E0A3DE8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4FCB21B-2F07-DB53-7C69-163842D1FCD3}"/>
              </a:ext>
            </a:extLst>
          </p:cNvPr>
          <p:cNvGrpSpPr/>
          <p:nvPr/>
        </p:nvGrpSpPr>
        <p:grpSpPr>
          <a:xfrm>
            <a:off x="625663" y="2510660"/>
            <a:ext cx="3274142" cy="1862048"/>
            <a:chOff x="4650097" y="4812077"/>
            <a:chExt cx="3274142" cy="1862048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E36414A9-7531-6476-6E2D-99C640EC9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1078905-A788-D863-A0A9-0B4FADB0714C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942B38C-2E74-1505-9426-B743B19DE9E7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C48E1546-6351-A742-C2AA-9BEE5529DBD0}"/>
              </a:ext>
            </a:extLst>
          </p:cNvPr>
          <p:cNvSpPr txBox="1"/>
          <p:nvPr/>
        </p:nvSpPr>
        <p:spPr>
          <a:xfrm>
            <a:off x="4297875" y="5659618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25 min</a:t>
            </a:r>
            <a:r>
              <a:rPr lang="fr-FR" sz="3600" spc="-20" dirty="0"/>
              <a:t> </a:t>
            </a:r>
            <a:endParaRPr lang="en-US" sz="3600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E361AFA-AA73-1B69-8349-86CF1AC8C77A}"/>
              </a:ext>
            </a:extLst>
          </p:cNvPr>
          <p:cNvGrpSpPr/>
          <p:nvPr/>
        </p:nvGrpSpPr>
        <p:grpSpPr>
          <a:xfrm>
            <a:off x="431496" y="4804148"/>
            <a:ext cx="7303102" cy="696796"/>
            <a:chOff x="431496" y="5234467"/>
            <a:chExt cx="7303102" cy="696796"/>
          </a:xfrm>
        </p:grpSpPr>
        <p:sp>
          <p:nvSpPr>
            <p:cNvPr id="25" name="Google Shape;224;p26">
              <a:extLst>
                <a:ext uri="{FF2B5EF4-FFF2-40B4-BE49-F238E27FC236}">
                  <a16:creationId xmlns:a16="http://schemas.microsoft.com/office/drawing/2014/main" id="{71B7D6B0-31B6-4818-7394-27559A1D01F9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</a:t>
              </a:r>
              <a:r>
                <a:rPr lang="fr-FR" sz="2667" b="1" kern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 </a:t>
              </a:r>
            </a:p>
          </p:txBody>
        </p:sp>
        <p:sp>
          <p:nvSpPr>
            <p:cNvPr id="26" name="Google Shape;741;p98">
              <a:extLst>
                <a:ext uri="{FF2B5EF4-FFF2-40B4-BE49-F238E27FC236}">
                  <a16:creationId xmlns:a16="http://schemas.microsoft.com/office/drawing/2014/main" id="{B5FF8AF7-4A20-387E-72CE-741884EFB4D1}"/>
                </a:ext>
              </a:extLst>
            </p:cNvPr>
            <p:cNvSpPr txBox="1"/>
            <p:nvPr/>
          </p:nvSpPr>
          <p:spPr>
            <a:xfrm>
              <a:off x="2331257" y="5275088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r>
                <a:rPr lang="fr-FR" sz="2000" b="1" spc="-50" dirty="0">
                  <a:solidFill>
                    <a:schemeClr val="bg1"/>
                  </a:solidFill>
                </a:rPr>
                <a:t>Décrire les processus impliqués dans le cycle de carbone</a:t>
              </a:r>
              <a:endParaRPr lang="fr-FR" sz="2000" b="1" kern="0" spc="-50" dirty="0">
                <a:solidFill>
                  <a:schemeClr val="bg1"/>
                </a:solidFill>
              </a:endParaRPr>
            </a:p>
          </p:txBody>
        </p:sp>
        <p:sp>
          <p:nvSpPr>
            <p:cNvPr id="27" name="Google Shape;742;p98">
              <a:extLst>
                <a:ext uri="{FF2B5EF4-FFF2-40B4-BE49-F238E27FC236}">
                  <a16:creationId xmlns:a16="http://schemas.microsoft.com/office/drawing/2014/main" id="{3AEBA155-0799-C21B-C4E6-3DA5325A8AA2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BDF224-F377-0A31-D5B9-D84A69BD69F3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B33E77-57FE-8602-8863-995262511BEC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2E7D83E-F039-4731-C490-1C60E8CF3CF8}"/>
              </a:ext>
            </a:extLst>
          </p:cNvPr>
          <p:cNvGrpSpPr/>
          <p:nvPr/>
        </p:nvGrpSpPr>
        <p:grpSpPr>
          <a:xfrm>
            <a:off x="984735" y="2933418"/>
            <a:ext cx="9717946" cy="991163"/>
            <a:chOff x="917397" y="2551095"/>
            <a:chExt cx="10311042" cy="991163"/>
          </a:xfrm>
        </p:grpSpPr>
        <p:sp>
          <p:nvSpPr>
            <p:cNvPr id="13" name="Google Shape;2054;p38">
              <a:extLst>
                <a:ext uri="{FF2B5EF4-FFF2-40B4-BE49-F238E27FC236}">
                  <a16:creationId xmlns:a16="http://schemas.microsoft.com/office/drawing/2014/main" id="{DDB23724-B5CD-042E-3D83-FD2B3ECC17EC}"/>
                </a:ext>
              </a:extLst>
            </p:cNvPr>
            <p:cNvSpPr/>
            <p:nvPr/>
          </p:nvSpPr>
          <p:spPr>
            <a:xfrm>
              <a:off x="1223837" y="2834372"/>
              <a:ext cx="10004602" cy="707886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72B6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fr-FR" sz="2400" noProof="0" dirty="0"/>
            </a:p>
          </p:txBody>
        </p:sp>
        <p:sp>
          <p:nvSpPr>
            <p:cNvPr id="16" name="ZoneTexte 3">
              <a:extLst>
                <a:ext uri="{FF2B5EF4-FFF2-40B4-BE49-F238E27FC236}">
                  <a16:creationId xmlns:a16="http://schemas.microsoft.com/office/drawing/2014/main" id="{0A779162-C0EB-872A-55FB-D71E8B0D50C9}"/>
                </a:ext>
              </a:extLst>
            </p:cNvPr>
            <p:cNvSpPr txBox="1"/>
            <p:nvPr/>
          </p:nvSpPr>
          <p:spPr>
            <a:xfrm>
              <a:off x="1969108" y="2888252"/>
              <a:ext cx="8999055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algn="ctr">
                <a:defRPr sz="2400"/>
              </a:lvl1pPr>
            </a:lstStyle>
            <a:p>
              <a:pPr algn="l"/>
              <a:r>
                <a:rPr lang="fr-FR" sz="2800" b="1" spc="-50" dirty="0"/>
                <a:t>Décrire les processus impliqués dans le cycle de carbone</a:t>
              </a:r>
              <a:endParaRPr lang="fr-FR" sz="2800" b="1" kern="0" spc="-50" dirty="0">
                <a:solidFill>
                  <a:srgbClr val="000000"/>
                </a:solidFill>
              </a:endParaRPr>
            </a:p>
          </p:txBody>
        </p:sp>
        <p:pic>
          <p:nvPicPr>
            <p:cNvPr id="17" name="Image 23">
              <a:extLst>
                <a:ext uri="{FF2B5EF4-FFF2-40B4-BE49-F238E27FC236}">
                  <a16:creationId xmlns:a16="http://schemas.microsoft.com/office/drawing/2014/main" id="{EDDD7866-9133-6B08-3DBE-1A108BD02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397" y="2551095"/>
              <a:ext cx="805544" cy="805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139" y="2680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8AF9B6F-3DDC-812F-C100-9D200A8FF457}"/>
              </a:ext>
            </a:extLst>
          </p:cNvPr>
          <p:cNvSpPr/>
          <p:nvPr/>
        </p:nvSpPr>
        <p:spPr>
          <a:xfrm>
            <a:off x="1065523" y="1379679"/>
            <a:ext cx="8534319" cy="1072634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0852A4"/>
                </a:solidFill>
                <a:latin typeface="Calibri" panose="020F0502020204030204"/>
              </a:rPr>
              <a:t>Le cycle du carbone montre que :</a:t>
            </a:r>
          </a:p>
        </p:txBody>
      </p: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2A89AA76-8B01-D5F7-8576-7F080351D775}"/>
              </a:ext>
            </a:extLst>
          </p:cNvPr>
          <p:cNvGrpSpPr/>
          <p:nvPr/>
        </p:nvGrpSpPr>
        <p:grpSpPr>
          <a:xfrm>
            <a:off x="783851" y="3725233"/>
            <a:ext cx="10624627" cy="1247496"/>
            <a:chOff x="1899920" y="3463391"/>
            <a:chExt cx="10624627" cy="1247496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713B7A8-6CB2-1841-D09A-B145344AE04F}"/>
                </a:ext>
              </a:extLst>
            </p:cNvPr>
            <p:cNvSpPr/>
            <p:nvPr/>
          </p:nvSpPr>
          <p:spPr>
            <a:xfrm>
              <a:off x="5986587" y="3502571"/>
              <a:ext cx="2915920" cy="116549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carbone circule continuellement entre les sphères de la Terre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75C4D98-C25E-FCF9-EDF1-0E2AA8F2D64D}"/>
                </a:ext>
              </a:extLst>
            </p:cNvPr>
            <p:cNvSpPr/>
            <p:nvPr/>
          </p:nvSpPr>
          <p:spPr>
            <a:xfrm>
              <a:off x="9598467" y="3535230"/>
              <a:ext cx="2926080" cy="117565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carbone est produit uniquement par les plantes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B96F290-F555-59E6-C452-4585C967628A}"/>
                </a:ext>
              </a:extLst>
            </p:cNvPr>
            <p:cNvSpPr/>
            <p:nvPr/>
          </p:nvSpPr>
          <p:spPr>
            <a:xfrm>
              <a:off x="2303587" y="3463391"/>
              <a:ext cx="2733039" cy="117565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carbone disparaît avec le temps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F2F1DD6-3F14-1BED-9B99-238B824564AD}"/>
                </a:ext>
              </a:extLst>
            </p:cNvPr>
            <p:cNvSpPr/>
            <p:nvPr/>
          </p:nvSpPr>
          <p:spPr>
            <a:xfrm>
              <a:off x="1899920" y="3841465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6313269B-588B-6DB9-B1DE-34123EAC1F3A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CC49671B-D5BE-38BA-B889-751BCC5E79BE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786492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367362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1749A6E-41B2-438B-5685-FDF1F94E69D8}"/>
              </a:ext>
            </a:extLst>
          </p:cNvPr>
          <p:cNvSpPr/>
          <p:nvPr/>
        </p:nvSpPr>
        <p:spPr>
          <a:xfrm>
            <a:off x="1065523" y="1379679"/>
            <a:ext cx="8534319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0852A4"/>
                </a:solidFill>
                <a:latin typeface="Calibri" panose="020F0502020204030204"/>
              </a:rPr>
              <a:t>Le cycle du carbone montre que :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C803D70-F20A-F65F-13E5-C7475D18F4C0}"/>
              </a:ext>
            </a:extLst>
          </p:cNvPr>
          <p:cNvGrpSpPr/>
          <p:nvPr/>
        </p:nvGrpSpPr>
        <p:grpSpPr>
          <a:xfrm>
            <a:off x="783851" y="3725233"/>
            <a:ext cx="10624627" cy="1434596"/>
            <a:chOff x="1899920" y="3463391"/>
            <a:chExt cx="10624627" cy="1247496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07D6132-3307-EBAD-ACE6-F80A59F5A0B9}"/>
                </a:ext>
              </a:extLst>
            </p:cNvPr>
            <p:cNvSpPr/>
            <p:nvPr/>
          </p:nvSpPr>
          <p:spPr>
            <a:xfrm>
              <a:off x="5986587" y="3502571"/>
              <a:ext cx="2915920" cy="1165497"/>
            </a:xfrm>
            <a:prstGeom prst="roundRect">
              <a:avLst/>
            </a:prstGeom>
            <a:solidFill>
              <a:srgbClr val="0070C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200" b="1" dirty="0">
                  <a:solidFill>
                    <a:schemeClr val="bg1"/>
                  </a:solidFill>
                  <a:latin typeface="Calibri" panose="020F0502020204030204"/>
                </a:rPr>
                <a:t>Le carbone circule continuellement entre les sphères de la Terre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9D3397A-F117-9ACB-3138-053583F9661C}"/>
                </a:ext>
              </a:extLst>
            </p:cNvPr>
            <p:cNvSpPr/>
            <p:nvPr/>
          </p:nvSpPr>
          <p:spPr>
            <a:xfrm>
              <a:off x="9598467" y="3535230"/>
              <a:ext cx="2926080" cy="117565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carbone est produit uniquement par les plantes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AA11428-7903-BC08-6454-C82AEA06F44C}"/>
                </a:ext>
              </a:extLst>
            </p:cNvPr>
            <p:cNvSpPr/>
            <p:nvPr/>
          </p:nvSpPr>
          <p:spPr>
            <a:xfrm>
              <a:off x="2303587" y="3463391"/>
              <a:ext cx="2733039" cy="117565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carbone disparaît avec le temps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B2F07E23-73B1-A881-C29C-6B629F733B7A}"/>
                </a:ext>
              </a:extLst>
            </p:cNvPr>
            <p:cNvSpPr/>
            <p:nvPr/>
          </p:nvSpPr>
          <p:spPr>
            <a:xfrm>
              <a:off x="1899920" y="3841465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4E002A4C-3802-FF3A-BE3C-254E96436F5F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EEA28D3-BC95-838A-1BE4-65B3FF525275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7B882-3EA4-9824-FC3C-F0E8F3FD3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151D595B-D3F1-263A-497E-0ACF7492538F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C937DDE5-F932-41A2-69A3-DA6E7DFFB8D0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1DDF3401-A486-61DF-79CE-D2218CEF7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139" y="2680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D5417CE7-3E75-4C7B-A773-0B8A86404420}"/>
              </a:ext>
            </a:extLst>
          </p:cNvPr>
          <p:cNvSpPr/>
          <p:nvPr/>
        </p:nvSpPr>
        <p:spPr>
          <a:xfrm>
            <a:off x="1065523" y="1042223"/>
            <a:ext cx="853431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Donnez un titre à ce schéma.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8D09B6A-BC76-B916-D2BF-FD4112AFA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7342" y="1743379"/>
            <a:ext cx="7412500" cy="388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9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88E66-D2DC-5CD3-9334-AAAADB620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3AFB4A2-C6F3-0386-7739-A7F869BEC86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06A9623F-97BC-D1B0-A725-9AFCB358F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786492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7FB2E8-E244-2C11-0660-A4866B389CE7}"/>
              </a:ext>
            </a:extLst>
          </p:cNvPr>
          <p:cNvSpPr txBox="1"/>
          <p:nvPr/>
        </p:nvSpPr>
        <p:spPr>
          <a:xfrm>
            <a:off x="1065523" y="358733"/>
            <a:ext cx="367362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406B74B-27B6-8ACD-4A26-99BFD1CD2E5B}"/>
              </a:ext>
            </a:extLst>
          </p:cNvPr>
          <p:cNvSpPr/>
          <p:nvPr/>
        </p:nvSpPr>
        <p:spPr>
          <a:xfrm>
            <a:off x="1065523" y="1202699"/>
            <a:ext cx="9591591" cy="578882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800" b="1" dirty="0">
                <a:solidFill>
                  <a:srgbClr val="0852A4"/>
                </a:solidFill>
                <a:latin typeface="Calibri" panose="020F0502020204030204"/>
              </a:rPr>
              <a:t>Le schéma montre le cycle d’oxygène dans un écosystème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52379E5-26F0-5503-4A56-A2AF9AFEA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5427" y="1924925"/>
            <a:ext cx="7378844" cy="386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315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DA92700-9A06-A99A-3991-6607B195DF2A}"/>
              </a:ext>
            </a:extLst>
          </p:cNvPr>
          <p:cNvSpPr/>
          <p:nvPr/>
        </p:nvSpPr>
        <p:spPr>
          <a:xfrm>
            <a:off x="654669" y="1040251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dirty="0"/>
              <a:t>Pour décrire les processus impliqués dans le cycle de carbone, je dois: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BD5B2E5-2BE1-592F-51E7-362E9AD93992}"/>
              </a:ext>
            </a:extLst>
          </p:cNvPr>
          <p:cNvSpPr txBox="1"/>
          <p:nvPr/>
        </p:nvSpPr>
        <p:spPr>
          <a:xfrm>
            <a:off x="4571760" y="2302428"/>
            <a:ext cx="3296538" cy="769441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Wingdings" panose="05000000000000000000" pitchFamily="2" charset="2"/>
              </a:rPr>
              <a:t>2.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Identifier les sphères impliquées dans le cycle</a:t>
            </a:r>
          </a:p>
        </p:txBody>
      </p:sp>
      <p:sp>
        <p:nvSpPr>
          <p:cNvPr id="4" name="Oval 55">
            <a:extLst>
              <a:ext uri="{FF2B5EF4-FFF2-40B4-BE49-F238E27FC236}">
                <a16:creationId xmlns:a16="http://schemas.microsoft.com/office/drawing/2014/main" id="{41895D98-D24A-31A0-0B21-6CB72D173E1D}"/>
              </a:ext>
            </a:extLst>
          </p:cNvPr>
          <p:cNvSpPr>
            <a:spLocks noChangeAspect="1"/>
          </p:cNvSpPr>
          <p:nvPr/>
        </p:nvSpPr>
        <p:spPr>
          <a:xfrm>
            <a:off x="3158908" y="3863858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334232B-8A85-F599-AA6B-B93CA2632B4A}"/>
              </a:ext>
            </a:extLst>
          </p:cNvPr>
          <p:cNvSpPr txBox="1"/>
          <p:nvPr/>
        </p:nvSpPr>
        <p:spPr>
          <a:xfrm>
            <a:off x="8515906" y="2326230"/>
            <a:ext cx="3296537" cy="769441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3. Identifier les processus impliqués dans ce cycle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Oval 55">
            <a:extLst>
              <a:ext uri="{FF2B5EF4-FFF2-40B4-BE49-F238E27FC236}">
                <a16:creationId xmlns:a16="http://schemas.microsoft.com/office/drawing/2014/main" id="{27C49140-4E7A-88A2-610E-88A97A76D9AE}"/>
              </a:ext>
            </a:extLst>
          </p:cNvPr>
          <p:cNvSpPr>
            <a:spLocks noChangeAspect="1"/>
          </p:cNvSpPr>
          <p:nvPr/>
        </p:nvSpPr>
        <p:spPr>
          <a:xfrm>
            <a:off x="3158908" y="4565003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6C869F4-F3FE-DBC7-F606-3DCF481D0D81}"/>
              </a:ext>
            </a:extLst>
          </p:cNvPr>
          <p:cNvSpPr txBox="1"/>
          <p:nvPr/>
        </p:nvSpPr>
        <p:spPr>
          <a:xfrm>
            <a:off x="404295" y="2298540"/>
            <a:ext cx="3732274" cy="769441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0" cap="none" spc="-7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1. Décrire le passage de carbone d’une sphère à une autre</a:t>
            </a:r>
            <a:endParaRPr kumimoji="0" lang="fr-FR" sz="2200" b="1" i="0" u="none" strike="noStrike" kern="0" cap="none" spc="-7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9" name="Oval 55">
            <a:extLst>
              <a:ext uri="{FF2B5EF4-FFF2-40B4-BE49-F238E27FC236}">
                <a16:creationId xmlns:a16="http://schemas.microsoft.com/office/drawing/2014/main" id="{5D5BEC0E-7DF7-C215-08C9-8A9C29AC0850}"/>
              </a:ext>
            </a:extLst>
          </p:cNvPr>
          <p:cNvSpPr>
            <a:spLocks noChangeAspect="1"/>
          </p:cNvSpPr>
          <p:nvPr/>
        </p:nvSpPr>
        <p:spPr>
          <a:xfrm>
            <a:off x="3180678" y="5324849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B11FFD2-EF11-120C-6D0E-F1C9D1928DA1}"/>
              </a:ext>
            </a:extLst>
          </p:cNvPr>
          <p:cNvSpPr txBox="1"/>
          <p:nvPr/>
        </p:nvSpPr>
        <p:spPr>
          <a:xfrm>
            <a:off x="3853540" y="3798542"/>
            <a:ext cx="4648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600" dirty="0"/>
              <a:t>1</a:t>
            </a:r>
            <a:r>
              <a:rPr lang="fr-MA" sz="2600" dirty="0">
                <a:sym typeface="Symbol" panose="05050102010706020507" pitchFamily="18" charset="2"/>
              </a:rPr>
              <a:t> 2  3 </a:t>
            </a:r>
            <a:endParaRPr lang="fr-MA" sz="26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AD37E4-40D9-1DD2-FBA5-A47141807111}"/>
              </a:ext>
            </a:extLst>
          </p:cNvPr>
          <p:cNvSpPr txBox="1"/>
          <p:nvPr/>
        </p:nvSpPr>
        <p:spPr>
          <a:xfrm>
            <a:off x="3842654" y="4527885"/>
            <a:ext cx="4648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600" dirty="0">
                <a:sym typeface="Symbol" panose="05050102010706020507" pitchFamily="18" charset="2"/>
              </a:rPr>
              <a:t>3 2  1 </a:t>
            </a:r>
            <a:endParaRPr lang="fr-MA" sz="26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9F04791-BA1E-E47D-67AB-725A962E5085}"/>
              </a:ext>
            </a:extLst>
          </p:cNvPr>
          <p:cNvSpPr txBox="1"/>
          <p:nvPr/>
        </p:nvSpPr>
        <p:spPr>
          <a:xfrm>
            <a:off x="3875308" y="5170144"/>
            <a:ext cx="4648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600" dirty="0">
                <a:sym typeface="Symbol" panose="05050102010706020507" pitchFamily="18" charset="2"/>
              </a:rPr>
              <a:t>2 3  1</a:t>
            </a:r>
            <a:endParaRPr lang="fr-MA" sz="2600" dirty="0"/>
          </a:p>
        </p:txBody>
      </p:sp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843679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FB3C20-69AB-F35B-BE9C-96D0417831B6}"/>
              </a:ext>
            </a:extLst>
          </p:cNvPr>
          <p:cNvSpPr txBox="1"/>
          <p:nvPr/>
        </p:nvSpPr>
        <p:spPr>
          <a:xfrm>
            <a:off x="4571760" y="2302428"/>
            <a:ext cx="3296538" cy="769441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Wingdings" panose="05000000000000000000" pitchFamily="2" charset="2"/>
              </a:rPr>
              <a:t>2. </a:t>
            </a: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Identifier les sphères impliquées dans le cycle</a:t>
            </a:r>
          </a:p>
        </p:txBody>
      </p:sp>
      <p:sp>
        <p:nvSpPr>
          <p:cNvPr id="6" name="Oval 55">
            <a:extLst>
              <a:ext uri="{FF2B5EF4-FFF2-40B4-BE49-F238E27FC236}">
                <a16:creationId xmlns:a16="http://schemas.microsoft.com/office/drawing/2014/main" id="{AD8660D6-3C89-A723-4C54-85FBC0C19AEE}"/>
              </a:ext>
            </a:extLst>
          </p:cNvPr>
          <p:cNvSpPr>
            <a:spLocks noChangeAspect="1"/>
          </p:cNvSpPr>
          <p:nvPr/>
        </p:nvSpPr>
        <p:spPr>
          <a:xfrm>
            <a:off x="3158908" y="3863858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6FCBAD9-84B7-1FC8-299F-CF17331A11E0}"/>
              </a:ext>
            </a:extLst>
          </p:cNvPr>
          <p:cNvSpPr txBox="1"/>
          <p:nvPr/>
        </p:nvSpPr>
        <p:spPr>
          <a:xfrm>
            <a:off x="8515906" y="2326230"/>
            <a:ext cx="3296537" cy="769441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3. Identifier les processus impliqués dans ce cycle</a:t>
            </a:r>
            <a:endParaRPr kumimoji="0" lang="fr-FR" sz="2200" b="1" i="0" u="none" strike="noStrike" kern="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Oval 55">
            <a:extLst>
              <a:ext uri="{FF2B5EF4-FFF2-40B4-BE49-F238E27FC236}">
                <a16:creationId xmlns:a16="http://schemas.microsoft.com/office/drawing/2014/main" id="{B8312912-B2F2-07BE-00C7-82FC987A80B0}"/>
              </a:ext>
            </a:extLst>
          </p:cNvPr>
          <p:cNvSpPr>
            <a:spLocks noChangeAspect="1"/>
          </p:cNvSpPr>
          <p:nvPr/>
        </p:nvSpPr>
        <p:spPr>
          <a:xfrm>
            <a:off x="3158908" y="4565003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1206326-4754-55E0-38A7-224E43E005D6}"/>
              </a:ext>
            </a:extLst>
          </p:cNvPr>
          <p:cNvSpPr txBox="1"/>
          <p:nvPr/>
        </p:nvSpPr>
        <p:spPr>
          <a:xfrm>
            <a:off x="404295" y="2298540"/>
            <a:ext cx="3732274" cy="769441"/>
          </a:xfrm>
          <a:prstGeom prst="rect">
            <a:avLst/>
          </a:prstGeom>
          <a:solidFill>
            <a:srgbClr val="8BC145">
              <a:lumMod val="20000"/>
              <a:lumOff val="80000"/>
            </a:srgbClr>
          </a:solidFill>
          <a:ln>
            <a:solidFill>
              <a:sysClr val="windowText" lastClr="0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0" cap="none" spc="-7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Calibri"/>
                <a:cs typeface="Calibri"/>
                <a:sym typeface="Calibri"/>
              </a:rPr>
              <a:t>1. Décrire le passage de carbone d’une sphère à une autre</a:t>
            </a:r>
            <a:endParaRPr kumimoji="0" lang="fr-FR" sz="2200" b="1" i="0" u="none" strike="noStrike" kern="0" cap="none" spc="-7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10" name="Oval 55">
            <a:extLst>
              <a:ext uri="{FF2B5EF4-FFF2-40B4-BE49-F238E27FC236}">
                <a16:creationId xmlns:a16="http://schemas.microsoft.com/office/drawing/2014/main" id="{03E23B1D-DB65-1039-75D7-25371F0AADFC}"/>
              </a:ext>
            </a:extLst>
          </p:cNvPr>
          <p:cNvSpPr>
            <a:spLocks noChangeAspect="1"/>
          </p:cNvSpPr>
          <p:nvPr/>
        </p:nvSpPr>
        <p:spPr>
          <a:xfrm>
            <a:off x="3180678" y="5324849"/>
            <a:ext cx="395307" cy="395307"/>
          </a:xfrm>
          <a:prstGeom prst="ellipse">
            <a:avLst/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13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ECF647-F42D-71A9-0E7E-4D7F5C3EFE91}"/>
              </a:ext>
            </a:extLst>
          </p:cNvPr>
          <p:cNvSpPr txBox="1"/>
          <p:nvPr/>
        </p:nvSpPr>
        <p:spPr>
          <a:xfrm>
            <a:off x="3853540" y="3798542"/>
            <a:ext cx="4648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600" dirty="0"/>
              <a:t>1</a:t>
            </a:r>
            <a:r>
              <a:rPr lang="fr-MA" sz="2600" dirty="0">
                <a:sym typeface="Symbol" panose="05050102010706020507" pitchFamily="18" charset="2"/>
              </a:rPr>
              <a:t> 2  3 </a:t>
            </a:r>
            <a:endParaRPr lang="fr-MA" sz="26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0BE9003-3791-5FA3-9616-11BB217D9468}"/>
              </a:ext>
            </a:extLst>
          </p:cNvPr>
          <p:cNvSpPr txBox="1"/>
          <p:nvPr/>
        </p:nvSpPr>
        <p:spPr>
          <a:xfrm>
            <a:off x="3842654" y="4527885"/>
            <a:ext cx="4648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600" dirty="0">
                <a:sym typeface="Symbol" panose="05050102010706020507" pitchFamily="18" charset="2"/>
              </a:rPr>
              <a:t>3 2  1 </a:t>
            </a:r>
            <a:endParaRPr lang="fr-MA" sz="2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AB5C0D6-2459-DB4A-23FE-BFECEFDAFDE3}"/>
              </a:ext>
            </a:extLst>
          </p:cNvPr>
          <p:cNvSpPr txBox="1"/>
          <p:nvPr/>
        </p:nvSpPr>
        <p:spPr>
          <a:xfrm>
            <a:off x="3875308" y="5224574"/>
            <a:ext cx="4648200" cy="49244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fr-MA" sz="2600" b="1" dirty="0">
                <a:solidFill>
                  <a:schemeClr val="bg1"/>
                </a:solidFill>
                <a:sym typeface="Symbol" panose="05050102010706020507" pitchFamily="18" charset="2"/>
              </a:rPr>
              <a:t>2 3  1</a:t>
            </a:r>
            <a:endParaRPr lang="fr-MA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MCD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842988" y="331765"/>
            <a:ext cx="9864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52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504" y="775631"/>
            <a:ext cx="837778" cy="837782"/>
          </a:xfrm>
          <a:prstGeom prst="rect">
            <a:avLst/>
          </a:prstGeom>
        </p:spPr>
      </p:pic>
      <p:pic>
        <p:nvPicPr>
          <p:cNvPr id="3" name="Image 2" descr="Une image contenant texte, capture d’écran, carte, diagramme&#10;&#10;Le contenu généré par l’IA peut être incorrect.">
            <a:extLst>
              <a:ext uri="{FF2B5EF4-FFF2-40B4-BE49-F238E27FC236}">
                <a16:creationId xmlns:a16="http://schemas.microsoft.com/office/drawing/2014/main" id="{A4C48B33-2920-4EF6-94D1-3C3062A239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2159" y="1613413"/>
            <a:ext cx="8384881" cy="458768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BECBB44-190E-0BFA-A611-192679BC73D1}"/>
              </a:ext>
            </a:extLst>
          </p:cNvPr>
          <p:cNvSpPr txBox="1"/>
          <p:nvPr/>
        </p:nvSpPr>
        <p:spPr>
          <a:xfrm>
            <a:off x="342356" y="1055915"/>
            <a:ext cx="42078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2200" b="1" dirty="0">
                <a:solidFill>
                  <a:srgbClr val="FF0000"/>
                </a:solidFill>
              </a:rPr>
              <a:t>Activité : </a:t>
            </a:r>
            <a:r>
              <a:rPr lang="fr-MA" sz="2200" dirty="0"/>
              <a:t>Cycle de carbone</a:t>
            </a:r>
          </a:p>
        </p:txBody>
      </p: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730890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8E0E783-2BF7-4B22-91AF-CDCDE313DAD4}"/>
              </a:ext>
            </a:extLst>
          </p:cNvPr>
          <p:cNvSpPr txBox="1"/>
          <p:nvPr/>
        </p:nvSpPr>
        <p:spPr>
          <a:xfrm>
            <a:off x="842988" y="288221"/>
            <a:ext cx="9864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52 sur le livret.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1BC2145-30F1-7387-F282-94C82D2CE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408" y="1211556"/>
            <a:ext cx="9742916" cy="491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CE1C7-604E-1809-D103-A5F5DD580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65BD2B70-B248-6125-BE9C-91D4810F22B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4F34C38-A012-8928-302D-055BBA70B6A3}"/>
              </a:ext>
            </a:extLst>
          </p:cNvPr>
          <p:cNvGrpSpPr/>
          <p:nvPr/>
        </p:nvGrpSpPr>
        <p:grpSpPr>
          <a:xfrm>
            <a:off x="11302532" y="730890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966C0805-93E3-A708-CCDC-7E4B20302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3601115-8F81-144A-53D8-AC579F9F8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C5DC8C9-209C-F58A-BF04-B70AC7D67173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CF4BF-298C-35E7-00A7-287D7748AF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5" name="D_A_01">
            <a:extLst>
              <a:ext uri="{FF2B5EF4-FFF2-40B4-BE49-F238E27FC236}">
                <a16:creationId xmlns:a16="http://schemas.microsoft.com/office/drawing/2014/main" id="{AB22E670-66E2-29AE-94C2-0B04C87B4475}"/>
              </a:ext>
            </a:extLst>
          </p:cNvPr>
          <p:cNvSpPr txBox="1"/>
          <p:nvPr/>
        </p:nvSpPr>
        <p:spPr>
          <a:xfrm>
            <a:off x="817668" y="246131"/>
            <a:ext cx="4698229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3045504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68DDA3B9-F694-E60F-B778-14B08747A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14" y="4856353"/>
            <a:ext cx="8817428" cy="1649994"/>
          </a:xfrm>
          <a:prstGeom prst="rect">
            <a:avLst/>
          </a:prstGeom>
        </p:spPr>
      </p:pic>
      <p:pic>
        <p:nvPicPr>
          <p:cNvPr id="5" name="Image 4" descr="Une image contenant texte, capture d’écran, carte, diagramme&#10;&#10;Le contenu généré par l’IA peut être incorrect.">
            <a:extLst>
              <a:ext uri="{FF2B5EF4-FFF2-40B4-BE49-F238E27FC236}">
                <a16:creationId xmlns:a16="http://schemas.microsoft.com/office/drawing/2014/main" id="{04221BF0-A82E-BD71-3F71-A949AE024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7700" y="1092353"/>
            <a:ext cx="6716557" cy="367488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EB7C5E9-5FA1-03AE-26F6-DBD1DD054EB3}"/>
              </a:ext>
            </a:extLst>
          </p:cNvPr>
          <p:cNvSpPr txBox="1"/>
          <p:nvPr/>
        </p:nvSpPr>
        <p:spPr>
          <a:xfrm>
            <a:off x="3103599" y="5384314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La biosphère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275DF2-2938-48B1-6826-8502785ED65A}"/>
              </a:ext>
            </a:extLst>
          </p:cNvPr>
          <p:cNvSpPr txBox="1"/>
          <p:nvPr/>
        </p:nvSpPr>
        <p:spPr>
          <a:xfrm>
            <a:off x="7272826" y="5389756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L’hydrosphère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154444-0B51-D7C5-70AC-D13E1D3D3254}"/>
              </a:ext>
            </a:extLst>
          </p:cNvPr>
          <p:cNvSpPr txBox="1"/>
          <p:nvPr/>
        </p:nvSpPr>
        <p:spPr>
          <a:xfrm>
            <a:off x="7229283" y="6005142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La lithosphère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F37D90-A53D-202E-91EE-83ACE472D999}"/>
              </a:ext>
            </a:extLst>
          </p:cNvPr>
          <p:cNvSpPr txBox="1"/>
          <p:nvPr/>
        </p:nvSpPr>
        <p:spPr>
          <a:xfrm>
            <a:off x="3190686" y="5999477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L’atmosphère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5B83D-6FB0-CA90-2575-CD478C502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513357A5-ACF1-DF8D-C7EC-41E663FBF7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2B8DD1-68D5-DBC7-2C84-AEA514A1ABD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BF001EE-6C0A-536E-B0F7-4C90FA43F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86F3EECC-9AFA-1648-E87F-28873A0A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83135B3-A69B-B9E2-AE6B-7BE473DB6C37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Image 4" descr="Une image contenant texte, Police, lig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E864FC3-39E1-D673-A29C-C9A62DCB5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1310" y="4767236"/>
            <a:ext cx="8483291" cy="1816046"/>
          </a:xfrm>
          <a:prstGeom prst="rect">
            <a:avLst/>
          </a:prstGeom>
        </p:spPr>
      </p:pic>
      <p:pic>
        <p:nvPicPr>
          <p:cNvPr id="7" name="Image 6" descr="Une image contenant texte, capture d’écran, carte, diagramme&#10;&#10;Le contenu généré par l’IA peut être incorrect.">
            <a:extLst>
              <a:ext uri="{FF2B5EF4-FFF2-40B4-BE49-F238E27FC236}">
                <a16:creationId xmlns:a16="http://schemas.microsoft.com/office/drawing/2014/main" id="{ADAEF7E4-3FDD-AFBB-A94D-FB9AF872A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7700" y="1046231"/>
            <a:ext cx="6521668" cy="356825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A2B41B2-FD24-BF68-5F31-5D83BEA24A1F}"/>
              </a:ext>
            </a:extLst>
          </p:cNvPr>
          <p:cNvSpPr txBox="1"/>
          <p:nvPr/>
        </p:nvSpPr>
        <p:spPr>
          <a:xfrm>
            <a:off x="1455508" y="5393225"/>
            <a:ext cx="928098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+mj-lt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+mj-lt"/>
              </a:rPr>
              <a:t>La dissolution, la photosynthèse, la respiration et la décomposition.</a:t>
            </a:r>
          </a:p>
        </p:txBody>
      </p:sp>
    </p:spTree>
    <p:extLst>
      <p:ext uri="{BB962C8B-B14F-4D97-AF65-F5344CB8AC3E}">
        <p14:creationId xmlns:p14="http://schemas.microsoft.com/office/powerpoint/2010/main" val="553298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27DD3-B65B-2BD4-B40A-4DC274CD2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B0926C46-A379-FF79-7154-E618CD2D13BD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F89378D-47F3-1FEB-6E57-824609CBD57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518A0514-818F-E4F4-64E7-017F0B26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4EE9A8B7-3353-88BD-9D03-27FB0821E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81153-0ACC-2913-0CA8-4837785EA13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 descr="Une image contenant texte, capture d’écran, carte, diagramme&#10;&#10;Le contenu généré par l’IA peut être incorrect.">
            <a:extLst>
              <a:ext uri="{FF2B5EF4-FFF2-40B4-BE49-F238E27FC236}">
                <a16:creationId xmlns:a16="http://schemas.microsoft.com/office/drawing/2014/main" id="{180D8B22-AE55-08DB-E3B6-34FEC4E18C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5166" y="1103239"/>
            <a:ext cx="6521668" cy="3568252"/>
          </a:xfrm>
          <a:prstGeom prst="rect">
            <a:avLst/>
          </a:prstGeom>
        </p:spPr>
      </p:pic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4512D6F-CDA8-6A1A-DCE0-B3DB43553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914" y="4881252"/>
            <a:ext cx="9650172" cy="140037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74C365-F09E-00A3-0B1D-A6447F88C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824" y="4854314"/>
            <a:ext cx="8859486" cy="523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53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84332A09-E280-E70A-A643-C0482A2FD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172" y="1111504"/>
            <a:ext cx="9742916" cy="4910223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9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F4105E1-EEFE-E799-CDA2-943102FB39E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1333" y="839677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00E901F6-34D6-7340-2BAF-88A5B8712345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444CF33-ABBC-BF0C-2C67-5E958B4C5FE3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FBE30F-40AC-89CA-18D8-BECC9D13D08F}"/>
              </a:ext>
            </a:extLst>
          </p:cNvPr>
          <p:cNvSpPr txBox="1"/>
          <p:nvPr/>
        </p:nvSpPr>
        <p:spPr>
          <a:xfrm>
            <a:off x="2624623" y="1814090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La biosphère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AFD997-20C0-886D-5C3E-6C47B8BD37AA}"/>
              </a:ext>
            </a:extLst>
          </p:cNvPr>
          <p:cNvSpPr txBox="1"/>
          <p:nvPr/>
        </p:nvSpPr>
        <p:spPr>
          <a:xfrm>
            <a:off x="7120424" y="1814090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L’hydrosphère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75096D6-A5BA-77CE-3001-03EF3B298735}"/>
              </a:ext>
            </a:extLst>
          </p:cNvPr>
          <p:cNvSpPr txBox="1"/>
          <p:nvPr/>
        </p:nvSpPr>
        <p:spPr>
          <a:xfrm>
            <a:off x="7120424" y="2291537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La lithosphère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CE129A4-5EA8-4E57-C56D-E92B30D5A3D6}"/>
              </a:ext>
            </a:extLst>
          </p:cNvPr>
          <p:cNvSpPr txBox="1"/>
          <p:nvPr/>
        </p:nvSpPr>
        <p:spPr>
          <a:xfrm>
            <a:off x="2624623" y="2325771"/>
            <a:ext cx="2197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fr-MA" sz="2000" b="1" dirty="0">
                <a:solidFill>
                  <a:srgbClr val="FF0000"/>
                </a:solidFill>
                <a:latin typeface="+mj-lt"/>
              </a:rPr>
              <a:t>L’atmosphère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F3268B-5331-9EA8-649E-E7F6974DB01B}"/>
              </a:ext>
            </a:extLst>
          </p:cNvPr>
          <p:cNvSpPr txBox="1"/>
          <p:nvPr/>
        </p:nvSpPr>
        <p:spPr>
          <a:xfrm>
            <a:off x="5323117" y="5395921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+mj-lt"/>
              </a:rPr>
              <a:t>la biosphère</a:t>
            </a:r>
            <a:endParaRPr lang="fr-MA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7E613F7-0D4A-989B-8107-8DC75D5190B1}"/>
              </a:ext>
            </a:extLst>
          </p:cNvPr>
          <p:cNvSpPr txBox="1"/>
          <p:nvPr/>
        </p:nvSpPr>
        <p:spPr>
          <a:xfrm>
            <a:off x="1041844" y="3461658"/>
            <a:ext cx="9542244" cy="9925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fr-MA" sz="2400" b="1" spc="-80" dirty="0">
                <a:solidFill>
                  <a:srgbClr val="FF0000"/>
                </a:solidFill>
                <a:latin typeface="+mj-lt"/>
              </a:rPr>
              <a:t>Les processus impliqués dans ce cycle sont : </a:t>
            </a:r>
            <a:r>
              <a:rPr lang="fr-MA" sz="2400" spc="-80" dirty="0">
                <a:solidFill>
                  <a:srgbClr val="FF0000"/>
                </a:solidFill>
                <a:latin typeface="+mj-lt"/>
              </a:rPr>
              <a:t>La dissolution, la photosynthèse, la respiration et la décomposition.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8E8921F-4CD9-E925-6EBF-27D95E718270}"/>
              </a:ext>
            </a:extLst>
          </p:cNvPr>
          <p:cNvSpPr txBox="1"/>
          <p:nvPr/>
        </p:nvSpPr>
        <p:spPr>
          <a:xfrm>
            <a:off x="7630887" y="5367898"/>
            <a:ext cx="1915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2400" b="1" spc="-80" dirty="0">
                <a:solidFill>
                  <a:srgbClr val="FF0000"/>
                </a:solidFill>
                <a:latin typeface="+mj-lt"/>
              </a:rPr>
              <a:t>l’atmosphère</a:t>
            </a:r>
            <a:endParaRPr lang="fr-MA" sz="2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5160507" y="2968086"/>
            <a:ext cx="3900097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35"/>
          <a:stretch>
            <a:fillRect/>
          </a:stretch>
        </p:blipFill>
        <p:spPr>
          <a:xfrm>
            <a:off x="1603116" y="2330244"/>
            <a:ext cx="2829438" cy="229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F9DE55-0B43-8C8F-51D4-939089ACC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2" y="2476366"/>
            <a:ext cx="10945327" cy="201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18011</TotalTime>
  <Words>601</Words>
  <Application>Microsoft Office PowerPoint</Application>
  <PresentationFormat>Grand écran</PresentationFormat>
  <Paragraphs>132</Paragraphs>
  <Slides>22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22</vt:i4>
      </vt:variant>
    </vt:vector>
  </HeadingPairs>
  <TitlesOfParts>
    <vt:vector size="36" baseType="lpstr">
      <vt:lpstr>Aptos</vt:lpstr>
      <vt:lpstr>Arial</vt:lpstr>
      <vt:lpstr>Calibri</vt:lpstr>
      <vt:lpstr>Calibri-Bold</vt:lpstr>
      <vt:lpstr>Century Gothic</vt:lpstr>
      <vt:lpstr>CenturyGothic-Bold</vt:lpstr>
      <vt:lpstr>Dosis</vt:lpstr>
      <vt:lpstr>Dosis Bold</vt:lpstr>
      <vt:lpstr>Hammersmith One</vt:lpstr>
      <vt:lpstr>Poppins ExtraBold</vt:lpstr>
      <vt:lpstr>Symbol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1244</cp:revision>
  <cp:lastPrinted>2024-10-05T19:15:58Z</cp:lastPrinted>
  <dcterms:created xsi:type="dcterms:W3CDTF">2024-05-28T10:13:44Z</dcterms:created>
  <dcterms:modified xsi:type="dcterms:W3CDTF">2025-12-27T00:20:36Z</dcterms:modified>
</cp:coreProperties>
</file>