
<file path=[Content_Types].xml><?xml version="1.0" encoding="utf-8"?>
<Types xmlns="http://schemas.openxmlformats.org/package/2006/content-types">
  <Default Extension="gif" ContentType="image/gif"/>
  <Default Extension="jfif" ContentType="image/jpeg"/>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Lst>
  <p:notesMasterIdLst>
    <p:notesMasterId r:id="rId28"/>
  </p:notesMasterIdLst>
  <p:handoutMasterIdLst>
    <p:handoutMasterId r:id="rId29"/>
  </p:handoutMasterIdLst>
  <p:sldIdLst>
    <p:sldId id="2147483585" r:id="rId4"/>
    <p:sldId id="2147483485" r:id="rId5"/>
    <p:sldId id="2147483552" r:id="rId6"/>
    <p:sldId id="2147483397" r:id="rId7"/>
    <p:sldId id="2134805878" r:id="rId8"/>
    <p:sldId id="2134806573" r:id="rId9"/>
    <p:sldId id="273" r:id="rId10"/>
    <p:sldId id="259" r:id="rId11"/>
    <p:sldId id="258" r:id="rId12"/>
    <p:sldId id="262" r:id="rId13"/>
    <p:sldId id="353" r:id="rId14"/>
    <p:sldId id="256" r:id="rId15"/>
    <p:sldId id="261" r:id="rId16"/>
    <p:sldId id="2147483646" r:id="rId17"/>
    <p:sldId id="257" r:id="rId18"/>
    <p:sldId id="2147483647" r:id="rId19"/>
    <p:sldId id="2147483568" r:id="rId20"/>
    <p:sldId id="2147483623" r:id="rId21"/>
    <p:sldId id="2147483618" r:id="rId22"/>
    <p:sldId id="2147483628" r:id="rId23"/>
    <p:sldId id="263" r:id="rId24"/>
    <p:sldId id="2134806577" r:id="rId25"/>
    <p:sldId id="2134806581" r:id="rId26"/>
    <p:sldId id="21348065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85"/>
            <p14:sldId id="2147483485"/>
            <p14:sldId id="2147483552"/>
            <p14:sldId id="2147483397"/>
            <p14:sldId id="2134805878"/>
          </p14:sldIdLst>
        </p14:section>
        <p14:section name="Moment de récupération" id="{A2A5D278-252D-471E-A046-E0EEBB7C2D2B}">
          <p14:sldIdLst>
            <p14:sldId id="2134806573"/>
            <p14:sldId id="273"/>
            <p14:sldId id="259"/>
            <p14:sldId id="258"/>
            <p14:sldId id="262"/>
            <p14:sldId id="353"/>
            <p14:sldId id="256"/>
            <p14:sldId id="261"/>
            <p14:sldId id="2147483646"/>
            <p14:sldId id="257"/>
            <p14:sldId id="2147483647"/>
          </p14:sldIdLst>
        </p14:section>
        <p14:section name="Consolidation" id="{22D92770-EE3A-4FC2-857A-DF2A0B803C03}">
          <p14:sldIdLst>
            <p14:sldId id="2147483568"/>
            <p14:sldId id="2147483623"/>
            <p14:sldId id="2147483618"/>
            <p14:sldId id="2147483628"/>
            <p14:sldId id="263"/>
          </p14:sldIdLst>
        </p14:section>
        <p14:section name="Métacognition" id="{FBF6C3DA-BDD6-43C8-8043-82F3BE3C64FD}">
          <p14:sldIdLst>
            <p14:sldId id="2134806577"/>
            <p14:sldId id="2134806581"/>
          </p14:sldIdLst>
        </p14:section>
        <p14:section name="Fin de la séance" id="{44B71B2B-D974-4F2C-B5A1-E1796678D1E2}">
          <p14:sldIdLst>
            <p14:sldId id="21348065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2E2"/>
    <a:srgbClr val="0769BD"/>
    <a:srgbClr val="970F49"/>
    <a:srgbClr val="37ABE0"/>
    <a:srgbClr val="F15E4D"/>
    <a:srgbClr val="5FADE4"/>
    <a:srgbClr val="A11145"/>
    <a:srgbClr val="BF4598"/>
    <a:srgbClr val="00663F"/>
    <a:srgbClr val="F3DF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4690" autoAdjust="0"/>
  </p:normalViewPr>
  <p:slideViewPr>
    <p:cSldViewPr snapToGrid="0">
      <p:cViewPr varScale="1">
        <p:scale>
          <a:sx n="76" d="100"/>
          <a:sy n="76" d="100"/>
        </p:scale>
        <p:origin x="893" y="48"/>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23/05/2026</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23/05/2026</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63557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23/05/2026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23/05/2026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Lst>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png"/><Relationship Id="rId1" Type="http://schemas.openxmlformats.org/officeDocument/2006/relationships/slideLayout" Target="../slideLayouts/slideLayout11.xml"/><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 Id="rId4" Type="http://schemas.microsoft.com/office/2007/relationships/hdphoto" Target="../media/hdphoto8.wdp"/></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png"/><Relationship Id="rId1" Type="http://schemas.openxmlformats.org/officeDocument/2006/relationships/slideLayout" Target="../slideLayouts/slideLayout11.xml"/><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1.wdp"/><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41.png"/><Relationship Id="rId5" Type="http://schemas.microsoft.com/office/2007/relationships/hdphoto" Target="../media/hdphoto10.wdp"/><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7" Type="http://schemas.microsoft.com/office/2007/relationships/hdphoto" Target="../media/hdphoto11.wdp"/><Relationship Id="rId2" Type="http://schemas.openxmlformats.org/officeDocument/2006/relationships/image" Target="../media/image11.jpeg"/><Relationship Id="rId1" Type="http://schemas.openxmlformats.org/officeDocument/2006/relationships/slideLayout" Target="../slideLayouts/slideLayout9.xml"/><Relationship Id="rId6" Type="http://schemas.openxmlformats.org/officeDocument/2006/relationships/image" Target="../media/image41.png"/><Relationship Id="rId5" Type="http://schemas.microsoft.com/office/2007/relationships/hdphoto" Target="../media/hdphoto10.wdp"/><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jpeg"/><Relationship Id="rId11" Type="http://schemas.openxmlformats.org/officeDocument/2006/relationships/image" Target="../media/image16.pn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image" Target="../media/image10.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7" Type="http://schemas.microsoft.com/office/2007/relationships/hdphoto" Target="../media/hdphoto11.wdp"/><Relationship Id="rId2" Type="http://schemas.openxmlformats.org/officeDocument/2006/relationships/image" Target="../media/image11.jpeg"/><Relationship Id="rId1" Type="http://schemas.openxmlformats.org/officeDocument/2006/relationships/slideLayout" Target="../slideLayouts/slideLayout9.xml"/><Relationship Id="rId6" Type="http://schemas.openxmlformats.org/officeDocument/2006/relationships/image" Target="../media/image41.png"/><Relationship Id="rId5" Type="http://schemas.microsoft.com/office/2007/relationships/hdphoto" Target="../media/hdphoto10.wdp"/><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7" Type="http://schemas.microsoft.com/office/2007/relationships/hdphoto" Target="../media/hdphoto11.wdp"/><Relationship Id="rId2" Type="http://schemas.openxmlformats.org/officeDocument/2006/relationships/image" Target="../media/image11.jpeg"/><Relationship Id="rId1" Type="http://schemas.openxmlformats.org/officeDocument/2006/relationships/slideLayout" Target="../slideLayouts/slideLayout9.xml"/><Relationship Id="rId6" Type="http://schemas.openxmlformats.org/officeDocument/2006/relationships/image" Target="../media/image41.png"/><Relationship Id="rId5" Type="http://schemas.microsoft.com/office/2007/relationships/hdphoto" Target="../media/hdphoto10.wdp"/><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18.gif"/></Relationships>
</file>

<file path=ppt/slides/_rels/slide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fif"/><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jpeg"/></Relationships>
</file>

<file path=ppt/slides/_rels/slide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9.png"/><Relationship Id="rId7"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31.png"/><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30.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gif"/><Relationship Id="rId1" Type="http://schemas.openxmlformats.org/officeDocument/2006/relationships/slideLayout" Target="../slideLayouts/slideLayout6.xml"/><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 Id="rId4"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98AC74-EFEB-9350-701A-B49ECB32C053}"/>
            </a:ext>
          </a:extLst>
        </p:cNvPr>
        <p:cNvGrpSpPr/>
        <p:nvPr/>
      </p:nvGrpSpPr>
      <p:grpSpPr>
        <a:xfrm>
          <a:off x="0" y="0"/>
          <a:ext cx="0" cy="0"/>
          <a:chOff x="0" y="0"/>
          <a:chExt cx="0" cy="0"/>
        </a:xfrm>
      </p:grpSpPr>
      <p:pic>
        <p:nvPicPr>
          <p:cNvPr id="37" name="Google Shape;730;p98" descr="الصفحة الرئيسية">
            <a:extLst>
              <a:ext uri="{FF2B5EF4-FFF2-40B4-BE49-F238E27FC236}">
                <a16:creationId xmlns:a16="http://schemas.microsoft.com/office/drawing/2014/main" id="{A39C281A-D0BE-21CE-076F-49AB7E7E29B4}"/>
              </a:ext>
            </a:extLst>
          </p:cNvPr>
          <p:cNvPicPr>
            <a:picLocks noChangeAspect="1"/>
          </p:cNvPicPr>
          <p:nvPr/>
        </p:nvPicPr>
        <p:blipFill>
          <a:blip r:embed="rId2">
            <a:alphaModFix/>
          </a:blip>
          <a:srcRect/>
          <a:stretch>
            <a:fillRect/>
          </a:stretch>
        </p:blipFill>
        <p:spPr>
          <a:xfrm>
            <a:off x="3909512" y="183880"/>
            <a:ext cx="4372977" cy="663097"/>
          </a:xfrm>
          <a:prstGeom prst="rect">
            <a:avLst/>
          </a:prstGeom>
          <a:noFill/>
          <a:ln cap="flat">
            <a:noFill/>
          </a:ln>
        </p:spPr>
      </p:pic>
      <p:sp>
        <p:nvSpPr>
          <p:cNvPr id="12" name="Google Shape;742;p98">
            <a:extLst>
              <a:ext uri="{FF2B5EF4-FFF2-40B4-BE49-F238E27FC236}">
                <a16:creationId xmlns:a16="http://schemas.microsoft.com/office/drawing/2014/main" id="{6FD1D953-1D55-3095-732F-5526E45C286B}"/>
              </a:ext>
            </a:extLst>
          </p:cNvPr>
          <p:cNvSpPr/>
          <p:nvPr/>
        </p:nvSpPr>
        <p:spPr>
          <a:xfrm>
            <a:off x="2331257" y="2444618"/>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13" name="Google Shape;731;p98">
            <a:extLst>
              <a:ext uri="{FF2B5EF4-FFF2-40B4-BE49-F238E27FC236}">
                <a16:creationId xmlns:a16="http://schemas.microsoft.com/office/drawing/2014/main" id="{77D74CF0-233C-95D9-BADF-79570E4758A2}"/>
              </a:ext>
            </a:extLst>
          </p:cNvPr>
          <p:cNvSpPr txBox="1"/>
          <p:nvPr/>
        </p:nvSpPr>
        <p:spPr>
          <a:xfrm>
            <a:off x="261257" y="1380988"/>
            <a:ext cx="8790219" cy="820674"/>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5333" b="1" kern="0" noProof="0" dirty="0">
                <a:solidFill>
                  <a:srgbClr val="037A40"/>
                </a:solidFill>
                <a:latin typeface="Calibri"/>
                <a:ea typeface="Calibri"/>
                <a:cs typeface="Calibri"/>
              </a:rPr>
              <a:t>Sciences de la vie et de la terre</a:t>
            </a:r>
            <a:endParaRPr lang="fr-FR" sz="1400" kern="0" noProof="0" dirty="0">
              <a:solidFill>
                <a:srgbClr val="037A40"/>
              </a:solidFill>
              <a:latin typeface="Arial"/>
              <a:ea typeface="Arial"/>
              <a:cs typeface="Arial"/>
            </a:endParaRPr>
          </a:p>
        </p:txBody>
      </p:sp>
      <p:sp>
        <p:nvSpPr>
          <p:cNvPr id="2" name="Rectangle 1">
            <a:extLst>
              <a:ext uri="{FF2B5EF4-FFF2-40B4-BE49-F238E27FC236}">
                <a16:creationId xmlns:a16="http://schemas.microsoft.com/office/drawing/2014/main" id="{683795D8-29E0-E669-D98B-51DEE5DA8776}"/>
              </a:ext>
            </a:extLst>
          </p:cNvPr>
          <p:cNvSpPr/>
          <p:nvPr/>
        </p:nvSpPr>
        <p:spPr>
          <a:xfrm>
            <a:off x="556067" y="2320314"/>
            <a:ext cx="5438298" cy="369332"/>
          </a:xfrm>
          <a:prstGeom prst="rect">
            <a:avLst/>
          </a:prstGeom>
          <a:gradFill flip="none" rotWithShape="1">
            <a:gsLst>
              <a:gs pos="5000">
                <a:srgbClr val="037A40"/>
              </a:gs>
              <a:gs pos="94000">
                <a:schemeClr val="bg1"/>
              </a:gs>
            </a:gsLst>
            <a:lin ang="0" scaled="0"/>
            <a:tileRect/>
          </a:gradFill>
          <a:ln cap="flat">
            <a:noFill/>
          </a:ln>
        </p:spPr>
        <p:txBody>
          <a:bodyPr vert="horz" wrap="square" lIns="0" tIns="0" rIns="0" bIns="0" anchor="t" anchorCtr="1" compatLnSpc="1">
            <a:spAutoFit/>
          </a:bodyPr>
          <a:lstStyle/>
          <a:p>
            <a:pPr defTabSz="1219170"/>
            <a:r>
              <a:rPr lang="fr-FR" sz="2400" b="1" kern="0" noProof="0" dirty="0">
                <a:solidFill>
                  <a:schemeClr val="bg1"/>
                </a:solidFill>
                <a:latin typeface="Calibri"/>
                <a:ea typeface="Calibri"/>
                <a:cs typeface="Calibri"/>
              </a:rPr>
              <a:t>Période 5</a:t>
            </a:r>
          </a:p>
        </p:txBody>
      </p:sp>
      <p:grpSp>
        <p:nvGrpSpPr>
          <p:cNvPr id="3" name="Groupe 2">
            <a:extLst>
              <a:ext uri="{FF2B5EF4-FFF2-40B4-BE49-F238E27FC236}">
                <a16:creationId xmlns:a16="http://schemas.microsoft.com/office/drawing/2014/main" id="{A2B64C10-8718-E484-2542-D16568F3664F}"/>
              </a:ext>
            </a:extLst>
          </p:cNvPr>
          <p:cNvGrpSpPr/>
          <p:nvPr/>
        </p:nvGrpSpPr>
        <p:grpSpPr>
          <a:xfrm>
            <a:off x="422299" y="4733284"/>
            <a:ext cx="7360261" cy="696796"/>
            <a:chOff x="422300" y="5223143"/>
            <a:chExt cx="7246595" cy="696796"/>
          </a:xfrm>
        </p:grpSpPr>
        <p:sp>
          <p:nvSpPr>
            <p:cNvPr id="10" name="Google Shape;224;p26">
              <a:extLst>
                <a:ext uri="{FF2B5EF4-FFF2-40B4-BE49-F238E27FC236}">
                  <a16:creationId xmlns:a16="http://schemas.microsoft.com/office/drawing/2014/main" id="{15CCB194-4410-E7FA-E8C3-7081F9E33124}"/>
                </a:ext>
              </a:extLst>
            </p:cNvPr>
            <p:cNvSpPr/>
            <p:nvPr/>
          </p:nvSpPr>
          <p:spPr>
            <a:xfrm>
              <a:off x="422300" y="5223143"/>
              <a:ext cx="7246595" cy="696796"/>
            </a:xfrm>
            <a:prstGeom prst="rect">
              <a:avLst/>
            </a:prstGeom>
            <a:solidFill>
              <a:srgbClr val="23B24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noProof="0" dirty="0">
                <a:solidFill>
                  <a:srgbClr val="FFFFFF"/>
                </a:solidFill>
                <a:latin typeface="Calibri"/>
                <a:ea typeface="Calibri"/>
                <a:cs typeface="Calibri"/>
              </a:endParaRPr>
            </a:p>
          </p:txBody>
        </p:sp>
        <p:sp>
          <p:nvSpPr>
            <p:cNvPr id="15" name="Google Shape;741;p98">
              <a:extLst>
                <a:ext uri="{FF2B5EF4-FFF2-40B4-BE49-F238E27FC236}">
                  <a16:creationId xmlns:a16="http://schemas.microsoft.com/office/drawing/2014/main" id="{B771EED7-F0EF-171A-FBE3-CADC75B64457}"/>
                </a:ext>
              </a:extLst>
            </p:cNvPr>
            <p:cNvSpPr txBox="1"/>
            <p:nvPr/>
          </p:nvSpPr>
          <p:spPr>
            <a:xfrm>
              <a:off x="2331257" y="5298016"/>
              <a:ext cx="5273127" cy="307777"/>
            </a:xfrm>
            <a:prstGeom prst="rect">
              <a:avLst/>
            </a:prstGeom>
            <a:noFill/>
            <a:ln cap="flat">
              <a:noFill/>
            </a:ln>
          </p:spPr>
          <p:txBody>
            <a:bodyPr vert="horz" wrap="square" lIns="0" tIns="0" rIns="0" bIns="0" anchor="t" anchorCtr="0" compatLnSpc="1">
              <a:spAutoFit/>
            </a:bodyPr>
            <a:lstStyle/>
            <a:p>
              <a:pPr lvl="0">
                <a:buSzPts val="2800"/>
              </a:pPr>
              <a:endParaRPr lang="fr-FR" sz="2000" b="1" noProof="0" dirty="0">
                <a:solidFill>
                  <a:schemeClr val="bg1"/>
                </a:solidFill>
                <a:ea typeface="Arial"/>
                <a:cs typeface="Arial"/>
                <a:sym typeface="Arial"/>
              </a:endParaRPr>
            </a:p>
          </p:txBody>
        </p:sp>
        <p:sp>
          <p:nvSpPr>
            <p:cNvPr id="16" name="Google Shape;742;p98">
              <a:extLst>
                <a:ext uri="{FF2B5EF4-FFF2-40B4-BE49-F238E27FC236}">
                  <a16:creationId xmlns:a16="http://schemas.microsoft.com/office/drawing/2014/main" id="{1388E045-DCAE-075C-1701-B3B7ACB51CE2}"/>
                </a:ext>
              </a:extLst>
            </p:cNvPr>
            <p:cNvSpPr/>
            <p:nvPr/>
          </p:nvSpPr>
          <p:spPr>
            <a:xfrm>
              <a:off x="1988286" y="5371858"/>
              <a:ext cx="70888"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000" kern="0" noProof="0" dirty="0">
                <a:solidFill>
                  <a:srgbClr val="FFFFFF"/>
                </a:solidFill>
                <a:latin typeface="Calibri"/>
                <a:ea typeface="Calibri"/>
                <a:cs typeface="Calibri"/>
              </a:endParaRPr>
            </a:p>
          </p:txBody>
        </p:sp>
      </p:grpSp>
      <p:grpSp>
        <p:nvGrpSpPr>
          <p:cNvPr id="17" name="Groupe 16">
            <a:extLst>
              <a:ext uri="{FF2B5EF4-FFF2-40B4-BE49-F238E27FC236}">
                <a16:creationId xmlns:a16="http://schemas.microsoft.com/office/drawing/2014/main" id="{9A1D761E-00FE-B609-79F4-BC8DB750CD84}"/>
              </a:ext>
            </a:extLst>
          </p:cNvPr>
          <p:cNvGrpSpPr/>
          <p:nvPr/>
        </p:nvGrpSpPr>
        <p:grpSpPr>
          <a:xfrm>
            <a:off x="422299" y="3859288"/>
            <a:ext cx="7482181" cy="745826"/>
            <a:chOff x="473099" y="3680037"/>
            <a:chExt cx="7928101" cy="745826"/>
          </a:xfrm>
        </p:grpSpPr>
        <p:sp>
          <p:nvSpPr>
            <p:cNvPr id="19" name="Google Shape;223;p26">
              <a:extLst>
                <a:ext uri="{FF2B5EF4-FFF2-40B4-BE49-F238E27FC236}">
                  <a16:creationId xmlns:a16="http://schemas.microsoft.com/office/drawing/2014/main" id="{537E3216-4EB3-EA2D-D098-D8F91293BF4A}"/>
                </a:ext>
              </a:extLst>
            </p:cNvPr>
            <p:cNvSpPr/>
            <p:nvPr/>
          </p:nvSpPr>
          <p:spPr>
            <a:xfrm>
              <a:off x="473099" y="3729067"/>
              <a:ext cx="7795359" cy="696796"/>
            </a:xfrm>
            <a:prstGeom prst="rect">
              <a:avLst/>
            </a:prstGeom>
            <a:solidFill>
              <a:srgbClr val="037A40"/>
            </a:solidFill>
            <a:ln w="38103" cap="flat">
              <a:solidFill>
                <a:srgbClr val="FFFFFF"/>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000" b="1" kern="0" noProof="0" dirty="0">
                  <a:solidFill>
                    <a:srgbClr val="FFFFFF"/>
                  </a:solidFill>
                  <a:ea typeface="Calibri"/>
                  <a:cs typeface="Calibri"/>
                </a:rPr>
                <a:t>   Chapitre 1</a:t>
              </a:r>
              <a:r>
                <a:rPr lang="fr-FR" sz="2000" b="1" kern="0" noProof="0" dirty="0">
                  <a:solidFill>
                    <a:srgbClr val="FFFFFF"/>
                  </a:solidFill>
                  <a:latin typeface="Calibri"/>
                  <a:ea typeface="Calibri"/>
                  <a:cs typeface="Calibri"/>
                </a:rPr>
                <a:t> </a:t>
              </a:r>
            </a:p>
          </p:txBody>
        </p:sp>
        <p:sp>
          <p:nvSpPr>
            <p:cNvPr id="20" name="Google Shape;735;p98">
              <a:extLst>
                <a:ext uri="{FF2B5EF4-FFF2-40B4-BE49-F238E27FC236}">
                  <a16:creationId xmlns:a16="http://schemas.microsoft.com/office/drawing/2014/main" id="{3162349F-0A2C-C364-342E-B81C2932DEEF}"/>
                </a:ext>
              </a:extLst>
            </p:cNvPr>
            <p:cNvSpPr/>
            <p:nvPr/>
          </p:nvSpPr>
          <p:spPr>
            <a:xfrm>
              <a:off x="2190364" y="3825695"/>
              <a:ext cx="65604" cy="468000"/>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000" kern="0" noProof="0" dirty="0">
                <a:solidFill>
                  <a:srgbClr val="FFFFFF"/>
                </a:solidFill>
                <a:latin typeface="Calibri"/>
                <a:ea typeface="Calibri"/>
                <a:cs typeface="Calibri"/>
              </a:endParaRPr>
            </a:p>
          </p:txBody>
        </p:sp>
        <p:sp>
          <p:nvSpPr>
            <p:cNvPr id="21" name="ZoneTexte 20">
              <a:extLst>
                <a:ext uri="{FF2B5EF4-FFF2-40B4-BE49-F238E27FC236}">
                  <a16:creationId xmlns:a16="http://schemas.microsoft.com/office/drawing/2014/main" id="{B60D7CB0-8BEF-E9A2-7440-DCC29074180A}"/>
                </a:ext>
              </a:extLst>
            </p:cNvPr>
            <p:cNvSpPr txBox="1"/>
            <p:nvPr/>
          </p:nvSpPr>
          <p:spPr>
            <a:xfrm>
              <a:off x="2292269" y="3680037"/>
              <a:ext cx="6108931" cy="410112"/>
            </a:xfrm>
            <a:prstGeom prst="rect">
              <a:avLst/>
            </a:prstGeom>
            <a:noFill/>
          </p:spPr>
          <p:txBody>
            <a:bodyPr wrap="square">
              <a:spAutoFit/>
            </a:bodyPr>
            <a:lstStyle/>
            <a:p>
              <a:pPr>
                <a:lnSpc>
                  <a:spcPts val="2569"/>
                </a:lnSpc>
              </a:pPr>
              <a:endParaRPr lang="fr-FR" sz="2000" b="1" noProof="0" dirty="0">
                <a:solidFill>
                  <a:schemeClr val="bg1"/>
                </a:solidFill>
              </a:endParaRPr>
            </a:p>
          </p:txBody>
        </p:sp>
      </p:grpSp>
      <p:grpSp>
        <p:nvGrpSpPr>
          <p:cNvPr id="4" name="Groupe 3">
            <a:extLst>
              <a:ext uri="{FF2B5EF4-FFF2-40B4-BE49-F238E27FC236}">
                <a16:creationId xmlns:a16="http://schemas.microsoft.com/office/drawing/2014/main" id="{5877ABDD-41F6-8E75-E6A7-72BFCB847DB5}"/>
              </a:ext>
            </a:extLst>
          </p:cNvPr>
          <p:cNvGrpSpPr/>
          <p:nvPr/>
        </p:nvGrpSpPr>
        <p:grpSpPr>
          <a:xfrm>
            <a:off x="10084241" y="2215895"/>
            <a:ext cx="2026479" cy="1657497"/>
            <a:chOff x="9988170" y="2528178"/>
            <a:chExt cx="2026479" cy="1657497"/>
          </a:xfrm>
        </p:grpSpPr>
        <p:pic>
          <p:nvPicPr>
            <p:cNvPr id="6" name="Google Shape;743;p98">
              <a:extLst>
                <a:ext uri="{FF2B5EF4-FFF2-40B4-BE49-F238E27FC236}">
                  <a16:creationId xmlns:a16="http://schemas.microsoft.com/office/drawing/2014/main" id="{EA131A58-0B24-9B16-E4F1-DE4EDA7093B1}"/>
                </a:ext>
              </a:extLst>
            </p:cNvPr>
            <p:cNvPicPr>
              <a:picLocks noChangeAspect="1"/>
            </p:cNvPicPr>
            <p:nvPr/>
          </p:nvPicPr>
          <p:blipFill>
            <a:blip r:embed="rId3">
              <a:alphaModFix/>
            </a:blip>
            <a:srcRect/>
            <a:stretch>
              <a:fillRect/>
            </a:stretch>
          </p:blipFill>
          <p:spPr>
            <a:xfrm>
              <a:off x="9988170" y="2561947"/>
              <a:ext cx="2026479" cy="1623728"/>
            </a:xfrm>
            <a:prstGeom prst="rect">
              <a:avLst/>
            </a:prstGeom>
            <a:noFill/>
            <a:ln cap="flat">
              <a:noFill/>
            </a:ln>
          </p:spPr>
        </p:pic>
        <p:sp>
          <p:nvSpPr>
            <p:cNvPr id="7" name="Google Shape;744;p98">
              <a:extLst>
                <a:ext uri="{FF2B5EF4-FFF2-40B4-BE49-F238E27FC236}">
                  <a16:creationId xmlns:a16="http://schemas.microsoft.com/office/drawing/2014/main" id="{BED63A88-A605-DF99-0FC4-0019D109C109}"/>
                </a:ext>
              </a:extLst>
            </p:cNvPr>
            <p:cNvSpPr txBox="1"/>
            <p:nvPr/>
          </p:nvSpPr>
          <p:spPr>
            <a:xfrm>
              <a:off x="10223247" y="2528178"/>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8" name="Image 7">
            <a:extLst>
              <a:ext uri="{FF2B5EF4-FFF2-40B4-BE49-F238E27FC236}">
                <a16:creationId xmlns:a16="http://schemas.microsoft.com/office/drawing/2014/main" id="{D63C2BD7-3D81-4677-6A08-549FD89DBB50}"/>
              </a:ext>
            </a:extLst>
          </p:cNvPr>
          <p:cNvPicPr>
            <a:picLocks noChangeAspect="1"/>
          </p:cNvPicPr>
          <p:nvPr/>
        </p:nvPicPr>
        <p:blipFill>
          <a:blip r:embed="rId4"/>
          <a:srcRect t="723"/>
          <a:stretch>
            <a:fillRect/>
          </a:stretch>
        </p:blipFill>
        <p:spPr>
          <a:xfrm>
            <a:off x="8240942" y="2915791"/>
            <a:ext cx="3559818" cy="2497614"/>
          </a:xfrm>
          <a:prstGeom prst="rect">
            <a:avLst/>
          </a:prstGeom>
        </p:spPr>
      </p:pic>
      <p:sp>
        <p:nvSpPr>
          <p:cNvPr id="9" name="Text Placeholder 3">
            <a:extLst>
              <a:ext uri="{FF2B5EF4-FFF2-40B4-BE49-F238E27FC236}">
                <a16:creationId xmlns:a16="http://schemas.microsoft.com/office/drawing/2014/main" id="{32AC711C-3C61-6CDF-D8A8-4C2A6053DF10}"/>
              </a:ext>
            </a:extLst>
          </p:cNvPr>
          <p:cNvSpPr txBox="1">
            <a:spLocks/>
          </p:cNvSpPr>
          <p:nvPr/>
        </p:nvSpPr>
        <p:spPr>
          <a:xfrm>
            <a:off x="2203995" y="3990224"/>
            <a:ext cx="4844190" cy="544989"/>
          </a:xfrm>
          <a:prstGeom prst="rect">
            <a:avLst/>
          </a:prstGeom>
        </p:spPr>
        <p:txBody>
          <a:bodyPr vert="horz" lIns="91440" tIns="45720" rIns="91440" bIns="45720" rtlCol="0" anchor="ctr">
            <a:no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lnSpc>
                <a:spcPct val="100000"/>
              </a:lnSpc>
              <a:defRPr/>
            </a:pPr>
            <a:r>
              <a:rPr lang="fr-FR" sz="2000" dirty="0">
                <a:solidFill>
                  <a:schemeClr val="bg1"/>
                </a:solidFill>
              </a:rPr>
              <a:t> La Terre en tant que système.</a:t>
            </a:r>
            <a:endParaRPr kumimoji="0" lang="fr-FR" sz="2000" b="1" i="0" u="none" strike="noStrike" kern="1200" cap="none" spc="0" normalizeH="0" baseline="0" noProof="0" dirty="0">
              <a:ln>
                <a:noFill/>
              </a:ln>
              <a:solidFill>
                <a:sysClr val="window" lastClr="FFFFFF"/>
              </a:solidFill>
              <a:effectLst/>
              <a:uLnTx/>
              <a:uFillTx/>
              <a:latin typeface="Calibri"/>
              <a:ea typeface="Calibri"/>
              <a:cs typeface="Calibri"/>
            </a:endParaRPr>
          </a:p>
        </p:txBody>
      </p:sp>
      <p:sp>
        <p:nvSpPr>
          <p:cNvPr id="14" name="Text Placeholder 5">
            <a:extLst>
              <a:ext uri="{FF2B5EF4-FFF2-40B4-BE49-F238E27FC236}">
                <a16:creationId xmlns:a16="http://schemas.microsoft.com/office/drawing/2014/main" id="{F12CE088-4BC6-6EBE-5D04-7A1E759DD840}"/>
              </a:ext>
            </a:extLst>
          </p:cNvPr>
          <p:cNvSpPr txBox="1">
            <a:spLocks/>
          </p:cNvSpPr>
          <p:nvPr/>
        </p:nvSpPr>
        <p:spPr>
          <a:xfrm>
            <a:off x="422299" y="4810799"/>
            <a:ext cx="1590549" cy="521999"/>
          </a:xfrm>
          <a:prstGeom prst="rect">
            <a:avLst/>
          </a:prstGeom>
        </p:spPr>
        <p:txBody>
          <a:bodyPr vert="horz" lIns="91440" tIns="45720" rIns="91440" bIns="45720" rtlCol="0"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1" i="0" u="none" strike="noStrike" kern="1200" cap="none" spc="0" normalizeH="0" baseline="0" noProof="0" dirty="0">
                <a:ln>
                  <a:noFill/>
                </a:ln>
                <a:solidFill>
                  <a:srgbClr val="FFFFFF"/>
                </a:solidFill>
                <a:effectLst/>
                <a:uLnTx/>
                <a:uFillTx/>
                <a:latin typeface="Calibri"/>
                <a:ea typeface="Calibri"/>
                <a:cs typeface="Calibri"/>
              </a:rPr>
              <a:t>Tâche 1</a:t>
            </a:r>
          </a:p>
        </p:txBody>
      </p:sp>
      <p:sp>
        <p:nvSpPr>
          <p:cNvPr id="18" name="Text Placeholder 6">
            <a:extLst>
              <a:ext uri="{FF2B5EF4-FFF2-40B4-BE49-F238E27FC236}">
                <a16:creationId xmlns:a16="http://schemas.microsoft.com/office/drawing/2014/main" id="{61C2FA83-FE39-310E-A650-85C03B176F0D}"/>
              </a:ext>
            </a:extLst>
          </p:cNvPr>
          <p:cNvSpPr txBox="1">
            <a:spLocks/>
          </p:cNvSpPr>
          <p:nvPr/>
        </p:nvSpPr>
        <p:spPr>
          <a:xfrm>
            <a:off x="2311864" y="4670538"/>
            <a:ext cx="5295726" cy="802520"/>
          </a:xfrm>
          <a:prstGeom prst="rect">
            <a:avLst/>
          </a:prstGeom>
        </p:spPr>
        <p:txBody>
          <a:bodyPr vert="horz" lIns="91440" tIns="45720" rIns="91440" bIns="45720" rtlCol="0"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2000" dirty="0"/>
              <a:t>Décrire quelques facteurs influençant la répartition de l’eau de Terre.</a:t>
            </a:r>
          </a:p>
        </p:txBody>
      </p:sp>
      <p:grpSp>
        <p:nvGrpSpPr>
          <p:cNvPr id="5" name="Groupe 4">
            <a:extLst>
              <a:ext uri="{FF2B5EF4-FFF2-40B4-BE49-F238E27FC236}">
                <a16:creationId xmlns:a16="http://schemas.microsoft.com/office/drawing/2014/main" id="{DA58C9C4-9470-0AE8-068B-E26CB7612749}"/>
              </a:ext>
            </a:extLst>
          </p:cNvPr>
          <p:cNvGrpSpPr/>
          <p:nvPr/>
        </p:nvGrpSpPr>
        <p:grpSpPr>
          <a:xfrm>
            <a:off x="920311" y="2367958"/>
            <a:ext cx="3274142" cy="1862048"/>
            <a:chOff x="4650097" y="4812077"/>
            <a:chExt cx="3274142" cy="1862048"/>
          </a:xfrm>
        </p:grpSpPr>
        <p:pic>
          <p:nvPicPr>
            <p:cNvPr id="11" name="Picture 7">
              <a:extLst>
                <a:ext uri="{FF2B5EF4-FFF2-40B4-BE49-F238E27FC236}">
                  <a16:creationId xmlns:a16="http://schemas.microsoft.com/office/drawing/2014/main" id="{40402C79-3E67-0EF3-9CF5-089704946B27}"/>
                </a:ext>
              </a:extLst>
            </p:cNvPr>
            <p:cNvPicPr>
              <a:picLocks noChangeAspect="1"/>
            </p:cNvPicPr>
            <p:nvPr/>
          </p:nvPicPr>
          <p:blipFill>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t="34836"/>
            <a:stretch/>
          </p:blipFill>
          <p:spPr>
            <a:xfrm rot="10800000">
              <a:off x="4650097" y="4982663"/>
              <a:ext cx="3274142" cy="1368440"/>
            </a:xfrm>
            <a:prstGeom prst="rect">
              <a:avLst/>
            </a:prstGeom>
          </p:spPr>
        </p:pic>
        <p:sp>
          <p:nvSpPr>
            <p:cNvPr id="22" name="ZoneTexte 21">
              <a:extLst>
                <a:ext uri="{FF2B5EF4-FFF2-40B4-BE49-F238E27FC236}">
                  <a16:creationId xmlns:a16="http://schemas.microsoft.com/office/drawing/2014/main" id="{C073068D-EEC3-FD3F-8A32-672E53F1E373}"/>
                </a:ext>
              </a:extLst>
            </p:cNvPr>
            <p:cNvSpPr txBox="1"/>
            <p:nvPr/>
          </p:nvSpPr>
          <p:spPr>
            <a:xfrm>
              <a:off x="5038752" y="5731614"/>
              <a:ext cx="1682845" cy="707886"/>
            </a:xfrm>
            <a:prstGeom prst="rect">
              <a:avLst/>
            </a:prstGeom>
            <a:noFill/>
          </p:spPr>
          <p:txBody>
            <a:bodyPr wrap="square">
              <a:spAutoFit/>
            </a:bodyPr>
            <a:lstStyle/>
            <a:p>
              <a:pPr algn="ctr"/>
              <a:r>
                <a:rPr lang="fr-FR" sz="4000" b="1" dirty="0">
                  <a:solidFill>
                    <a:srgbClr val="FFC000"/>
                  </a:solidFill>
                </a:rPr>
                <a:t> Fiche </a:t>
              </a:r>
              <a:endParaRPr lang="fr-MA" sz="4000" b="1" dirty="0">
                <a:solidFill>
                  <a:srgbClr val="FFC000"/>
                </a:solidFill>
                <a:latin typeface="Dosis" pitchFamily="2" charset="0"/>
              </a:endParaRPr>
            </a:p>
          </p:txBody>
        </p:sp>
        <p:sp>
          <p:nvSpPr>
            <p:cNvPr id="23" name="ZoneTexte 22">
              <a:extLst>
                <a:ext uri="{FF2B5EF4-FFF2-40B4-BE49-F238E27FC236}">
                  <a16:creationId xmlns:a16="http://schemas.microsoft.com/office/drawing/2014/main" id="{E80F703B-BAD0-4C4C-C09F-C0669FA3642B}"/>
                </a:ext>
              </a:extLst>
            </p:cNvPr>
            <p:cNvSpPr txBox="1"/>
            <p:nvPr/>
          </p:nvSpPr>
          <p:spPr>
            <a:xfrm>
              <a:off x="5997625" y="4812077"/>
              <a:ext cx="1447943" cy="1862048"/>
            </a:xfrm>
            <a:prstGeom prst="rect">
              <a:avLst/>
            </a:prstGeom>
            <a:noFill/>
          </p:spPr>
          <p:txBody>
            <a:bodyPr wrap="square">
              <a:spAutoFit/>
            </a:bodyPr>
            <a:lstStyle/>
            <a:p>
              <a:pPr algn="ctr"/>
              <a:r>
                <a:rPr lang="fr-FR" sz="11500" b="1" dirty="0">
                  <a:solidFill>
                    <a:srgbClr val="FFC000"/>
                  </a:solidFill>
                </a:rPr>
                <a:t> 2</a:t>
              </a:r>
              <a:endParaRPr lang="fr-MA" sz="11500" b="1" dirty="0">
                <a:solidFill>
                  <a:srgbClr val="FFC000"/>
                </a:solidFill>
                <a:latin typeface="Dosis" pitchFamily="2" charset="0"/>
              </a:endParaRPr>
            </a:p>
          </p:txBody>
        </p:sp>
      </p:grpSp>
    </p:spTree>
    <p:extLst>
      <p:ext uri="{BB962C8B-B14F-4D97-AF65-F5344CB8AC3E}">
        <p14:creationId xmlns:p14="http://schemas.microsoft.com/office/powerpoint/2010/main" val="328956647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8CB3-9D76-3D37-A90B-C17A50BBB6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A174244-48A1-8428-2A6E-9925DEBAD5FF}"/>
              </a:ext>
            </a:extLst>
          </p:cNvPr>
          <p:cNvSpPr>
            <a:spLocks noGrp="1"/>
          </p:cNvSpPr>
          <p:nvPr>
            <p:ph type="title" idx="4294967295"/>
          </p:nvPr>
        </p:nvSpPr>
        <p:spPr>
          <a:xfrm>
            <a:off x="996880" y="275555"/>
            <a:ext cx="10372725" cy="268287"/>
          </a:xfrm>
        </p:spPr>
        <p:txBody>
          <a:bodyPr vert="horz" lIns="91440" tIns="45720" rIns="91440" bIns="45720" rtlCol="0" anchor="ctr">
            <a:noAutofit/>
          </a:bodyPr>
          <a:lstStyle/>
          <a:p>
            <a:r>
              <a:rPr lang="fr-FR" sz="1600" b="1" dirty="0">
                <a:solidFill>
                  <a:schemeClr val="tx1">
                    <a:lumMod val="50000"/>
                    <a:lumOff val="50000"/>
                  </a:schemeClr>
                </a:solidFill>
              </a:rPr>
              <a:t>Parfait ! Le climat polaire est caractérisé par une basse température et des neiges abondantes.</a:t>
            </a:r>
          </a:p>
        </p:txBody>
      </p:sp>
      <p:sp>
        <p:nvSpPr>
          <p:cNvPr id="8" name="Oval 7">
            <a:extLst>
              <a:ext uri="{FF2B5EF4-FFF2-40B4-BE49-F238E27FC236}">
                <a16:creationId xmlns:a16="http://schemas.microsoft.com/office/drawing/2014/main" id="{B468D8F7-967E-9C6B-A62E-DE0C246703BC}"/>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pic>
        <p:nvPicPr>
          <p:cNvPr id="3" name="Image 2">
            <a:extLst>
              <a:ext uri="{FF2B5EF4-FFF2-40B4-BE49-F238E27FC236}">
                <a16:creationId xmlns:a16="http://schemas.microsoft.com/office/drawing/2014/main" id="{493F20F5-0102-C784-E008-190BF294DF66}"/>
              </a:ext>
            </a:extLst>
          </p:cNvPr>
          <p:cNvPicPr>
            <a:picLocks noChangeAspect="1"/>
          </p:cNvPicPr>
          <p:nvPr/>
        </p:nvPicPr>
        <p:blipFill>
          <a:blip r:embed="rId2"/>
          <a:stretch>
            <a:fillRect/>
          </a:stretch>
        </p:blipFill>
        <p:spPr>
          <a:xfrm>
            <a:off x="11369605" y="786492"/>
            <a:ext cx="583170" cy="583170"/>
          </a:xfrm>
          <a:prstGeom prst="rect">
            <a:avLst/>
          </a:prstGeom>
        </p:spPr>
      </p:pic>
      <p:sp>
        <p:nvSpPr>
          <p:cNvPr id="23" name="Espace réservé du contenu 3">
            <a:extLst>
              <a:ext uri="{FF2B5EF4-FFF2-40B4-BE49-F238E27FC236}">
                <a16:creationId xmlns:a16="http://schemas.microsoft.com/office/drawing/2014/main" id="{D2739C08-0948-419F-EB7C-D0218C7D3338}"/>
              </a:ext>
            </a:extLst>
          </p:cNvPr>
          <p:cNvSpPr txBox="1">
            <a:spLocks/>
          </p:cNvSpPr>
          <p:nvPr/>
        </p:nvSpPr>
        <p:spPr>
          <a:xfrm>
            <a:off x="909983" y="630841"/>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a:t>
            </a:r>
          </a:p>
        </p:txBody>
      </p:sp>
      <p:sp>
        <p:nvSpPr>
          <p:cNvPr id="24" name="Rectangle: Rounded Corners 22">
            <a:extLst>
              <a:ext uri="{FF2B5EF4-FFF2-40B4-BE49-F238E27FC236}">
                <a16:creationId xmlns:a16="http://schemas.microsoft.com/office/drawing/2014/main" id="{61F3B747-676B-F892-F732-C1D55326CD84}"/>
              </a:ext>
            </a:extLst>
          </p:cNvPr>
          <p:cNvSpPr/>
          <p:nvPr/>
        </p:nvSpPr>
        <p:spPr>
          <a:xfrm>
            <a:off x="6323600" y="2723949"/>
            <a:ext cx="467968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De fortes précipitations</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Google Shape;1376;p31">
            <a:extLst>
              <a:ext uri="{FF2B5EF4-FFF2-40B4-BE49-F238E27FC236}">
                <a16:creationId xmlns:a16="http://schemas.microsoft.com/office/drawing/2014/main" id="{D23265FB-FE09-0B17-8F59-B887ECBF764D}"/>
              </a:ext>
            </a:extLst>
          </p:cNvPr>
          <p:cNvSpPr/>
          <p:nvPr/>
        </p:nvSpPr>
        <p:spPr>
          <a:xfrm>
            <a:off x="737994" y="1732420"/>
            <a:ext cx="10960669" cy="1085901"/>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Le climat polaire est caractérisé par :</a:t>
            </a:r>
            <a:b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br>
            <a:endPar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sp>
        <p:nvSpPr>
          <p:cNvPr id="26" name="Rectangle: Rounded Corners 22">
            <a:extLst>
              <a:ext uri="{FF2B5EF4-FFF2-40B4-BE49-F238E27FC236}">
                <a16:creationId xmlns:a16="http://schemas.microsoft.com/office/drawing/2014/main" id="{CE40DAF0-D035-37BA-3B0C-EE0B77C76A21}"/>
              </a:ext>
            </a:extLst>
          </p:cNvPr>
          <p:cNvSpPr/>
          <p:nvPr/>
        </p:nvSpPr>
        <p:spPr>
          <a:xfrm>
            <a:off x="6323600" y="4082823"/>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De faibles précipitations</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ectangle: Rounded Corners 22">
            <a:extLst>
              <a:ext uri="{FF2B5EF4-FFF2-40B4-BE49-F238E27FC236}">
                <a16:creationId xmlns:a16="http://schemas.microsoft.com/office/drawing/2014/main" id="{6CF052E2-B452-5B96-1B0A-34B2F06E8C75}"/>
              </a:ext>
            </a:extLst>
          </p:cNvPr>
          <p:cNvSpPr/>
          <p:nvPr/>
        </p:nvSpPr>
        <p:spPr>
          <a:xfrm>
            <a:off x="6364240" y="5441697"/>
            <a:ext cx="4680000" cy="720000"/>
          </a:xfrm>
          <a:prstGeom prst="roundRect">
            <a:avLst/>
          </a:prstGeom>
          <a:solidFill>
            <a:schemeClr val="accent1">
              <a:lumMod val="5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c. </a:t>
            </a:r>
            <a:r>
              <a:rPr lang="fr-FR" sz="2800" b="1" dirty="0">
                <a:solidFill>
                  <a:schemeClr val="bg1"/>
                </a:solidFill>
                <a:latin typeface="Calibri" panose="020F0502020204030204" pitchFamily="34" charset="0"/>
                <a:ea typeface="Calibri" panose="020F0502020204030204" pitchFamily="34" charset="0"/>
                <a:cs typeface="Calibri" panose="020F0502020204030204" pitchFamily="34" charset="0"/>
              </a:rPr>
              <a:t>Des neiges abondantes </a:t>
            </a:r>
            <a:endParaRPr lang="fr-FR" sz="2400" b="1"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1" name="Image 30" descr="Étude des climats - Le blog d'Initiatives">
            <a:extLst>
              <a:ext uri="{FF2B5EF4-FFF2-40B4-BE49-F238E27FC236}">
                <a16:creationId xmlns:a16="http://schemas.microsoft.com/office/drawing/2014/main" id="{774CD6A3-0BD9-F4E0-49F1-15F4C677DF69}"/>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336666" y="2340159"/>
            <a:ext cx="5491095" cy="4064320"/>
          </a:xfrm>
          <a:prstGeom prst="rect">
            <a:avLst/>
          </a:prstGeom>
        </p:spPr>
      </p:pic>
    </p:spTree>
    <p:extLst>
      <p:ext uri="{BB962C8B-B14F-4D97-AF65-F5344CB8AC3E}">
        <p14:creationId xmlns:p14="http://schemas.microsoft.com/office/powerpoint/2010/main" val="269730853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6857-0455-16B9-367A-BF07F9F671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03EB1C-8790-0638-8B14-F68F96EB9BCD}"/>
              </a:ext>
            </a:extLst>
          </p:cNvPr>
          <p:cNvSpPr>
            <a:spLocks noGrp="1"/>
          </p:cNvSpPr>
          <p:nvPr>
            <p:ph type="title" idx="4294967295"/>
          </p:nvPr>
        </p:nvSpPr>
        <p:spPr>
          <a:xfrm>
            <a:off x="958508" y="278939"/>
            <a:ext cx="10372725" cy="268287"/>
          </a:xfrm>
        </p:spPr>
        <p:txBody>
          <a:bodyPr>
            <a:noAutofit/>
          </a:bodyPr>
          <a:lstStyle/>
          <a:p>
            <a:r>
              <a:rPr lang="fr-FR" sz="1600" b="1" noProof="0" dirty="0">
                <a:solidFill>
                  <a:schemeClr val="tx1">
                    <a:lumMod val="50000"/>
                    <a:lumOff val="50000"/>
                  </a:schemeClr>
                </a:solidFill>
              </a:rPr>
              <a:t>Voici une autre question :</a:t>
            </a:r>
          </a:p>
        </p:txBody>
      </p:sp>
      <p:sp>
        <p:nvSpPr>
          <p:cNvPr id="7" name="Oval 7">
            <a:extLst>
              <a:ext uri="{FF2B5EF4-FFF2-40B4-BE49-F238E27FC236}">
                <a16:creationId xmlns:a16="http://schemas.microsoft.com/office/drawing/2014/main" id="{CB8714AE-CA52-7EE9-F4E8-97A71412F685}"/>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grpSp>
        <p:nvGrpSpPr>
          <p:cNvPr id="24" name="Groupe 23">
            <a:extLst>
              <a:ext uri="{FF2B5EF4-FFF2-40B4-BE49-F238E27FC236}">
                <a16:creationId xmlns:a16="http://schemas.microsoft.com/office/drawing/2014/main" id="{143A2CE6-7340-AEFC-388B-2F90A491CC23}"/>
              </a:ext>
            </a:extLst>
          </p:cNvPr>
          <p:cNvGrpSpPr/>
          <p:nvPr/>
        </p:nvGrpSpPr>
        <p:grpSpPr>
          <a:xfrm>
            <a:off x="10790576" y="349758"/>
            <a:ext cx="497596" cy="431295"/>
            <a:chOff x="779844" y="4335989"/>
            <a:chExt cx="563238" cy="575842"/>
          </a:xfrm>
        </p:grpSpPr>
        <p:pic>
          <p:nvPicPr>
            <p:cNvPr id="25" name="Google Shape;307;p51" descr="Une image contenant Dessin animé, clipart, Animation, illustration&#10;&#10;Description générée automatiquement">
              <a:extLst>
                <a:ext uri="{FF2B5EF4-FFF2-40B4-BE49-F238E27FC236}">
                  <a16:creationId xmlns:a16="http://schemas.microsoft.com/office/drawing/2014/main" id="{7F761FFD-45E7-16BC-30CA-372BB6F8DF4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D20B1F64-5944-5629-C41B-9A42EBF041C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27" name="Espace réservé du contenu 3">
            <a:extLst>
              <a:ext uri="{FF2B5EF4-FFF2-40B4-BE49-F238E27FC236}">
                <a16:creationId xmlns:a16="http://schemas.microsoft.com/office/drawing/2014/main" id="{3484AC1B-5246-07E3-A029-355D030A8463}"/>
              </a:ext>
            </a:extLst>
          </p:cNvPr>
          <p:cNvSpPr txBox="1">
            <a:spLocks/>
          </p:cNvSpPr>
          <p:nvPr/>
        </p:nvSpPr>
        <p:spPr>
          <a:xfrm>
            <a:off x="666649" y="629660"/>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i="1" dirty="0">
                <a:solidFill>
                  <a:schemeClr val="tx1">
                    <a:lumMod val="50000"/>
                    <a:lumOff val="50000"/>
                  </a:schemeClr>
                </a:solidFill>
              </a:rPr>
              <a:t>Clarifier la question et, si nécessaire, recourir à l’alternance linguistique. Inviter les élèves à utiliser leurs ardoises.</a:t>
            </a:r>
          </a:p>
        </p:txBody>
      </p:sp>
      <p:sp>
        <p:nvSpPr>
          <p:cNvPr id="31" name="ZoneTexte 30">
            <a:extLst>
              <a:ext uri="{FF2B5EF4-FFF2-40B4-BE49-F238E27FC236}">
                <a16:creationId xmlns:a16="http://schemas.microsoft.com/office/drawing/2014/main" id="{99B21663-5087-B7DF-1C18-57CA72990154}"/>
              </a:ext>
            </a:extLst>
          </p:cNvPr>
          <p:cNvSpPr txBox="1"/>
          <p:nvPr/>
        </p:nvSpPr>
        <p:spPr>
          <a:xfrm>
            <a:off x="585595" y="1190987"/>
            <a:ext cx="6094070" cy="523220"/>
          </a:xfrm>
          <a:prstGeom prst="rect">
            <a:avLst/>
          </a:prstGeom>
          <a:noFill/>
        </p:spPr>
        <p:txBody>
          <a:bodyPr wrap="square">
            <a:spAutoFit/>
          </a:bodyPr>
          <a:lstStyle/>
          <a:p>
            <a:r>
              <a:rPr lang="fr-FR" sz="2800" b="1" dirty="0">
                <a:solidFill>
                  <a:srgbClr val="0D0D0D"/>
                </a:solidFill>
                <a:latin typeface="Calibri" panose="020F0502020204030204" pitchFamily="34" charset="0"/>
                <a:ea typeface="Calibri" panose="020F0502020204030204" pitchFamily="34" charset="0"/>
                <a:cs typeface="Calibri" panose="020F0502020204030204" pitchFamily="34" charset="0"/>
              </a:rPr>
              <a:t>3.</a:t>
            </a:r>
            <a:r>
              <a:rPr lang="fr-FR" sz="2800" b="1" i="0" dirty="0">
                <a:solidFill>
                  <a:srgbClr val="0D0D0D"/>
                </a:solidFill>
                <a:latin typeface="Calibri" panose="020F0502020204030204" pitchFamily="34" charset="0"/>
                <a:ea typeface="Calibri" panose="020F0502020204030204" pitchFamily="34" charset="0"/>
                <a:cs typeface="Calibri" panose="020F0502020204030204" pitchFamily="34" charset="0"/>
              </a:rPr>
              <a:t> Choisissez la bonne réponse.</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32" name="Rectangle: Rounded Corners 22">
            <a:extLst>
              <a:ext uri="{FF2B5EF4-FFF2-40B4-BE49-F238E27FC236}">
                <a16:creationId xmlns:a16="http://schemas.microsoft.com/office/drawing/2014/main" id="{251D1F06-951E-D2D2-06C7-0BE88D86F417}"/>
              </a:ext>
            </a:extLst>
          </p:cNvPr>
          <p:cNvSpPr/>
          <p:nvPr/>
        </p:nvSpPr>
        <p:spPr>
          <a:xfrm>
            <a:off x="6323600" y="2723949"/>
            <a:ext cx="467968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De </a:t>
            </a:r>
            <a:r>
              <a:rPr lang="fr-FR" sz="2800" b="1" dirty="0">
                <a:latin typeface="Calibri" panose="020F0502020204030204" pitchFamily="34" charset="0"/>
                <a:ea typeface="Calibri" panose="020F0502020204030204" pitchFamily="34" charset="0"/>
                <a:cs typeface="Calibri" panose="020F0502020204030204" pitchFamily="34" charset="0"/>
              </a:rPr>
              <a:t>haute température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Google Shape;1376;p31">
            <a:extLst>
              <a:ext uri="{FF2B5EF4-FFF2-40B4-BE49-F238E27FC236}">
                <a16:creationId xmlns:a16="http://schemas.microsoft.com/office/drawing/2014/main" id="{701E6CC2-F42A-0F43-C462-8F8CFE9C0FCB}"/>
              </a:ext>
            </a:extLst>
          </p:cNvPr>
          <p:cNvSpPr/>
          <p:nvPr/>
        </p:nvSpPr>
        <p:spPr>
          <a:xfrm>
            <a:off x="737994" y="1732420"/>
            <a:ext cx="10960669" cy="1085901"/>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Le climat équatorial est caractérisé par :</a:t>
            </a:r>
            <a:b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br>
            <a:endPar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sp>
        <p:nvSpPr>
          <p:cNvPr id="34" name="Rectangle: Rounded Corners 22">
            <a:extLst>
              <a:ext uri="{FF2B5EF4-FFF2-40B4-BE49-F238E27FC236}">
                <a16:creationId xmlns:a16="http://schemas.microsoft.com/office/drawing/2014/main" id="{5FC1CC65-57D8-DD38-FF75-C72E554C75CE}"/>
              </a:ext>
            </a:extLst>
          </p:cNvPr>
          <p:cNvSpPr/>
          <p:nvPr/>
        </p:nvSpPr>
        <p:spPr>
          <a:xfrm>
            <a:off x="6323600" y="4082823"/>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De </a:t>
            </a:r>
            <a:r>
              <a:rPr lang="fr-FR" sz="2800" b="1" dirty="0">
                <a:latin typeface="Calibri" panose="020F0502020204030204" pitchFamily="34" charset="0"/>
                <a:ea typeface="Calibri" panose="020F0502020204030204" pitchFamily="34" charset="0"/>
                <a:cs typeface="Calibri" panose="020F0502020204030204" pitchFamily="34" charset="0"/>
              </a:rPr>
              <a:t>basse température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Rectangle: Rounded Corners 22">
            <a:extLst>
              <a:ext uri="{FF2B5EF4-FFF2-40B4-BE49-F238E27FC236}">
                <a16:creationId xmlns:a16="http://schemas.microsoft.com/office/drawing/2014/main" id="{3E82FAAF-932F-25C7-2D9B-2CF383B13977}"/>
              </a:ext>
            </a:extLst>
          </p:cNvPr>
          <p:cNvSpPr/>
          <p:nvPr/>
        </p:nvSpPr>
        <p:spPr>
          <a:xfrm>
            <a:off x="6364240" y="5441697"/>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a:t>
            </a:r>
            <a:r>
              <a:rPr lang="fr-FR" sz="2800" b="1" dirty="0">
                <a:latin typeface="Calibri" panose="020F0502020204030204" pitchFamily="34" charset="0"/>
                <a:ea typeface="Calibri" panose="020F0502020204030204" pitchFamily="34" charset="0"/>
                <a:cs typeface="Calibri" panose="020F0502020204030204" pitchFamily="34" charset="0"/>
              </a:rPr>
              <a:t>Des neiges abondantes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6" name="Image 35" descr="Étude des climats - Le blog d'Initiatives">
            <a:extLst>
              <a:ext uri="{FF2B5EF4-FFF2-40B4-BE49-F238E27FC236}">
                <a16:creationId xmlns:a16="http://schemas.microsoft.com/office/drawing/2014/main" id="{F763C48F-2AB3-7F10-7F97-7488F7EC94B2}"/>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336666" y="2340159"/>
            <a:ext cx="5491095" cy="4064320"/>
          </a:xfrm>
          <a:prstGeom prst="rect">
            <a:avLst/>
          </a:prstGeom>
        </p:spPr>
      </p:pic>
    </p:spTree>
    <p:extLst>
      <p:ext uri="{BB962C8B-B14F-4D97-AF65-F5344CB8AC3E}">
        <p14:creationId xmlns:p14="http://schemas.microsoft.com/office/powerpoint/2010/main" val="315193280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BB8E9-8F32-61BE-CC9C-C80ADD12B69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9E54CC8-B907-21AE-55D7-C1C0008007A5}"/>
              </a:ext>
            </a:extLst>
          </p:cNvPr>
          <p:cNvSpPr>
            <a:spLocks noGrp="1"/>
          </p:cNvSpPr>
          <p:nvPr>
            <p:ph type="title" idx="4294967295"/>
          </p:nvPr>
        </p:nvSpPr>
        <p:spPr>
          <a:xfrm>
            <a:off x="958508" y="278939"/>
            <a:ext cx="10372725" cy="268287"/>
          </a:xfrm>
        </p:spPr>
        <p:txBody>
          <a:bodyPr>
            <a:noAutofit/>
          </a:bodyPr>
          <a:lstStyle/>
          <a:p>
            <a:r>
              <a:rPr lang="fr-FR" sz="1600" b="1" noProof="0" dirty="0">
                <a:solidFill>
                  <a:schemeClr val="tx1">
                    <a:lumMod val="50000"/>
                    <a:lumOff val="50000"/>
                  </a:schemeClr>
                </a:solidFill>
              </a:rPr>
              <a:t>Très bien ! Plus on est proche de l’équateur plus la température augmente.</a:t>
            </a:r>
          </a:p>
        </p:txBody>
      </p:sp>
      <p:sp>
        <p:nvSpPr>
          <p:cNvPr id="4" name="Espace réservé du contenu 3">
            <a:extLst>
              <a:ext uri="{FF2B5EF4-FFF2-40B4-BE49-F238E27FC236}">
                <a16:creationId xmlns:a16="http://schemas.microsoft.com/office/drawing/2014/main" id="{38523178-FC87-420E-0089-F58D7AC7D43E}"/>
              </a:ext>
            </a:extLst>
          </p:cNvPr>
          <p:cNvSpPr>
            <a:spLocks noGrp="1"/>
          </p:cNvSpPr>
          <p:nvPr>
            <p:ph sz="quarter" idx="4294967295"/>
          </p:nvPr>
        </p:nvSpPr>
        <p:spPr>
          <a:xfrm>
            <a:off x="931306" y="661091"/>
            <a:ext cx="10372725" cy="300037"/>
          </a:xfrm>
        </p:spPr>
        <p:txBody>
          <a:bodyPr/>
          <a:lstStyle/>
          <a:p>
            <a:pPr marL="0" indent="0">
              <a:buNone/>
            </a:pPr>
            <a:r>
              <a:rPr lang="fr-FR" sz="1200" i="1" dirty="0">
                <a:solidFill>
                  <a:schemeClr val="tx1">
                    <a:lumMod val="50000"/>
                    <a:lumOff val="50000"/>
                  </a:schemeClr>
                </a:solidFill>
              </a:rPr>
              <a:t>Expliquer davantage et, si nécessaire, recourir à l’alternance linguistique.</a:t>
            </a:r>
            <a:endParaRPr lang="fr-FR" sz="1200" i="1" noProof="0" dirty="0">
              <a:solidFill>
                <a:schemeClr val="tx1">
                  <a:lumMod val="50000"/>
                  <a:lumOff val="50000"/>
                </a:schemeClr>
              </a:solidFill>
            </a:endParaRPr>
          </a:p>
        </p:txBody>
      </p:sp>
      <p:sp>
        <p:nvSpPr>
          <p:cNvPr id="7" name="Oval 7">
            <a:extLst>
              <a:ext uri="{FF2B5EF4-FFF2-40B4-BE49-F238E27FC236}">
                <a16:creationId xmlns:a16="http://schemas.microsoft.com/office/drawing/2014/main" id="{0CF83D50-4E86-3831-C850-DE790CF052F7}"/>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pic>
        <p:nvPicPr>
          <p:cNvPr id="3" name="Image 2">
            <a:extLst>
              <a:ext uri="{FF2B5EF4-FFF2-40B4-BE49-F238E27FC236}">
                <a16:creationId xmlns:a16="http://schemas.microsoft.com/office/drawing/2014/main" id="{2D814DDE-7E25-A539-B91D-23A6B007D7F4}"/>
              </a:ext>
            </a:extLst>
          </p:cNvPr>
          <p:cNvPicPr>
            <a:picLocks noChangeAspect="1"/>
          </p:cNvPicPr>
          <p:nvPr/>
        </p:nvPicPr>
        <p:blipFill>
          <a:blip r:embed="rId2"/>
          <a:stretch>
            <a:fillRect/>
          </a:stretch>
        </p:blipFill>
        <p:spPr>
          <a:xfrm>
            <a:off x="11369605" y="786492"/>
            <a:ext cx="583170" cy="583170"/>
          </a:xfrm>
          <a:prstGeom prst="rect">
            <a:avLst/>
          </a:prstGeom>
        </p:spPr>
      </p:pic>
      <p:sp>
        <p:nvSpPr>
          <p:cNvPr id="28" name="Rectangle: Rounded Corners 22">
            <a:extLst>
              <a:ext uri="{FF2B5EF4-FFF2-40B4-BE49-F238E27FC236}">
                <a16:creationId xmlns:a16="http://schemas.microsoft.com/office/drawing/2014/main" id="{17E198B9-9213-0880-06D7-DE78A7180CFC}"/>
              </a:ext>
            </a:extLst>
          </p:cNvPr>
          <p:cNvSpPr/>
          <p:nvPr/>
        </p:nvSpPr>
        <p:spPr>
          <a:xfrm>
            <a:off x="6323600" y="2723949"/>
            <a:ext cx="4679680" cy="720000"/>
          </a:xfrm>
          <a:prstGeom prst="roundRect">
            <a:avLst/>
          </a:prstGeom>
          <a:solidFill>
            <a:schemeClr val="accent1">
              <a:lumMod val="5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a. De </a:t>
            </a:r>
            <a:r>
              <a:rPr lang="fr-FR" sz="2800" b="1" dirty="0">
                <a:solidFill>
                  <a:schemeClr val="bg1"/>
                </a:solidFill>
                <a:latin typeface="Calibri" panose="020F0502020204030204" pitchFamily="34" charset="0"/>
                <a:ea typeface="Calibri" panose="020F0502020204030204" pitchFamily="34" charset="0"/>
                <a:cs typeface="Calibri" panose="020F0502020204030204" pitchFamily="34" charset="0"/>
              </a:rPr>
              <a:t>haute température </a:t>
            </a:r>
            <a:endParaRPr lang="fr-FR" sz="2400" b="1"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Google Shape;1376;p31">
            <a:extLst>
              <a:ext uri="{FF2B5EF4-FFF2-40B4-BE49-F238E27FC236}">
                <a16:creationId xmlns:a16="http://schemas.microsoft.com/office/drawing/2014/main" id="{D2A032B1-1902-933F-B24A-404DFA80D808}"/>
              </a:ext>
            </a:extLst>
          </p:cNvPr>
          <p:cNvSpPr/>
          <p:nvPr/>
        </p:nvSpPr>
        <p:spPr>
          <a:xfrm>
            <a:off x="737994" y="1732420"/>
            <a:ext cx="10960669" cy="1085901"/>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Le climat équatorial est caractérisé par :</a:t>
            </a:r>
            <a:b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br>
            <a:endPar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sp>
        <p:nvSpPr>
          <p:cNvPr id="31" name="Rectangle: Rounded Corners 22">
            <a:extLst>
              <a:ext uri="{FF2B5EF4-FFF2-40B4-BE49-F238E27FC236}">
                <a16:creationId xmlns:a16="http://schemas.microsoft.com/office/drawing/2014/main" id="{09A5D316-643E-F6FE-CD3D-CA434165A96F}"/>
              </a:ext>
            </a:extLst>
          </p:cNvPr>
          <p:cNvSpPr/>
          <p:nvPr/>
        </p:nvSpPr>
        <p:spPr>
          <a:xfrm>
            <a:off x="6323600" y="4082823"/>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De </a:t>
            </a:r>
            <a:r>
              <a:rPr lang="fr-FR" sz="2800" b="1" dirty="0">
                <a:latin typeface="Calibri" panose="020F0502020204030204" pitchFamily="34" charset="0"/>
                <a:ea typeface="Calibri" panose="020F0502020204030204" pitchFamily="34" charset="0"/>
                <a:cs typeface="Calibri" panose="020F0502020204030204" pitchFamily="34" charset="0"/>
              </a:rPr>
              <a:t>basse température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ectangle: Rounded Corners 22">
            <a:extLst>
              <a:ext uri="{FF2B5EF4-FFF2-40B4-BE49-F238E27FC236}">
                <a16:creationId xmlns:a16="http://schemas.microsoft.com/office/drawing/2014/main" id="{49B2D873-F343-BBE3-E9C8-1AE8CBF328C5}"/>
              </a:ext>
            </a:extLst>
          </p:cNvPr>
          <p:cNvSpPr/>
          <p:nvPr/>
        </p:nvSpPr>
        <p:spPr>
          <a:xfrm>
            <a:off x="6364240" y="5441697"/>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a:t>
            </a:r>
            <a:r>
              <a:rPr lang="fr-FR" sz="2800" b="1" dirty="0">
                <a:latin typeface="Calibri" panose="020F0502020204030204" pitchFamily="34" charset="0"/>
                <a:ea typeface="Calibri" panose="020F0502020204030204" pitchFamily="34" charset="0"/>
                <a:cs typeface="Calibri" panose="020F0502020204030204" pitchFamily="34" charset="0"/>
              </a:rPr>
              <a:t>Des neiges abondantes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3" name="Image 32" descr="Étude des climats - Le blog d'Initiatives">
            <a:extLst>
              <a:ext uri="{FF2B5EF4-FFF2-40B4-BE49-F238E27FC236}">
                <a16:creationId xmlns:a16="http://schemas.microsoft.com/office/drawing/2014/main" id="{CD22D8A4-C73A-6CF0-65FD-C309BF1FF7FB}"/>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336666" y="2340159"/>
            <a:ext cx="5491095" cy="4064320"/>
          </a:xfrm>
          <a:prstGeom prst="rect">
            <a:avLst/>
          </a:prstGeom>
        </p:spPr>
      </p:pic>
    </p:spTree>
    <p:extLst>
      <p:ext uri="{BB962C8B-B14F-4D97-AF65-F5344CB8AC3E}">
        <p14:creationId xmlns:p14="http://schemas.microsoft.com/office/powerpoint/2010/main" val="24063121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D79BE-3F67-BDF3-5248-B8FB8CDC113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FFC1B9-CBEA-2BFB-D786-D0EF0DB54EF7}"/>
              </a:ext>
            </a:extLst>
          </p:cNvPr>
          <p:cNvSpPr>
            <a:spLocks noGrp="1"/>
          </p:cNvSpPr>
          <p:nvPr>
            <p:ph type="title" idx="4294967295"/>
          </p:nvPr>
        </p:nvSpPr>
        <p:spPr>
          <a:xfrm>
            <a:off x="996880" y="275555"/>
            <a:ext cx="10372725" cy="268287"/>
          </a:xfrm>
        </p:spPr>
        <p:txBody>
          <a:bodyPr vert="horz" lIns="91440" tIns="45720" rIns="91440" bIns="45720" rtlCol="0" anchor="ctr">
            <a:noAutofit/>
          </a:bodyPr>
          <a:lstStyle/>
          <a:p>
            <a:r>
              <a:rPr lang="fr-FR" sz="1600" b="1" dirty="0">
                <a:solidFill>
                  <a:schemeClr val="tx1">
                    <a:lumMod val="50000"/>
                    <a:lumOff val="50000"/>
                  </a:schemeClr>
                </a:solidFill>
              </a:rPr>
              <a:t>Une autre question concernant un autre facteur.</a:t>
            </a:r>
          </a:p>
        </p:txBody>
      </p:sp>
      <p:sp>
        <p:nvSpPr>
          <p:cNvPr id="8" name="Oval 7">
            <a:extLst>
              <a:ext uri="{FF2B5EF4-FFF2-40B4-BE49-F238E27FC236}">
                <a16:creationId xmlns:a16="http://schemas.microsoft.com/office/drawing/2014/main" id="{43B41D57-22AE-C5D5-E95E-F41670C4251E}"/>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grpSp>
        <p:nvGrpSpPr>
          <p:cNvPr id="29" name="Groupe 28">
            <a:extLst>
              <a:ext uri="{FF2B5EF4-FFF2-40B4-BE49-F238E27FC236}">
                <a16:creationId xmlns:a16="http://schemas.microsoft.com/office/drawing/2014/main" id="{F5C71559-EBC8-0A33-F307-733647ED7EF4}"/>
              </a:ext>
            </a:extLst>
          </p:cNvPr>
          <p:cNvGrpSpPr/>
          <p:nvPr/>
        </p:nvGrpSpPr>
        <p:grpSpPr>
          <a:xfrm>
            <a:off x="10790576" y="349758"/>
            <a:ext cx="497596" cy="431295"/>
            <a:chOff x="779844" y="4335989"/>
            <a:chExt cx="563238"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CE7D950E-BDE2-4CB0-496E-2895E61EB8A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1" name="Rectangle 30">
              <a:extLst>
                <a:ext uri="{FF2B5EF4-FFF2-40B4-BE49-F238E27FC236}">
                  <a16:creationId xmlns:a16="http://schemas.microsoft.com/office/drawing/2014/main" id="{284F1052-6CE6-E08C-87E2-3F9184B9715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32" name="Espace réservé du contenu 3">
            <a:extLst>
              <a:ext uri="{FF2B5EF4-FFF2-40B4-BE49-F238E27FC236}">
                <a16:creationId xmlns:a16="http://schemas.microsoft.com/office/drawing/2014/main" id="{77847FDA-94AB-1BBD-FD68-949BE92F0D0F}"/>
              </a:ext>
            </a:extLst>
          </p:cNvPr>
          <p:cNvSpPr txBox="1">
            <a:spLocks/>
          </p:cNvSpPr>
          <p:nvPr/>
        </p:nvSpPr>
        <p:spPr>
          <a:xfrm>
            <a:off x="909637" y="631034"/>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i="1" dirty="0">
                <a:solidFill>
                  <a:schemeClr val="tx1">
                    <a:lumMod val="50000"/>
                    <a:lumOff val="50000"/>
                  </a:schemeClr>
                </a:solidFill>
              </a:rPr>
              <a:t>Clarifier la question et, si nécessaire, recourir à l’alternance linguistique. Inviter les élèves à utiliser leurs ardoises.</a:t>
            </a:r>
          </a:p>
        </p:txBody>
      </p:sp>
      <p:sp>
        <p:nvSpPr>
          <p:cNvPr id="49" name="ZoneTexte 48">
            <a:extLst>
              <a:ext uri="{FF2B5EF4-FFF2-40B4-BE49-F238E27FC236}">
                <a16:creationId xmlns:a16="http://schemas.microsoft.com/office/drawing/2014/main" id="{D3B51429-C0EE-28AA-632F-A90A0E6CEB29}"/>
              </a:ext>
            </a:extLst>
          </p:cNvPr>
          <p:cNvSpPr txBox="1"/>
          <p:nvPr/>
        </p:nvSpPr>
        <p:spPr>
          <a:xfrm>
            <a:off x="585595" y="1190987"/>
            <a:ext cx="6094070" cy="523220"/>
          </a:xfrm>
          <a:prstGeom prst="rect">
            <a:avLst/>
          </a:prstGeom>
          <a:noFill/>
        </p:spPr>
        <p:txBody>
          <a:bodyPr wrap="square">
            <a:spAutoFit/>
          </a:bodyPr>
          <a:lstStyle/>
          <a:p>
            <a:r>
              <a:rPr lang="fr-FR" sz="2800" b="1" i="0" dirty="0">
                <a:solidFill>
                  <a:srgbClr val="0D0D0D"/>
                </a:solidFill>
                <a:latin typeface="Calibri" panose="020F0502020204030204" pitchFamily="34" charset="0"/>
                <a:ea typeface="Calibri" panose="020F0502020204030204" pitchFamily="34" charset="0"/>
                <a:cs typeface="Calibri" panose="020F0502020204030204" pitchFamily="34" charset="0"/>
              </a:rPr>
              <a:t>4. Choisissez la bonne réponse.</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50" name="ZoneTexte 49">
            <a:extLst>
              <a:ext uri="{FF2B5EF4-FFF2-40B4-BE49-F238E27FC236}">
                <a16:creationId xmlns:a16="http://schemas.microsoft.com/office/drawing/2014/main" id="{3119681D-9647-DF27-865C-B8C3C669CE6B}"/>
              </a:ext>
            </a:extLst>
          </p:cNvPr>
          <p:cNvSpPr txBox="1"/>
          <p:nvPr/>
        </p:nvSpPr>
        <p:spPr>
          <a:xfrm>
            <a:off x="2667682" y="5237186"/>
            <a:ext cx="6579908" cy="369332"/>
          </a:xfrm>
          <a:prstGeom prst="rect">
            <a:avLst/>
          </a:prstGeom>
          <a:noFill/>
        </p:spPr>
        <p:txBody>
          <a:bodyPr wrap="square">
            <a:spAutoFit/>
          </a:bodyPr>
          <a:lstStyle/>
          <a:p>
            <a:pPr algn="ctr"/>
            <a:r>
              <a:rPr lang="fr-FR" b="1" dirty="0">
                <a:solidFill>
                  <a:srgbClr val="00797F"/>
                </a:solidFill>
                <a:latin typeface="Calibri" panose="020F0502020204030204" pitchFamily="34" charset="0"/>
                <a:cs typeface="Calibri" panose="020F0502020204030204" pitchFamily="34" charset="0"/>
              </a:rPr>
              <a:t>Montagne de </a:t>
            </a:r>
            <a:r>
              <a:rPr lang="fr-FR" b="1" dirty="0" err="1">
                <a:solidFill>
                  <a:srgbClr val="00797F"/>
                </a:solidFill>
                <a:latin typeface="Calibri" panose="020F0502020204030204" pitchFamily="34" charset="0"/>
                <a:cs typeface="Calibri" panose="020F0502020204030204" pitchFamily="34" charset="0"/>
              </a:rPr>
              <a:t>Stetind</a:t>
            </a:r>
            <a:r>
              <a:rPr lang="fr-FR" b="1" dirty="0">
                <a:solidFill>
                  <a:srgbClr val="00797F"/>
                </a:solidFill>
                <a:latin typeface="Calibri" panose="020F0502020204030204" pitchFamily="34" charset="0"/>
                <a:cs typeface="Calibri" panose="020F0502020204030204" pitchFamily="34" charset="0"/>
              </a:rPr>
              <a:t>, Norvège</a:t>
            </a:r>
          </a:p>
        </p:txBody>
      </p:sp>
      <p:sp>
        <p:nvSpPr>
          <p:cNvPr id="51" name="Google Shape;1376;p31">
            <a:extLst>
              <a:ext uri="{FF2B5EF4-FFF2-40B4-BE49-F238E27FC236}">
                <a16:creationId xmlns:a16="http://schemas.microsoft.com/office/drawing/2014/main" id="{6CC910D1-5E26-063B-6246-A069436B0123}"/>
              </a:ext>
            </a:extLst>
          </p:cNvPr>
          <p:cNvSpPr/>
          <p:nvPr/>
        </p:nvSpPr>
        <p:spPr>
          <a:xfrm>
            <a:off x="737994" y="1732420"/>
            <a:ext cx="10960669" cy="575123"/>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Au pied de la montagne, la température est :</a:t>
            </a:r>
          </a:p>
        </p:txBody>
      </p:sp>
      <p:sp>
        <p:nvSpPr>
          <p:cNvPr id="52" name="Rectangle: Rounded Corners 22">
            <a:extLst>
              <a:ext uri="{FF2B5EF4-FFF2-40B4-BE49-F238E27FC236}">
                <a16:creationId xmlns:a16="http://schemas.microsoft.com/office/drawing/2014/main" id="{43AB9AD4-6630-5B21-BE01-74AC3F6E055A}"/>
              </a:ext>
            </a:extLst>
          </p:cNvPr>
          <p:cNvSpPr/>
          <p:nvPr/>
        </p:nvSpPr>
        <p:spPr>
          <a:xfrm>
            <a:off x="2294750" y="5702550"/>
            <a:ext cx="1981414"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Haute</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4" name="Rectangle: Rounded Corners 22">
            <a:extLst>
              <a:ext uri="{FF2B5EF4-FFF2-40B4-BE49-F238E27FC236}">
                <a16:creationId xmlns:a16="http://schemas.microsoft.com/office/drawing/2014/main" id="{346102CB-2938-1F2E-26C9-9848E4B54D0F}"/>
              </a:ext>
            </a:extLst>
          </p:cNvPr>
          <p:cNvSpPr/>
          <p:nvPr/>
        </p:nvSpPr>
        <p:spPr>
          <a:xfrm>
            <a:off x="7260624" y="5702550"/>
            <a:ext cx="2094536"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a:t>
            </a:r>
            <a:r>
              <a:rPr lang="fr-FR" sz="2800" b="1" dirty="0">
                <a:latin typeface="Calibri" panose="020F0502020204030204" pitchFamily="34" charset="0"/>
                <a:ea typeface="Calibri" panose="020F0502020204030204" pitchFamily="34" charset="0"/>
                <a:cs typeface="Calibri" panose="020F0502020204030204" pitchFamily="34" charset="0"/>
              </a:rPr>
              <a:t>Basse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57" name="Image 56" descr="Il n'y a pas que l'Everest ! Voici 5 montagnes qui font partie des plus  belles et des plus impressionnantes au monde - easyVoyage">
            <a:extLst>
              <a:ext uri="{FF2B5EF4-FFF2-40B4-BE49-F238E27FC236}">
                <a16:creationId xmlns:a16="http://schemas.microsoft.com/office/drawing/2014/main" id="{EA5DA305-7679-351F-8D06-5BBDB907AA92}"/>
              </a:ext>
            </a:extLst>
          </p:cNvPr>
          <p:cNvPicPr>
            <a:picLocks noChangeAspect="1"/>
          </p:cNvPicPr>
          <p:nvPr/>
        </p:nvPicPr>
        <p:blipFill>
          <a:blip r:embed="rId3"/>
          <a:stretch>
            <a:fillRect/>
          </a:stretch>
        </p:blipFill>
        <p:spPr>
          <a:xfrm>
            <a:off x="3747173" y="2307543"/>
            <a:ext cx="4420926" cy="2947284"/>
          </a:xfrm>
          <a:prstGeom prst="rect">
            <a:avLst/>
          </a:prstGeom>
        </p:spPr>
      </p:pic>
    </p:spTree>
    <p:extLst>
      <p:ext uri="{BB962C8B-B14F-4D97-AF65-F5344CB8AC3E}">
        <p14:creationId xmlns:p14="http://schemas.microsoft.com/office/powerpoint/2010/main" val="31233202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A7E55-AF15-B67F-AA51-7D1634ABCB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2A4D851-4152-DFE1-856D-7E4EA919D3C8}"/>
              </a:ext>
            </a:extLst>
          </p:cNvPr>
          <p:cNvSpPr>
            <a:spLocks noGrp="1"/>
          </p:cNvSpPr>
          <p:nvPr>
            <p:ph type="title" idx="4294967295"/>
          </p:nvPr>
        </p:nvSpPr>
        <p:spPr>
          <a:xfrm>
            <a:off x="996880" y="280281"/>
            <a:ext cx="10372725" cy="268287"/>
          </a:xfrm>
        </p:spPr>
        <p:txBody>
          <a:bodyPr vert="horz" lIns="91440" tIns="45720" rIns="91440" bIns="45720" rtlCol="0" anchor="ctr">
            <a:noAutofit/>
          </a:bodyPr>
          <a:lstStyle/>
          <a:p>
            <a:r>
              <a:rPr lang="fr-FR" sz="1600" b="1" dirty="0">
                <a:solidFill>
                  <a:schemeClr val="tx1">
                    <a:lumMod val="50000"/>
                    <a:lumOff val="50000"/>
                  </a:schemeClr>
                </a:solidFill>
              </a:rPr>
              <a:t>Très bien ! </a:t>
            </a:r>
          </a:p>
        </p:txBody>
      </p:sp>
      <p:sp>
        <p:nvSpPr>
          <p:cNvPr id="8" name="Oval 7">
            <a:extLst>
              <a:ext uri="{FF2B5EF4-FFF2-40B4-BE49-F238E27FC236}">
                <a16:creationId xmlns:a16="http://schemas.microsoft.com/office/drawing/2014/main" id="{91826ED0-A67C-B1E1-F496-82E1EED43694}"/>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pic>
        <p:nvPicPr>
          <p:cNvPr id="40" name="Image 9">
            <a:extLst>
              <a:ext uri="{FF2B5EF4-FFF2-40B4-BE49-F238E27FC236}">
                <a16:creationId xmlns:a16="http://schemas.microsoft.com/office/drawing/2014/main" id="{60C325D6-AE4B-C8BA-49B8-DAF954CA89B1}"/>
              </a:ext>
            </a:extLst>
          </p:cNvPr>
          <p:cNvPicPr>
            <a:picLocks noChangeAspect="1"/>
          </p:cNvPicPr>
          <p:nvPr/>
        </p:nvPicPr>
        <p:blipFill>
          <a:blip r:embed="rId2"/>
          <a:stretch>
            <a:fillRect/>
          </a:stretch>
        </p:blipFill>
        <p:spPr>
          <a:xfrm>
            <a:off x="11369605" y="786492"/>
            <a:ext cx="583170" cy="583170"/>
          </a:xfrm>
          <a:prstGeom prst="rect">
            <a:avLst/>
          </a:prstGeom>
        </p:spPr>
      </p:pic>
      <p:sp>
        <p:nvSpPr>
          <p:cNvPr id="22" name="ZoneTexte 21">
            <a:extLst>
              <a:ext uri="{FF2B5EF4-FFF2-40B4-BE49-F238E27FC236}">
                <a16:creationId xmlns:a16="http://schemas.microsoft.com/office/drawing/2014/main" id="{214954B5-8814-F57C-6C2C-0F2AD792F6D6}"/>
              </a:ext>
            </a:extLst>
          </p:cNvPr>
          <p:cNvSpPr txBox="1"/>
          <p:nvPr/>
        </p:nvSpPr>
        <p:spPr>
          <a:xfrm>
            <a:off x="2667682" y="5237186"/>
            <a:ext cx="6579908" cy="369332"/>
          </a:xfrm>
          <a:prstGeom prst="rect">
            <a:avLst/>
          </a:prstGeom>
          <a:noFill/>
        </p:spPr>
        <p:txBody>
          <a:bodyPr wrap="square">
            <a:spAutoFit/>
          </a:bodyPr>
          <a:lstStyle/>
          <a:p>
            <a:pPr algn="ctr"/>
            <a:r>
              <a:rPr lang="fr-FR" b="1" dirty="0">
                <a:solidFill>
                  <a:srgbClr val="00797F"/>
                </a:solidFill>
                <a:latin typeface="Calibri" panose="020F0502020204030204" pitchFamily="34" charset="0"/>
                <a:cs typeface="Calibri" panose="020F0502020204030204" pitchFamily="34" charset="0"/>
              </a:rPr>
              <a:t>Montagne de </a:t>
            </a:r>
            <a:r>
              <a:rPr lang="fr-FR" b="1" dirty="0" err="1">
                <a:solidFill>
                  <a:srgbClr val="00797F"/>
                </a:solidFill>
                <a:latin typeface="Calibri" panose="020F0502020204030204" pitchFamily="34" charset="0"/>
                <a:cs typeface="Calibri" panose="020F0502020204030204" pitchFamily="34" charset="0"/>
              </a:rPr>
              <a:t>Stetind</a:t>
            </a:r>
            <a:r>
              <a:rPr lang="fr-FR" b="1" dirty="0">
                <a:solidFill>
                  <a:srgbClr val="00797F"/>
                </a:solidFill>
                <a:latin typeface="Calibri" panose="020F0502020204030204" pitchFamily="34" charset="0"/>
                <a:cs typeface="Calibri" panose="020F0502020204030204" pitchFamily="34" charset="0"/>
              </a:rPr>
              <a:t>, Norvège</a:t>
            </a:r>
          </a:p>
        </p:txBody>
      </p:sp>
      <p:sp>
        <p:nvSpPr>
          <p:cNvPr id="23" name="Google Shape;1376;p31">
            <a:extLst>
              <a:ext uri="{FF2B5EF4-FFF2-40B4-BE49-F238E27FC236}">
                <a16:creationId xmlns:a16="http://schemas.microsoft.com/office/drawing/2014/main" id="{A556846B-A2C3-906F-332C-1BD6636B55E2}"/>
              </a:ext>
            </a:extLst>
          </p:cNvPr>
          <p:cNvSpPr/>
          <p:nvPr/>
        </p:nvSpPr>
        <p:spPr>
          <a:xfrm>
            <a:off x="737994" y="1732420"/>
            <a:ext cx="10960669" cy="575123"/>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Au pied de la montagne, la température est :</a:t>
            </a:r>
          </a:p>
        </p:txBody>
      </p:sp>
      <p:sp>
        <p:nvSpPr>
          <p:cNvPr id="24" name="Rectangle: Rounded Corners 22">
            <a:extLst>
              <a:ext uri="{FF2B5EF4-FFF2-40B4-BE49-F238E27FC236}">
                <a16:creationId xmlns:a16="http://schemas.microsoft.com/office/drawing/2014/main" id="{931E54CC-7259-315D-E18A-1FB9861C30EB}"/>
              </a:ext>
            </a:extLst>
          </p:cNvPr>
          <p:cNvSpPr/>
          <p:nvPr/>
        </p:nvSpPr>
        <p:spPr>
          <a:xfrm>
            <a:off x="2294750" y="5702550"/>
            <a:ext cx="1981414" cy="720000"/>
          </a:xfrm>
          <a:prstGeom prst="roundRect">
            <a:avLst/>
          </a:prstGeom>
          <a:solidFill>
            <a:schemeClr val="accent1">
              <a:lumMod val="5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a. Haute</a:t>
            </a:r>
            <a:endParaRPr lang="fr-FR" sz="2400" b="1"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ectangle: Rounded Corners 22">
            <a:extLst>
              <a:ext uri="{FF2B5EF4-FFF2-40B4-BE49-F238E27FC236}">
                <a16:creationId xmlns:a16="http://schemas.microsoft.com/office/drawing/2014/main" id="{0BF7DC34-132B-949A-EE0B-C2C2A46C603E}"/>
              </a:ext>
            </a:extLst>
          </p:cNvPr>
          <p:cNvSpPr/>
          <p:nvPr/>
        </p:nvSpPr>
        <p:spPr>
          <a:xfrm>
            <a:off x="7260624" y="5702550"/>
            <a:ext cx="2094536"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a:t>
            </a:r>
            <a:r>
              <a:rPr lang="fr-FR" sz="2800" b="1" dirty="0">
                <a:latin typeface="Calibri" panose="020F0502020204030204" pitchFamily="34" charset="0"/>
                <a:ea typeface="Calibri" panose="020F0502020204030204" pitchFamily="34" charset="0"/>
                <a:cs typeface="Calibri" panose="020F0502020204030204" pitchFamily="34" charset="0"/>
              </a:rPr>
              <a:t>Basse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26" name="Image 25" descr="Il n'y a pas que l'Everest ! Voici 5 montagnes qui font partie des plus  belles et des plus impressionnantes au monde - easyVoyage">
            <a:extLst>
              <a:ext uri="{FF2B5EF4-FFF2-40B4-BE49-F238E27FC236}">
                <a16:creationId xmlns:a16="http://schemas.microsoft.com/office/drawing/2014/main" id="{58B64D15-75D0-E2E7-5723-9F4A523769AF}"/>
              </a:ext>
            </a:extLst>
          </p:cNvPr>
          <p:cNvPicPr>
            <a:picLocks noChangeAspect="1"/>
          </p:cNvPicPr>
          <p:nvPr/>
        </p:nvPicPr>
        <p:blipFill>
          <a:blip r:embed="rId3"/>
          <a:stretch>
            <a:fillRect/>
          </a:stretch>
        </p:blipFill>
        <p:spPr>
          <a:xfrm>
            <a:off x="3747173" y="2307543"/>
            <a:ext cx="4420926" cy="2947284"/>
          </a:xfrm>
          <a:prstGeom prst="rect">
            <a:avLst/>
          </a:prstGeom>
        </p:spPr>
      </p:pic>
    </p:spTree>
    <p:extLst>
      <p:ext uri="{BB962C8B-B14F-4D97-AF65-F5344CB8AC3E}">
        <p14:creationId xmlns:p14="http://schemas.microsoft.com/office/powerpoint/2010/main" val="100604844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C5C66-1A5F-725A-5D04-FA8B97B0FD55}"/>
            </a:ext>
          </a:extLst>
        </p:cNvPr>
        <p:cNvGrpSpPr/>
        <p:nvPr/>
      </p:nvGrpSpPr>
      <p:grpSpPr>
        <a:xfrm>
          <a:off x="0" y="0"/>
          <a:ext cx="0" cy="0"/>
          <a:chOff x="0" y="0"/>
          <a:chExt cx="0" cy="0"/>
        </a:xfrm>
      </p:grpSpPr>
      <p:sp>
        <p:nvSpPr>
          <p:cNvPr id="15" name="Titre 1">
            <a:extLst>
              <a:ext uri="{FF2B5EF4-FFF2-40B4-BE49-F238E27FC236}">
                <a16:creationId xmlns:a16="http://schemas.microsoft.com/office/drawing/2014/main" id="{A6043DC1-CE7D-A13D-76E8-9630132F1507}"/>
              </a:ext>
            </a:extLst>
          </p:cNvPr>
          <p:cNvSpPr>
            <a:spLocks noGrp="1"/>
          </p:cNvSpPr>
          <p:nvPr>
            <p:ph type="title" idx="4294967295"/>
          </p:nvPr>
        </p:nvSpPr>
        <p:spPr>
          <a:xfrm>
            <a:off x="996880" y="293144"/>
            <a:ext cx="10372725" cy="268287"/>
          </a:xfrm>
        </p:spPr>
        <p:txBody>
          <a:bodyPr vert="horz" lIns="91440" tIns="45720" rIns="91440" bIns="45720" rtlCol="0" anchor="ctr">
            <a:noAutofit/>
          </a:bodyPr>
          <a:lstStyle/>
          <a:p>
            <a:r>
              <a:rPr lang="fr-FR" sz="1600" b="1" dirty="0">
                <a:solidFill>
                  <a:schemeClr val="tx1">
                    <a:lumMod val="50000"/>
                    <a:lumOff val="50000"/>
                  </a:schemeClr>
                </a:solidFill>
              </a:rPr>
              <a:t>Et voici une dernière question.</a:t>
            </a:r>
          </a:p>
        </p:txBody>
      </p:sp>
      <p:sp>
        <p:nvSpPr>
          <p:cNvPr id="2" name="Oval 7">
            <a:extLst>
              <a:ext uri="{FF2B5EF4-FFF2-40B4-BE49-F238E27FC236}">
                <a16:creationId xmlns:a16="http://schemas.microsoft.com/office/drawing/2014/main" id="{BCAD53BA-C1AB-CAFE-7DC4-FF58EF30BB9A}"/>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20" name="Rectangle: Rounded Corners 22">
            <a:extLst>
              <a:ext uri="{FF2B5EF4-FFF2-40B4-BE49-F238E27FC236}">
                <a16:creationId xmlns:a16="http://schemas.microsoft.com/office/drawing/2014/main" id="{E6BA2DF6-76B1-2E84-3564-6F459C734DC2}"/>
              </a:ext>
            </a:extLst>
          </p:cNvPr>
          <p:cNvSpPr/>
          <p:nvPr/>
        </p:nvSpPr>
        <p:spPr>
          <a:xfrm>
            <a:off x="6323600" y="3120189"/>
            <a:ext cx="397864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L’altitude</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ectangle: Rounded Corners 22">
            <a:extLst>
              <a:ext uri="{FF2B5EF4-FFF2-40B4-BE49-F238E27FC236}">
                <a16:creationId xmlns:a16="http://schemas.microsoft.com/office/drawing/2014/main" id="{728A5B18-808F-CE0E-C909-FED35E14E683}"/>
              </a:ext>
            </a:extLst>
          </p:cNvPr>
          <p:cNvSpPr/>
          <p:nvPr/>
        </p:nvSpPr>
        <p:spPr>
          <a:xfrm>
            <a:off x="6323600" y="4067583"/>
            <a:ext cx="397864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La latitude</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Rectangle: Rounded Corners 22">
            <a:extLst>
              <a:ext uri="{FF2B5EF4-FFF2-40B4-BE49-F238E27FC236}">
                <a16:creationId xmlns:a16="http://schemas.microsoft.com/office/drawing/2014/main" id="{2B4E850C-3D28-5514-5AD5-2587745623DE}"/>
              </a:ext>
            </a:extLst>
          </p:cNvPr>
          <p:cNvSpPr/>
          <p:nvPr/>
        </p:nvSpPr>
        <p:spPr>
          <a:xfrm>
            <a:off x="6323600" y="5014977"/>
            <a:ext cx="394816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L’eau souterraine</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1376;p31">
            <a:extLst>
              <a:ext uri="{FF2B5EF4-FFF2-40B4-BE49-F238E27FC236}">
                <a16:creationId xmlns:a16="http://schemas.microsoft.com/office/drawing/2014/main" id="{AFE2F081-52C3-EBD8-941F-024003BF16B4}"/>
              </a:ext>
            </a:extLst>
          </p:cNvPr>
          <p:cNvSpPr/>
          <p:nvPr/>
        </p:nvSpPr>
        <p:spPr>
          <a:xfrm>
            <a:off x="737994" y="1732420"/>
            <a:ext cx="10960669" cy="1085901"/>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Le facteur qui explique la différence de la température entre le sommet et le pied de la montagne est :</a:t>
            </a:r>
          </a:p>
        </p:txBody>
      </p:sp>
      <p:sp>
        <p:nvSpPr>
          <p:cNvPr id="24" name="ZoneTexte 23">
            <a:extLst>
              <a:ext uri="{FF2B5EF4-FFF2-40B4-BE49-F238E27FC236}">
                <a16:creationId xmlns:a16="http://schemas.microsoft.com/office/drawing/2014/main" id="{A63E5834-EDD4-DE4E-CA28-B969EC23B985}"/>
              </a:ext>
            </a:extLst>
          </p:cNvPr>
          <p:cNvSpPr txBox="1"/>
          <p:nvPr/>
        </p:nvSpPr>
        <p:spPr>
          <a:xfrm>
            <a:off x="585595" y="1190987"/>
            <a:ext cx="6094070" cy="523220"/>
          </a:xfrm>
          <a:prstGeom prst="rect">
            <a:avLst/>
          </a:prstGeom>
          <a:noFill/>
        </p:spPr>
        <p:txBody>
          <a:bodyPr wrap="square">
            <a:spAutoFit/>
          </a:bodyPr>
          <a:lstStyle/>
          <a:p>
            <a:r>
              <a:rPr lang="fr-FR" sz="2800" b="1" dirty="0">
                <a:solidFill>
                  <a:srgbClr val="0D0D0D"/>
                </a:solidFill>
                <a:latin typeface="Calibri" panose="020F0502020204030204" pitchFamily="34" charset="0"/>
                <a:ea typeface="Calibri" panose="020F0502020204030204" pitchFamily="34" charset="0"/>
                <a:cs typeface="Calibri" panose="020F0502020204030204" pitchFamily="34" charset="0"/>
              </a:rPr>
              <a:t>5. Choisissez la bonne réponse.</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28438E40-0D9E-F107-BCEC-F9DB38E152A1}"/>
              </a:ext>
            </a:extLst>
          </p:cNvPr>
          <p:cNvSpPr txBox="1"/>
          <p:nvPr/>
        </p:nvSpPr>
        <p:spPr>
          <a:xfrm>
            <a:off x="-341497" y="5870906"/>
            <a:ext cx="6579908" cy="369332"/>
          </a:xfrm>
          <a:prstGeom prst="rect">
            <a:avLst/>
          </a:prstGeom>
          <a:noFill/>
        </p:spPr>
        <p:txBody>
          <a:bodyPr wrap="square">
            <a:spAutoFit/>
          </a:bodyPr>
          <a:lstStyle/>
          <a:p>
            <a:pPr algn="ctr"/>
            <a:r>
              <a:rPr lang="fr-FR" b="1" dirty="0">
                <a:solidFill>
                  <a:srgbClr val="00797F"/>
                </a:solidFill>
                <a:latin typeface="Calibri" panose="020F0502020204030204" pitchFamily="34" charset="0"/>
                <a:cs typeface="Calibri" panose="020F0502020204030204" pitchFamily="34" charset="0"/>
              </a:rPr>
              <a:t>Montagne de </a:t>
            </a:r>
            <a:r>
              <a:rPr lang="fr-FR" b="1" dirty="0" err="1">
                <a:solidFill>
                  <a:srgbClr val="00797F"/>
                </a:solidFill>
                <a:latin typeface="Calibri" panose="020F0502020204030204" pitchFamily="34" charset="0"/>
                <a:cs typeface="Calibri" panose="020F0502020204030204" pitchFamily="34" charset="0"/>
              </a:rPr>
              <a:t>Stetind</a:t>
            </a:r>
            <a:r>
              <a:rPr lang="fr-FR" b="1" dirty="0">
                <a:solidFill>
                  <a:srgbClr val="00797F"/>
                </a:solidFill>
                <a:latin typeface="Calibri" panose="020F0502020204030204" pitchFamily="34" charset="0"/>
                <a:cs typeface="Calibri" panose="020F0502020204030204" pitchFamily="34" charset="0"/>
              </a:rPr>
              <a:t>, Norvège</a:t>
            </a:r>
          </a:p>
        </p:txBody>
      </p:sp>
      <p:pic>
        <p:nvPicPr>
          <p:cNvPr id="26" name="Image 25" descr="Il n'y a pas que l'Everest ! Voici 5 montagnes qui font partie des plus  belles et des plus impressionnantes au monde - easyVoyage">
            <a:extLst>
              <a:ext uri="{FF2B5EF4-FFF2-40B4-BE49-F238E27FC236}">
                <a16:creationId xmlns:a16="http://schemas.microsoft.com/office/drawing/2014/main" id="{835FFCCC-EA7A-6898-5A16-A46BFDDAC235}"/>
              </a:ext>
            </a:extLst>
          </p:cNvPr>
          <p:cNvPicPr>
            <a:picLocks noChangeAspect="1"/>
          </p:cNvPicPr>
          <p:nvPr/>
        </p:nvPicPr>
        <p:blipFill>
          <a:blip r:embed="rId2"/>
          <a:stretch>
            <a:fillRect/>
          </a:stretch>
        </p:blipFill>
        <p:spPr>
          <a:xfrm>
            <a:off x="737994" y="2941263"/>
            <a:ext cx="4420926" cy="2947284"/>
          </a:xfrm>
          <a:prstGeom prst="rect">
            <a:avLst/>
          </a:prstGeom>
        </p:spPr>
      </p:pic>
      <p:grpSp>
        <p:nvGrpSpPr>
          <p:cNvPr id="27" name="Groupe 26">
            <a:extLst>
              <a:ext uri="{FF2B5EF4-FFF2-40B4-BE49-F238E27FC236}">
                <a16:creationId xmlns:a16="http://schemas.microsoft.com/office/drawing/2014/main" id="{2EFF318F-0EB4-141C-2346-239C3FFD915F}"/>
              </a:ext>
            </a:extLst>
          </p:cNvPr>
          <p:cNvGrpSpPr/>
          <p:nvPr/>
        </p:nvGrpSpPr>
        <p:grpSpPr>
          <a:xfrm>
            <a:off x="10790576" y="349758"/>
            <a:ext cx="497596" cy="431295"/>
            <a:chOff x="779844" y="4335989"/>
            <a:chExt cx="563238" cy="575842"/>
          </a:xfrm>
        </p:grpSpPr>
        <p:pic>
          <p:nvPicPr>
            <p:cNvPr id="28" name="Google Shape;307;p51" descr="Une image contenant Dessin animé, clipart, Animation, illustration&#10;&#10;Description générée automatiquement">
              <a:extLst>
                <a:ext uri="{FF2B5EF4-FFF2-40B4-BE49-F238E27FC236}">
                  <a16:creationId xmlns:a16="http://schemas.microsoft.com/office/drawing/2014/main" id="{7ABB6B32-012C-2546-DA82-F03743DD348D}"/>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29" name="Rectangle 28">
              <a:extLst>
                <a:ext uri="{FF2B5EF4-FFF2-40B4-BE49-F238E27FC236}">
                  <a16:creationId xmlns:a16="http://schemas.microsoft.com/office/drawing/2014/main" id="{20752E30-E22E-57C1-DD78-ABE65C2DC11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30" name="Espace réservé du contenu 3">
            <a:extLst>
              <a:ext uri="{FF2B5EF4-FFF2-40B4-BE49-F238E27FC236}">
                <a16:creationId xmlns:a16="http://schemas.microsoft.com/office/drawing/2014/main" id="{1B414C7C-1555-38BA-0389-05F2A7372B3C}"/>
              </a:ext>
            </a:extLst>
          </p:cNvPr>
          <p:cNvSpPr txBox="1">
            <a:spLocks/>
          </p:cNvSpPr>
          <p:nvPr/>
        </p:nvSpPr>
        <p:spPr>
          <a:xfrm>
            <a:off x="909637" y="631034"/>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i="1" dirty="0">
                <a:solidFill>
                  <a:schemeClr val="tx1">
                    <a:lumMod val="50000"/>
                    <a:lumOff val="50000"/>
                  </a:schemeClr>
                </a:solidFill>
              </a:rPr>
              <a:t>Clarifier la question et, si nécessaire, recourir à l’alternance linguistique. Inviter les élèves à utiliser leurs ardoises.</a:t>
            </a:r>
          </a:p>
        </p:txBody>
      </p:sp>
    </p:spTree>
    <p:extLst>
      <p:ext uri="{BB962C8B-B14F-4D97-AF65-F5344CB8AC3E}">
        <p14:creationId xmlns:p14="http://schemas.microsoft.com/office/powerpoint/2010/main" val="333114804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3EF45-E2F2-C7AE-9165-E7C398D9BDF3}"/>
            </a:ext>
          </a:extLst>
        </p:cNvPr>
        <p:cNvGrpSpPr/>
        <p:nvPr/>
      </p:nvGrpSpPr>
      <p:grpSpPr>
        <a:xfrm>
          <a:off x="0" y="0"/>
          <a:ext cx="0" cy="0"/>
          <a:chOff x="0" y="0"/>
          <a:chExt cx="0" cy="0"/>
        </a:xfrm>
      </p:grpSpPr>
      <p:sp>
        <p:nvSpPr>
          <p:cNvPr id="15" name="Titre 1">
            <a:extLst>
              <a:ext uri="{FF2B5EF4-FFF2-40B4-BE49-F238E27FC236}">
                <a16:creationId xmlns:a16="http://schemas.microsoft.com/office/drawing/2014/main" id="{FDD294C1-6C5F-2226-A895-DF19B2F82A3A}"/>
              </a:ext>
            </a:extLst>
          </p:cNvPr>
          <p:cNvSpPr>
            <a:spLocks noGrp="1"/>
          </p:cNvSpPr>
          <p:nvPr>
            <p:ph type="title" idx="4294967295"/>
          </p:nvPr>
        </p:nvSpPr>
        <p:spPr>
          <a:xfrm>
            <a:off x="996880" y="293144"/>
            <a:ext cx="10372725" cy="268287"/>
          </a:xfrm>
        </p:spPr>
        <p:txBody>
          <a:bodyPr vert="horz" lIns="91440" tIns="45720" rIns="91440" bIns="45720" rtlCol="0" anchor="ctr">
            <a:noAutofit/>
          </a:bodyPr>
          <a:lstStyle/>
          <a:p>
            <a:r>
              <a:rPr lang="fr-FR" sz="1600" b="1" dirty="0">
                <a:solidFill>
                  <a:schemeClr val="tx1">
                    <a:lumMod val="50000"/>
                    <a:lumOff val="50000"/>
                  </a:schemeClr>
                </a:solidFill>
              </a:rPr>
              <a:t>Excellent ! </a:t>
            </a:r>
          </a:p>
        </p:txBody>
      </p:sp>
      <p:sp>
        <p:nvSpPr>
          <p:cNvPr id="16" name="Espace réservé du contenu 3">
            <a:extLst>
              <a:ext uri="{FF2B5EF4-FFF2-40B4-BE49-F238E27FC236}">
                <a16:creationId xmlns:a16="http://schemas.microsoft.com/office/drawing/2014/main" id="{08767C9D-F992-30DB-05BE-57B9958FD79F}"/>
              </a:ext>
            </a:extLst>
          </p:cNvPr>
          <p:cNvSpPr txBox="1">
            <a:spLocks/>
          </p:cNvSpPr>
          <p:nvPr/>
        </p:nvSpPr>
        <p:spPr>
          <a:xfrm>
            <a:off x="909983" y="630841"/>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 Faire la démarcation entre l’altitude et la latitude.</a:t>
            </a:r>
          </a:p>
        </p:txBody>
      </p:sp>
      <p:sp>
        <p:nvSpPr>
          <p:cNvPr id="2" name="Oval 7">
            <a:extLst>
              <a:ext uri="{FF2B5EF4-FFF2-40B4-BE49-F238E27FC236}">
                <a16:creationId xmlns:a16="http://schemas.microsoft.com/office/drawing/2014/main" id="{44024759-97EB-2C51-8786-789C83C611FB}"/>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pic>
        <p:nvPicPr>
          <p:cNvPr id="4" name="Image 9">
            <a:extLst>
              <a:ext uri="{FF2B5EF4-FFF2-40B4-BE49-F238E27FC236}">
                <a16:creationId xmlns:a16="http://schemas.microsoft.com/office/drawing/2014/main" id="{9BFC4DEC-BCBB-7968-6FA0-1375B7647ABD}"/>
              </a:ext>
            </a:extLst>
          </p:cNvPr>
          <p:cNvPicPr>
            <a:picLocks noChangeAspect="1"/>
          </p:cNvPicPr>
          <p:nvPr/>
        </p:nvPicPr>
        <p:blipFill>
          <a:blip r:embed="rId2"/>
          <a:stretch>
            <a:fillRect/>
          </a:stretch>
        </p:blipFill>
        <p:spPr>
          <a:xfrm>
            <a:off x="11369605" y="786492"/>
            <a:ext cx="583170" cy="583170"/>
          </a:xfrm>
          <a:prstGeom prst="rect">
            <a:avLst/>
          </a:prstGeom>
        </p:spPr>
      </p:pic>
      <p:sp>
        <p:nvSpPr>
          <p:cNvPr id="13" name="Rectangle: Rounded Corners 22">
            <a:extLst>
              <a:ext uri="{FF2B5EF4-FFF2-40B4-BE49-F238E27FC236}">
                <a16:creationId xmlns:a16="http://schemas.microsoft.com/office/drawing/2014/main" id="{14E7852E-ADCE-4870-BAA4-D39837924326}"/>
              </a:ext>
            </a:extLst>
          </p:cNvPr>
          <p:cNvSpPr/>
          <p:nvPr/>
        </p:nvSpPr>
        <p:spPr>
          <a:xfrm>
            <a:off x="6323600" y="3120189"/>
            <a:ext cx="3978640" cy="720000"/>
          </a:xfrm>
          <a:prstGeom prst="roundRect">
            <a:avLst/>
          </a:prstGeom>
          <a:solidFill>
            <a:schemeClr val="accent1">
              <a:lumMod val="5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a. L’altitude</a:t>
            </a:r>
            <a:endParaRPr lang="fr-FR" sz="2400" b="1"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angle: Rounded Corners 22">
            <a:extLst>
              <a:ext uri="{FF2B5EF4-FFF2-40B4-BE49-F238E27FC236}">
                <a16:creationId xmlns:a16="http://schemas.microsoft.com/office/drawing/2014/main" id="{D46A5120-0951-8AA9-FDA9-15EF31DF967B}"/>
              </a:ext>
            </a:extLst>
          </p:cNvPr>
          <p:cNvSpPr/>
          <p:nvPr/>
        </p:nvSpPr>
        <p:spPr>
          <a:xfrm>
            <a:off x="6323600" y="4067583"/>
            <a:ext cx="397864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La latitude</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ectangle: Rounded Corners 22">
            <a:extLst>
              <a:ext uri="{FF2B5EF4-FFF2-40B4-BE49-F238E27FC236}">
                <a16:creationId xmlns:a16="http://schemas.microsoft.com/office/drawing/2014/main" id="{9C22A224-BD46-6A30-1903-E548DC7B18CE}"/>
              </a:ext>
            </a:extLst>
          </p:cNvPr>
          <p:cNvSpPr/>
          <p:nvPr/>
        </p:nvSpPr>
        <p:spPr>
          <a:xfrm>
            <a:off x="6323600" y="5014977"/>
            <a:ext cx="394816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L’eau souterraine</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24" name="Image 23" descr="Il n'y a pas que l'Everest ! Voici 5 montagnes qui font partie des plus  belles et des plus impressionnantes au monde - easyVoyage">
            <a:extLst>
              <a:ext uri="{FF2B5EF4-FFF2-40B4-BE49-F238E27FC236}">
                <a16:creationId xmlns:a16="http://schemas.microsoft.com/office/drawing/2014/main" id="{A9536216-9160-34D9-6672-8363C8CDA136}"/>
              </a:ext>
            </a:extLst>
          </p:cNvPr>
          <p:cNvPicPr>
            <a:picLocks noChangeAspect="1"/>
          </p:cNvPicPr>
          <p:nvPr/>
        </p:nvPicPr>
        <p:blipFill>
          <a:blip r:embed="rId3"/>
          <a:stretch>
            <a:fillRect/>
          </a:stretch>
        </p:blipFill>
        <p:spPr>
          <a:xfrm>
            <a:off x="737994" y="2941263"/>
            <a:ext cx="4420926" cy="2947284"/>
          </a:xfrm>
          <a:prstGeom prst="rect">
            <a:avLst/>
          </a:prstGeom>
        </p:spPr>
      </p:pic>
      <p:sp>
        <p:nvSpPr>
          <p:cNvPr id="25" name="Google Shape;1376;p31">
            <a:extLst>
              <a:ext uri="{FF2B5EF4-FFF2-40B4-BE49-F238E27FC236}">
                <a16:creationId xmlns:a16="http://schemas.microsoft.com/office/drawing/2014/main" id="{A0180610-FE25-28FD-CA2E-4F13ABC10834}"/>
              </a:ext>
            </a:extLst>
          </p:cNvPr>
          <p:cNvSpPr/>
          <p:nvPr/>
        </p:nvSpPr>
        <p:spPr>
          <a:xfrm>
            <a:off x="737994" y="1732420"/>
            <a:ext cx="10960669" cy="1085901"/>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Le facteur qui explique la différence de la température entre le sommet et le pied de la montagne est :</a:t>
            </a:r>
          </a:p>
        </p:txBody>
      </p:sp>
      <p:sp>
        <p:nvSpPr>
          <p:cNvPr id="26" name="ZoneTexte 25">
            <a:extLst>
              <a:ext uri="{FF2B5EF4-FFF2-40B4-BE49-F238E27FC236}">
                <a16:creationId xmlns:a16="http://schemas.microsoft.com/office/drawing/2014/main" id="{EE3C315C-B808-4C00-1269-310C87A446AE}"/>
              </a:ext>
            </a:extLst>
          </p:cNvPr>
          <p:cNvSpPr txBox="1"/>
          <p:nvPr/>
        </p:nvSpPr>
        <p:spPr>
          <a:xfrm>
            <a:off x="-341497" y="5870906"/>
            <a:ext cx="6579908" cy="369332"/>
          </a:xfrm>
          <a:prstGeom prst="rect">
            <a:avLst/>
          </a:prstGeom>
          <a:noFill/>
        </p:spPr>
        <p:txBody>
          <a:bodyPr wrap="square">
            <a:spAutoFit/>
          </a:bodyPr>
          <a:lstStyle/>
          <a:p>
            <a:pPr algn="ctr"/>
            <a:r>
              <a:rPr lang="fr-FR" b="1" dirty="0">
                <a:solidFill>
                  <a:srgbClr val="00797F"/>
                </a:solidFill>
                <a:latin typeface="Calibri" panose="020F0502020204030204" pitchFamily="34" charset="0"/>
                <a:cs typeface="Calibri" panose="020F0502020204030204" pitchFamily="34" charset="0"/>
              </a:rPr>
              <a:t>Montagne de </a:t>
            </a:r>
            <a:r>
              <a:rPr lang="fr-FR" b="1" dirty="0" err="1">
                <a:solidFill>
                  <a:srgbClr val="00797F"/>
                </a:solidFill>
                <a:latin typeface="Calibri" panose="020F0502020204030204" pitchFamily="34" charset="0"/>
                <a:cs typeface="Calibri" panose="020F0502020204030204" pitchFamily="34" charset="0"/>
              </a:rPr>
              <a:t>Stetind</a:t>
            </a:r>
            <a:r>
              <a:rPr lang="fr-FR" b="1" dirty="0">
                <a:solidFill>
                  <a:srgbClr val="00797F"/>
                </a:solidFill>
                <a:latin typeface="Calibri" panose="020F0502020204030204" pitchFamily="34" charset="0"/>
                <a:cs typeface="Calibri" panose="020F0502020204030204" pitchFamily="34" charset="0"/>
              </a:rPr>
              <a:t>, Norvège</a:t>
            </a:r>
          </a:p>
        </p:txBody>
      </p:sp>
    </p:spTree>
    <p:extLst>
      <p:ext uri="{BB962C8B-B14F-4D97-AF65-F5344CB8AC3E}">
        <p14:creationId xmlns:p14="http://schemas.microsoft.com/office/powerpoint/2010/main" val="211175924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283D-1C3B-66D5-27D1-4238389C3FFA}"/>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E59C51D-C642-1DDB-EF5F-B545F91AB698}"/>
              </a:ext>
            </a:extLst>
          </p:cNvPr>
          <p:cNvGrpSpPr/>
          <p:nvPr/>
        </p:nvGrpSpPr>
        <p:grpSpPr>
          <a:xfrm>
            <a:off x="121920" y="142240"/>
            <a:ext cx="11938000" cy="6563360"/>
            <a:chOff x="2184400" y="1402025"/>
            <a:chExt cx="7823200" cy="4942038"/>
          </a:xfrm>
        </p:grpSpPr>
        <p:sp>
          <p:nvSpPr>
            <p:cNvPr id="3" name="Rectangle : coins arrondis 10">
              <a:extLst>
                <a:ext uri="{FF2B5EF4-FFF2-40B4-BE49-F238E27FC236}">
                  <a16:creationId xmlns:a16="http://schemas.microsoft.com/office/drawing/2014/main" id="{2AC10689-3538-031D-3802-6C268474D71E}"/>
                </a:ext>
              </a:extLst>
            </p:cNvPr>
            <p:cNvSpPr/>
            <p:nvPr/>
          </p:nvSpPr>
          <p:spPr>
            <a:xfrm>
              <a:off x="2184400" y="1402025"/>
              <a:ext cx="7823200" cy="4942038"/>
            </a:xfrm>
            <a:prstGeom prst="roundRect">
              <a:avLst>
                <a:gd name="adj" fmla="val 2665"/>
              </a:avLst>
            </a:prstGeom>
            <a:solidFill>
              <a:srgbClr val="7030A0"/>
            </a:solidFill>
            <a:ln>
              <a:solidFill>
                <a:srgbClr val="7030A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459FA3B0-C0C9-55E3-B2A1-609E84332F6A}"/>
                </a:ext>
              </a:extLst>
            </p:cNvPr>
            <p:cNvSpPr/>
            <p:nvPr/>
          </p:nvSpPr>
          <p:spPr>
            <a:xfrm>
              <a:off x="2284185" y="1499313"/>
              <a:ext cx="7623629" cy="4747463"/>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7100EAE4-D5B0-58C8-BFB8-0BAA58F2E6E5}"/>
              </a:ext>
            </a:extLst>
          </p:cNvPr>
          <p:cNvGrpSpPr/>
          <p:nvPr/>
        </p:nvGrpSpPr>
        <p:grpSpPr>
          <a:xfrm>
            <a:off x="9325079" y="5495261"/>
            <a:ext cx="2425142" cy="936370"/>
            <a:chOff x="8796759" y="4917801"/>
            <a:chExt cx="2425142" cy="936370"/>
          </a:xfrm>
        </p:grpSpPr>
        <p:sp>
          <p:nvSpPr>
            <p:cNvPr id="42" name="Oval 41">
              <a:extLst>
                <a:ext uri="{FF2B5EF4-FFF2-40B4-BE49-F238E27FC236}">
                  <a16:creationId xmlns:a16="http://schemas.microsoft.com/office/drawing/2014/main" id="{1D5EC100-C703-5BF8-D45D-0A631A5A8E6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033031D0-700D-C15C-0602-547A49E0B346}"/>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grpSp>
        <p:nvGrpSpPr>
          <p:cNvPr id="6" name="Group 14">
            <a:extLst>
              <a:ext uri="{FF2B5EF4-FFF2-40B4-BE49-F238E27FC236}">
                <a16:creationId xmlns:a16="http://schemas.microsoft.com/office/drawing/2014/main" id="{D48FD848-6B22-CBC8-26A1-AB8FEAE19A0E}"/>
              </a:ext>
            </a:extLst>
          </p:cNvPr>
          <p:cNvGrpSpPr/>
          <p:nvPr/>
        </p:nvGrpSpPr>
        <p:grpSpPr>
          <a:xfrm>
            <a:off x="5062913" y="1699526"/>
            <a:ext cx="4659652" cy="2905447"/>
            <a:chOff x="1641585" y="1048972"/>
            <a:chExt cx="5867403" cy="3260732"/>
          </a:xfrm>
        </p:grpSpPr>
        <p:sp>
          <p:nvSpPr>
            <p:cNvPr id="7" name="Rectangle : coins arrondis 10">
              <a:extLst>
                <a:ext uri="{FF2B5EF4-FFF2-40B4-BE49-F238E27FC236}">
                  <a16:creationId xmlns:a16="http://schemas.microsoft.com/office/drawing/2014/main" id="{2D19C3DD-0EBC-9B26-FFB2-4208CB6C5E64}"/>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7030A0"/>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8" name="Rectangle 18">
              <a:extLst>
                <a:ext uri="{FF2B5EF4-FFF2-40B4-BE49-F238E27FC236}">
                  <a16:creationId xmlns:a16="http://schemas.microsoft.com/office/drawing/2014/main" id="{D6EB2E96-90B4-7C9F-7FA5-54E5A3357C97}"/>
                </a:ext>
              </a:extLst>
            </p:cNvPr>
            <p:cNvSpPr/>
            <p:nvPr/>
          </p:nvSpPr>
          <p:spPr>
            <a:xfrm>
              <a:off x="1715066" y="1103461"/>
              <a:ext cx="5717724" cy="3124203"/>
            </a:xfrm>
            <a:prstGeom prst="rect">
              <a:avLst/>
            </a:prstGeom>
            <a:solidFill>
              <a:srgbClr val="7030A0"/>
            </a:solidFill>
            <a:ln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9" name="Rectangle 19">
              <a:extLst>
                <a:ext uri="{FF2B5EF4-FFF2-40B4-BE49-F238E27FC236}">
                  <a16:creationId xmlns:a16="http://schemas.microsoft.com/office/drawing/2014/main" id="{2F635428-320E-7FAA-0AE5-45B6050A232C}"/>
                </a:ext>
              </a:extLst>
            </p:cNvPr>
            <p:cNvSpPr/>
            <p:nvPr/>
          </p:nvSpPr>
          <p:spPr>
            <a:xfrm>
              <a:off x="1802501" y="1179667"/>
              <a:ext cx="5542845" cy="2971800"/>
            </a:xfrm>
            <a:prstGeom prst="rect">
              <a:avLst/>
            </a:prstGeom>
            <a:solidFill>
              <a:srgbClr val="FFFFFF"/>
            </a:solidFill>
            <a:ln cap="flat">
              <a:solidFill>
                <a:srgbClr val="7030A0"/>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grpSp>
      <p:sp>
        <p:nvSpPr>
          <p:cNvPr id="10" name="Rectangle 20">
            <a:extLst>
              <a:ext uri="{FF2B5EF4-FFF2-40B4-BE49-F238E27FC236}">
                <a16:creationId xmlns:a16="http://schemas.microsoft.com/office/drawing/2014/main" id="{9D03F9B8-F377-B139-7216-A671E70E6119}"/>
              </a:ext>
            </a:extLst>
          </p:cNvPr>
          <p:cNvSpPr/>
          <p:nvPr/>
        </p:nvSpPr>
        <p:spPr>
          <a:xfrm>
            <a:off x="5277854" y="4275717"/>
            <a:ext cx="4145509" cy="57815"/>
          </a:xfrm>
          <a:prstGeom prst="rect">
            <a:avLst/>
          </a:prstGeom>
          <a:solidFill>
            <a:srgbClr val="7030A0"/>
          </a:solidFill>
          <a:ln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11" name="Rectangle 21">
            <a:extLst>
              <a:ext uri="{FF2B5EF4-FFF2-40B4-BE49-F238E27FC236}">
                <a16:creationId xmlns:a16="http://schemas.microsoft.com/office/drawing/2014/main" id="{B724BB5D-38F9-62D3-FBA8-B51BB5AF68FE}"/>
              </a:ext>
            </a:extLst>
          </p:cNvPr>
          <p:cNvSpPr/>
          <p:nvPr/>
        </p:nvSpPr>
        <p:spPr>
          <a:xfrm>
            <a:off x="4713654" y="1956315"/>
            <a:ext cx="867138" cy="384316"/>
          </a:xfrm>
          <a:prstGeom prst="rect">
            <a:avLst/>
          </a:prstGeom>
          <a:solidFill>
            <a:srgbClr val="7030A0"/>
          </a:solidFill>
          <a:ln w="25402" cap="flat">
            <a:solidFill>
              <a:srgbClr val="7030A0"/>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noProof="0" dirty="0">
              <a:solidFill>
                <a:srgbClr val="000000"/>
              </a:solidFill>
              <a:uFillTx/>
              <a:latin typeface="Arial"/>
            </a:endParaRPr>
          </a:p>
        </p:txBody>
      </p:sp>
      <p:sp>
        <p:nvSpPr>
          <p:cNvPr id="12" name="Rectangle 23">
            <a:extLst>
              <a:ext uri="{FF2B5EF4-FFF2-40B4-BE49-F238E27FC236}">
                <a16:creationId xmlns:a16="http://schemas.microsoft.com/office/drawing/2014/main" id="{F00BEC9F-294C-ED13-3C79-B10011ABC7EA}"/>
              </a:ext>
            </a:extLst>
          </p:cNvPr>
          <p:cNvSpPr/>
          <p:nvPr/>
        </p:nvSpPr>
        <p:spPr>
          <a:xfrm>
            <a:off x="4773422" y="1963807"/>
            <a:ext cx="789749" cy="369332"/>
          </a:xfrm>
          <a:prstGeom prst="rect">
            <a:avLst/>
          </a:prstGeom>
          <a:solidFill>
            <a:srgbClr val="7030A0"/>
          </a:solidFill>
          <a:ln cap="flat">
            <a:solidFill>
              <a:srgbClr val="7030A0"/>
            </a:solidFill>
            <a:prstDash val="solid"/>
          </a:ln>
        </p:spPr>
        <p:txBody>
          <a:bodyPr vert="horz" wrap="square" lIns="91440" tIns="45720" rIns="91440" bIns="45720" anchor="t" anchorCtr="0" compatLnSpc="1">
            <a:sp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b="1" i="0" u="none" strike="noStrike" kern="1200" cap="none" spc="0" baseline="0" noProof="0" dirty="0">
                <a:solidFill>
                  <a:srgbClr val="FFFFFF"/>
                </a:solidFill>
                <a:uFillTx/>
                <a:latin typeface="Arial"/>
                <a:cs typeface="Arial"/>
              </a:rPr>
              <a:t>PGC</a:t>
            </a:r>
          </a:p>
        </p:txBody>
      </p:sp>
      <p:sp>
        <p:nvSpPr>
          <p:cNvPr id="13" name="TextBox 6">
            <a:extLst>
              <a:ext uri="{FF2B5EF4-FFF2-40B4-BE49-F238E27FC236}">
                <a16:creationId xmlns:a16="http://schemas.microsoft.com/office/drawing/2014/main" id="{2CF6C40C-11B3-918F-D6D6-FE3D501BF5FD}"/>
              </a:ext>
            </a:extLst>
          </p:cNvPr>
          <p:cNvSpPr txBox="1"/>
          <p:nvPr/>
        </p:nvSpPr>
        <p:spPr>
          <a:xfrm>
            <a:off x="5249063" y="2462344"/>
            <a:ext cx="4174300" cy="1661993"/>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000" b="1" noProof="0" dirty="0">
                <a:solidFill>
                  <a:srgbClr val="7030A0"/>
                </a:solidFill>
                <a:latin typeface="Arial"/>
              </a:rPr>
              <a:t>Moment de consolidation et différenciation</a:t>
            </a:r>
            <a:endParaRPr lang="fr-FR" sz="4000" b="1" noProof="0" dirty="0">
              <a:solidFill>
                <a:srgbClr val="7030A0"/>
              </a:solidFill>
              <a:latin typeface="Arial"/>
              <a:cs typeface="Arial"/>
            </a:endParaRPr>
          </a:p>
        </p:txBody>
      </p:sp>
      <p:pic>
        <p:nvPicPr>
          <p:cNvPr id="14" name="Picture 7">
            <a:extLst>
              <a:ext uri="{FF2B5EF4-FFF2-40B4-BE49-F238E27FC236}">
                <a16:creationId xmlns:a16="http://schemas.microsoft.com/office/drawing/2014/main" id="{F9769AB3-E2D7-6AC2-3F2D-73996BD3905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1613565" y="1694883"/>
            <a:ext cx="3060936" cy="3060936"/>
          </a:xfrm>
          <a:prstGeom prst="rect">
            <a:avLst/>
          </a:prstGeom>
        </p:spPr>
      </p:pic>
    </p:spTree>
    <p:extLst>
      <p:ext uri="{BB962C8B-B14F-4D97-AF65-F5344CB8AC3E}">
        <p14:creationId xmlns:p14="http://schemas.microsoft.com/office/powerpoint/2010/main" val="265233311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7A30-10C9-A4CB-D835-17FB877B86CF}"/>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D1843258-7E03-039C-7CF7-EFA44DAEC48A}"/>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pic>
        <p:nvPicPr>
          <p:cNvPr id="22" name="Picture 14">
            <a:extLst>
              <a:ext uri="{FF2B5EF4-FFF2-40B4-BE49-F238E27FC236}">
                <a16:creationId xmlns:a16="http://schemas.microsoft.com/office/drawing/2014/main" id="{6C3A7FF5-4F9B-CA7C-B1C6-F37B6BA98D96}"/>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031468" y="958934"/>
            <a:ext cx="837778" cy="837782"/>
          </a:xfrm>
          <a:prstGeom prst="rect">
            <a:avLst/>
          </a:prstGeom>
        </p:spPr>
      </p:pic>
      <p:sp>
        <p:nvSpPr>
          <p:cNvPr id="11" name="ZoneTexte 10">
            <a:extLst>
              <a:ext uri="{FF2B5EF4-FFF2-40B4-BE49-F238E27FC236}">
                <a16:creationId xmlns:a16="http://schemas.microsoft.com/office/drawing/2014/main" id="{339B82D4-E7CE-7B90-C542-43E8A2506248}"/>
              </a:ext>
            </a:extLst>
          </p:cNvPr>
          <p:cNvSpPr txBox="1"/>
          <p:nvPr/>
        </p:nvSpPr>
        <p:spPr>
          <a:xfrm>
            <a:off x="1005840" y="233680"/>
            <a:ext cx="9519920" cy="338554"/>
          </a:xfrm>
          <a:prstGeom prst="rect">
            <a:avLst/>
          </a:prstGeom>
          <a:noFill/>
        </p:spPr>
        <p:txBody>
          <a:bodyPr wrap="square" rtlCol="0">
            <a:spAutoFit/>
          </a:bodyPr>
          <a:lstStyle/>
          <a:p>
            <a:r>
              <a:rPr lang="fr-FR" sz="1600" b="1" noProof="0" dirty="0">
                <a:solidFill>
                  <a:schemeClr val="tx1">
                    <a:lumMod val="50000"/>
                    <a:lumOff val="50000"/>
                  </a:schemeClr>
                </a:solidFill>
              </a:rPr>
              <a:t>Travailler chacun pour soi; prenez l’activité 4 de la page 99 du livret.</a:t>
            </a:r>
          </a:p>
        </p:txBody>
      </p:sp>
      <p:sp>
        <p:nvSpPr>
          <p:cNvPr id="9" name="ZoneTexte 8">
            <a:extLst>
              <a:ext uri="{FF2B5EF4-FFF2-40B4-BE49-F238E27FC236}">
                <a16:creationId xmlns:a16="http://schemas.microsoft.com/office/drawing/2014/main" id="{46A79D66-2C59-990E-5A8B-7EE83EB1E789}"/>
              </a:ext>
            </a:extLst>
          </p:cNvPr>
          <p:cNvSpPr txBox="1"/>
          <p:nvPr/>
        </p:nvSpPr>
        <p:spPr>
          <a:xfrm>
            <a:off x="5306603" y="6254988"/>
            <a:ext cx="926279" cy="369332"/>
          </a:xfrm>
          <a:prstGeom prst="rect">
            <a:avLst/>
          </a:prstGeom>
          <a:noFill/>
        </p:spPr>
        <p:txBody>
          <a:bodyPr wrap="none" rtlCol="0">
            <a:spAutoFit/>
          </a:bodyPr>
          <a:lstStyle/>
          <a:p>
            <a:r>
              <a:rPr lang="fr-FR" b="1" dirty="0"/>
              <a:t>Page 99</a:t>
            </a:r>
          </a:p>
        </p:txBody>
      </p:sp>
      <p:pic>
        <p:nvPicPr>
          <p:cNvPr id="12" name="Image 11">
            <a:extLst>
              <a:ext uri="{FF2B5EF4-FFF2-40B4-BE49-F238E27FC236}">
                <a16:creationId xmlns:a16="http://schemas.microsoft.com/office/drawing/2014/main" id="{F8FB9562-78CC-71EB-B4C7-817253A6BB2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489777" y="958933"/>
            <a:ext cx="4495984" cy="2392031"/>
          </a:xfrm>
          <a:prstGeom prst="rect">
            <a:avLst/>
          </a:prstGeom>
        </p:spPr>
      </p:pic>
      <p:pic>
        <p:nvPicPr>
          <p:cNvPr id="14" name="Image 13">
            <a:extLst>
              <a:ext uri="{FF2B5EF4-FFF2-40B4-BE49-F238E27FC236}">
                <a16:creationId xmlns:a16="http://schemas.microsoft.com/office/drawing/2014/main" id="{33A08C43-0C07-9C8D-4805-8761E032AFD2}"/>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566161" y="3416235"/>
            <a:ext cx="4446950" cy="2773483"/>
          </a:xfrm>
          <a:prstGeom prst="rect">
            <a:avLst/>
          </a:prstGeom>
        </p:spPr>
      </p:pic>
    </p:spTree>
    <p:extLst>
      <p:ext uri="{BB962C8B-B14F-4D97-AF65-F5344CB8AC3E}">
        <p14:creationId xmlns:p14="http://schemas.microsoft.com/office/powerpoint/2010/main" val="201155108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60382-76AC-AA32-4190-241B60AC5025}"/>
            </a:ext>
          </a:extLst>
        </p:cNvPr>
        <p:cNvGrpSpPr/>
        <p:nvPr/>
      </p:nvGrpSpPr>
      <p:grpSpPr>
        <a:xfrm>
          <a:off x="0" y="0"/>
          <a:ext cx="0" cy="0"/>
          <a:chOff x="0" y="0"/>
          <a:chExt cx="0" cy="0"/>
        </a:xfrm>
      </p:grpSpPr>
      <p:sp>
        <p:nvSpPr>
          <p:cNvPr id="15" name="Rectangle: Rounded Corners 24">
            <a:extLst>
              <a:ext uri="{FF2B5EF4-FFF2-40B4-BE49-F238E27FC236}">
                <a16:creationId xmlns:a16="http://schemas.microsoft.com/office/drawing/2014/main" id="{389A30AA-89F9-72FB-1ED3-436183E57521}"/>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grpSp>
        <p:nvGrpSpPr>
          <p:cNvPr id="13" name="Groupe 12">
            <a:extLst>
              <a:ext uri="{FF2B5EF4-FFF2-40B4-BE49-F238E27FC236}">
                <a16:creationId xmlns:a16="http://schemas.microsoft.com/office/drawing/2014/main" id="{3237C4C8-51C8-7B34-DCC8-2E0534069A80}"/>
              </a:ext>
            </a:extLst>
          </p:cNvPr>
          <p:cNvGrpSpPr/>
          <p:nvPr/>
        </p:nvGrpSpPr>
        <p:grpSpPr>
          <a:xfrm>
            <a:off x="11302532" y="856717"/>
            <a:ext cx="630930" cy="588164"/>
            <a:chOff x="582302" y="4457015"/>
            <a:chExt cx="630930" cy="588164"/>
          </a:xfrm>
        </p:grpSpPr>
        <p:pic>
          <p:nvPicPr>
            <p:cNvPr id="14" name="Picture 7">
              <a:extLst>
                <a:ext uri="{FF2B5EF4-FFF2-40B4-BE49-F238E27FC236}">
                  <a16:creationId xmlns:a16="http://schemas.microsoft.com/office/drawing/2014/main" id="{A0B8BB2B-CC59-F069-193B-14A203EE1FBE}"/>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6" name="Picture 7">
              <a:extLst>
                <a:ext uri="{FF2B5EF4-FFF2-40B4-BE49-F238E27FC236}">
                  <a16:creationId xmlns:a16="http://schemas.microsoft.com/office/drawing/2014/main" id="{C4D18C0E-3605-B500-92F0-F82D82C1320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 name="ZoneTexte 2">
            <a:extLst>
              <a:ext uri="{FF2B5EF4-FFF2-40B4-BE49-F238E27FC236}">
                <a16:creationId xmlns:a16="http://schemas.microsoft.com/office/drawing/2014/main" id="{9EBFC926-2C1F-28E7-7E61-BEA778DD1C5D}"/>
              </a:ext>
            </a:extLst>
          </p:cNvPr>
          <p:cNvSpPr txBox="1"/>
          <p:nvPr/>
        </p:nvSpPr>
        <p:spPr>
          <a:xfrm>
            <a:off x="1025996" y="216370"/>
            <a:ext cx="7803372" cy="338554"/>
          </a:xfrm>
          <a:prstGeom prst="rect">
            <a:avLst/>
          </a:prstGeom>
          <a:noFill/>
        </p:spPr>
        <p:txBody>
          <a:bodyPr wrap="square">
            <a:spAutoFit/>
          </a:bodyPr>
          <a:lstStyle/>
          <a:p>
            <a:r>
              <a:rPr lang="fr-FR" sz="1600" b="1" noProof="0" dirty="0">
                <a:solidFill>
                  <a:schemeClr val="bg2">
                    <a:lumMod val="50000"/>
                  </a:schemeClr>
                </a:solidFill>
                <a:sym typeface="Hammersmith One"/>
              </a:rPr>
              <a:t>Correction.</a:t>
            </a:r>
          </a:p>
        </p:txBody>
      </p:sp>
      <p:pic>
        <p:nvPicPr>
          <p:cNvPr id="8" name="Image 7">
            <a:extLst>
              <a:ext uri="{FF2B5EF4-FFF2-40B4-BE49-F238E27FC236}">
                <a16:creationId xmlns:a16="http://schemas.microsoft.com/office/drawing/2014/main" id="{6971F40A-7F39-4645-4D16-E5CEA7E978D7}"/>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5089" t="20315" r="2937" b="3299"/>
          <a:stretch>
            <a:fillRect/>
          </a:stretch>
        </p:blipFill>
        <p:spPr>
          <a:xfrm>
            <a:off x="3139979" y="973608"/>
            <a:ext cx="5912041" cy="2612337"/>
          </a:xfrm>
          <a:prstGeom prst="rect">
            <a:avLst/>
          </a:prstGeom>
        </p:spPr>
      </p:pic>
      <p:pic>
        <p:nvPicPr>
          <p:cNvPr id="12" name="Image 11">
            <a:extLst>
              <a:ext uri="{FF2B5EF4-FFF2-40B4-BE49-F238E27FC236}">
                <a16:creationId xmlns:a16="http://schemas.microsoft.com/office/drawing/2014/main" id="{F1B2348F-C426-F6C5-F68A-99CF750CE99A}"/>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b="50269"/>
          <a:stretch>
            <a:fillRect/>
          </a:stretch>
        </p:blipFill>
        <p:spPr>
          <a:xfrm>
            <a:off x="294640" y="3585945"/>
            <a:ext cx="11638822" cy="3055685"/>
          </a:xfrm>
          <a:prstGeom prst="rect">
            <a:avLst/>
          </a:prstGeom>
        </p:spPr>
      </p:pic>
      <p:sp>
        <p:nvSpPr>
          <p:cNvPr id="17" name="ZoneTexte 16">
            <a:extLst>
              <a:ext uri="{FF2B5EF4-FFF2-40B4-BE49-F238E27FC236}">
                <a16:creationId xmlns:a16="http://schemas.microsoft.com/office/drawing/2014/main" id="{5497970F-8DC2-59A8-DB3F-7030E94FD92E}"/>
              </a:ext>
            </a:extLst>
          </p:cNvPr>
          <p:cNvSpPr txBox="1"/>
          <p:nvPr/>
        </p:nvSpPr>
        <p:spPr>
          <a:xfrm>
            <a:off x="3490693" y="4084909"/>
            <a:ext cx="8225828"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ea typeface="Calibri" panose="020F0502020204030204" pitchFamily="34" charset="0"/>
                <a:cs typeface="Calibri" panose="020F0502020204030204" pitchFamily="34" charset="0"/>
              </a:rPr>
              <a:t>Une carte de climat et les formes de précipitations dans deux régions A et B. </a:t>
            </a:r>
          </a:p>
        </p:txBody>
      </p:sp>
      <p:sp>
        <p:nvSpPr>
          <p:cNvPr id="18" name="ZoneTexte 17">
            <a:extLst>
              <a:ext uri="{FF2B5EF4-FFF2-40B4-BE49-F238E27FC236}">
                <a16:creationId xmlns:a16="http://schemas.microsoft.com/office/drawing/2014/main" id="{72DF84F2-72AC-E6F3-FEDA-403BD466AB55}"/>
              </a:ext>
            </a:extLst>
          </p:cNvPr>
          <p:cNvSpPr txBox="1"/>
          <p:nvPr/>
        </p:nvSpPr>
        <p:spPr>
          <a:xfrm>
            <a:off x="3010597" y="4721652"/>
            <a:ext cx="1543884" cy="461665"/>
          </a:xfrm>
          <a:prstGeom prst="rect">
            <a:avLst/>
          </a:prstGeom>
          <a:noFill/>
        </p:spPr>
        <p:txBody>
          <a:bodyPr wrap="none" rtlCol="0">
            <a:spAutoFit/>
          </a:bodyPr>
          <a:lstStyle/>
          <a:p>
            <a:pPr algn="l"/>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Des neiges</a:t>
            </a:r>
          </a:p>
        </p:txBody>
      </p:sp>
      <p:sp>
        <p:nvSpPr>
          <p:cNvPr id="19" name="ZoneTexte 18">
            <a:extLst>
              <a:ext uri="{FF2B5EF4-FFF2-40B4-BE49-F238E27FC236}">
                <a16:creationId xmlns:a16="http://schemas.microsoft.com/office/drawing/2014/main" id="{57CEF60C-472B-8E08-F708-22537226A3F7}"/>
              </a:ext>
            </a:extLst>
          </p:cNvPr>
          <p:cNvSpPr txBox="1"/>
          <p:nvPr/>
        </p:nvSpPr>
        <p:spPr>
          <a:xfrm>
            <a:off x="3010596" y="5095058"/>
            <a:ext cx="1486304" cy="461665"/>
          </a:xfrm>
          <a:prstGeom prst="rect">
            <a:avLst/>
          </a:prstGeom>
          <a:noFill/>
        </p:spPr>
        <p:txBody>
          <a:bodyPr wrap="none" rtlCol="0">
            <a:spAutoFit/>
          </a:bodyPr>
          <a:lstStyle/>
          <a:p>
            <a:pPr algn="l"/>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Des pluies</a:t>
            </a:r>
          </a:p>
        </p:txBody>
      </p:sp>
      <p:sp>
        <p:nvSpPr>
          <p:cNvPr id="20" name="ZoneTexte 19">
            <a:extLst>
              <a:ext uri="{FF2B5EF4-FFF2-40B4-BE49-F238E27FC236}">
                <a16:creationId xmlns:a16="http://schemas.microsoft.com/office/drawing/2014/main" id="{51B13F04-B452-26B5-A38A-7AB8BB864944}"/>
              </a:ext>
            </a:extLst>
          </p:cNvPr>
          <p:cNvSpPr txBox="1"/>
          <p:nvPr/>
        </p:nvSpPr>
        <p:spPr>
          <a:xfrm>
            <a:off x="2797237" y="5736617"/>
            <a:ext cx="1147815" cy="461665"/>
          </a:xfrm>
          <a:prstGeom prst="rect">
            <a:avLst/>
          </a:prstGeom>
          <a:noFill/>
        </p:spPr>
        <p:txBody>
          <a:bodyPr wrap="none" rtlCol="0">
            <a:spAutoFit/>
          </a:bodyPr>
          <a:lstStyle/>
          <a:p>
            <a:pPr algn="l"/>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Polaire </a:t>
            </a:r>
          </a:p>
        </p:txBody>
      </p:sp>
      <p:sp>
        <p:nvSpPr>
          <p:cNvPr id="21" name="ZoneTexte 20">
            <a:extLst>
              <a:ext uri="{FF2B5EF4-FFF2-40B4-BE49-F238E27FC236}">
                <a16:creationId xmlns:a16="http://schemas.microsoft.com/office/drawing/2014/main" id="{B7607263-48F4-D40D-A027-13B882B721E2}"/>
              </a:ext>
            </a:extLst>
          </p:cNvPr>
          <p:cNvSpPr txBox="1"/>
          <p:nvPr/>
        </p:nvSpPr>
        <p:spPr>
          <a:xfrm>
            <a:off x="2797236" y="6135836"/>
            <a:ext cx="1629805" cy="461665"/>
          </a:xfrm>
          <a:prstGeom prst="rect">
            <a:avLst/>
          </a:prstGeom>
          <a:noFill/>
        </p:spPr>
        <p:txBody>
          <a:bodyPr wrap="none" rtlCol="0">
            <a:spAutoFit/>
          </a:bodyPr>
          <a:lstStyle/>
          <a:p>
            <a:pPr algn="l"/>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Équatorial  </a:t>
            </a:r>
          </a:p>
        </p:txBody>
      </p:sp>
    </p:spTree>
    <p:extLst>
      <p:ext uri="{BB962C8B-B14F-4D97-AF65-F5344CB8AC3E}">
        <p14:creationId xmlns:p14="http://schemas.microsoft.com/office/powerpoint/2010/main" val="183063255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26" name="Groupe 25">
            <a:extLst>
              <a:ext uri="{FF2B5EF4-FFF2-40B4-BE49-F238E27FC236}">
                <a16:creationId xmlns:a16="http://schemas.microsoft.com/office/drawing/2014/main" id="{1F60E79E-44F9-73E8-EE0A-CD776DBAD59C}"/>
              </a:ext>
            </a:extLst>
          </p:cNvPr>
          <p:cNvGrpSpPr/>
          <p:nvPr/>
        </p:nvGrpSpPr>
        <p:grpSpPr>
          <a:xfrm>
            <a:off x="619365" y="1551565"/>
            <a:ext cx="10083393" cy="553396"/>
            <a:chOff x="619365" y="2771723"/>
            <a:chExt cx="10083393" cy="553396"/>
          </a:xfrm>
        </p:grpSpPr>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619365" y="2771723"/>
              <a:ext cx="556805" cy="55339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185;p114">
              <a:extLst>
                <a:ext uri="{FF2B5EF4-FFF2-40B4-BE49-F238E27FC236}">
                  <a16:creationId xmlns:a16="http://schemas.microsoft.com/office/drawing/2014/main" id="{A59F36CC-CDFE-3C2A-2593-769EE40B2A0D}"/>
                </a:ext>
              </a:extLst>
            </p:cNvPr>
            <p:cNvSpPr txBox="1"/>
            <p:nvPr/>
          </p:nvSpPr>
          <p:spPr>
            <a:xfrm>
              <a:off x="1596074" y="285003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Consignes et explications données aux élèves (à dire à haute voix)</a:t>
              </a:r>
              <a:endParaRPr lang="fr-FR" sz="1467" kern="0" noProof="0" dirty="0">
                <a:solidFill>
                  <a:srgbClr val="000000"/>
                </a:solidFill>
                <a:latin typeface="Arial"/>
                <a:ea typeface="Arial"/>
                <a:cs typeface="Arial"/>
              </a:endParaRPr>
            </a:p>
          </p:txBody>
        </p:sp>
      </p:grpSp>
      <p:grpSp>
        <p:nvGrpSpPr>
          <p:cNvPr id="31" name="Groupe 30">
            <a:extLst>
              <a:ext uri="{FF2B5EF4-FFF2-40B4-BE49-F238E27FC236}">
                <a16:creationId xmlns:a16="http://schemas.microsoft.com/office/drawing/2014/main" id="{FF811532-D41C-18D2-CC75-4FDADF22C5F0}"/>
              </a:ext>
            </a:extLst>
          </p:cNvPr>
          <p:cNvGrpSpPr/>
          <p:nvPr/>
        </p:nvGrpSpPr>
        <p:grpSpPr>
          <a:xfrm>
            <a:off x="641607" y="227815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prête l’attention à l’enseignant</a:t>
              </a:r>
              <a:endParaRPr lang="fr-FR" sz="1467" kern="0" noProof="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122496" y="137991"/>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Banque des icones utilisées dans les slides</a:t>
            </a:r>
            <a:endParaRPr lang="fr-FR" sz="1867" kern="0" noProof="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633815" y="293330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lève la main avant de répondre</a:t>
              </a:r>
              <a:endParaRPr lang="fr-FR" sz="1467" kern="0" noProof="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e 27">
            <a:extLst>
              <a:ext uri="{FF2B5EF4-FFF2-40B4-BE49-F238E27FC236}">
                <a16:creationId xmlns:a16="http://schemas.microsoft.com/office/drawing/2014/main" id="{DA1E3BCF-77F7-83D5-7635-BA60211B5BB3}"/>
              </a:ext>
            </a:extLst>
          </p:cNvPr>
          <p:cNvGrpSpPr/>
          <p:nvPr/>
        </p:nvGrpSpPr>
        <p:grpSpPr>
          <a:xfrm>
            <a:off x="582302" y="4457015"/>
            <a:ext cx="10120456" cy="588164"/>
            <a:chOff x="582302" y="4995763"/>
            <a:chExt cx="10120456" cy="588164"/>
          </a:xfrm>
        </p:grpSpPr>
        <p:sp>
          <p:nvSpPr>
            <p:cNvPr id="11" name="Google Shape;1185;p114">
              <a:extLst>
                <a:ext uri="{FF2B5EF4-FFF2-40B4-BE49-F238E27FC236}">
                  <a16:creationId xmlns:a16="http://schemas.microsoft.com/office/drawing/2014/main" id="{8E1A970E-903D-6D16-9675-51626C774FDD}"/>
                </a:ext>
              </a:extLst>
            </p:cNvPr>
            <p:cNvSpPr txBox="1"/>
            <p:nvPr/>
          </p:nvSpPr>
          <p:spPr>
            <a:xfrm>
              <a:off x="1596074" y="511703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recopie la correction sur le livret</a:t>
              </a:r>
              <a:endParaRPr lang="fr-FR" sz="1467" kern="0" noProof="0" dirty="0">
                <a:solidFill>
                  <a:srgbClr val="000000"/>
                </a:solidFill>
                <a:latin typeface="Arial"/>
                <a:ea typeface="Arial"/>
                <a:cs typeface="Arial"/>
              </a:endParaRPr>
            </a:p>
          </p:txBody>
        </p:sp>
        <p:grpSp>
          <p:nvGrpSpPr>
            <p:cNvPr id="24" name="Groupe 23">
              <a:extLst>
                <a:ext uri="{FF2B5EF4-FFF2-40B4-BE49-F238E27FC236}">
                  <a16:creationId xmlns:a16="http://schemas.microsoft.com/office/drawing/2014/main" id="{B2982EF8-5E48-6000-7A9A-FFBA190C7120}"/>
                </a:ext>
              </a:extLst>
            </p:cNvPr>
            <p:cNvGrpSpPr/>
            <p:nvPr/>
          </p:nvGrpSpPr>
          <p:grpSpPr>
            <a:xfrm>
              <a:off x="582302" y="4995763"/>
              <a:ext cx="630930" cy="588164"/>
              <a:chOff x="10280460" y="4850932"/>
              <a:chExt cx="630930" cy="588164"/>
            </a:xfrm>
          </p:grpSpPr>
          <p:pic>
            <p:nvPicPr>
              <p:cNvPr id="2" name="Picture 7">
                <a:extLst>
                  <a:ext uri="{FF2B5EF4-FFF2-40B4-BE49-F238E27FC236}">
                    <a16:creationId xmlns:a16="http://schemas.microsoft.com/office/drawing/2014/main" id="{FBCC49BC-29F6-6E08-E3DD-5BFF1ADED9A8}"/>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23" name="Picture 7">
                <a:extLst>
                  <a:ext uri="{FF2B5EF4-FFF2-40B4-BE49-F238E27FC236}">
                    <a16:creationId xmlns:a16="http://schemas.microsoft.com/office/drawing/2014/main" id="{6B1C2D3A-6AC5-2620-1526-A1C86C35AB61}"/>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grpSp>
        <p:nvGrpSpPr>
          <p:cNvPr id="7" name="Groupe 6">
            <a:extLst>
              <a:ext uri="{FF2B5EF4-FFF2-40B4-BE49-F238E27FC236}">
                <a16:creationId xmlns:a16="http://schemas.microsoft.com/office/drawing/2014/main" id="{2A52812C-2574-5FBD-20D8-4B52D19C9B88}"/>
              </a:ext>
            </a:extLst>
          </p:cNvPr>
          <p:cNvGrpSpPr/>
          <p:nvPr/>
        </p:nvGrpSpPr>
        <p:grpSpPr>
          <a:xfrm>
            <a:off x="563963" y="3754530"/>
            <a:ext cx="9818899" cy="471273"/>
            <a:chOff x="563963" y="3754530"/>
            <a:chExt cx="9818899" cy="471273"/>
          </a:xfrm>
        </p:grpSpPr>
        <p:pic>
          <p:nvPicPr>
            <p:cNvPr id="6" name="Picture 2">
              <a:extLst>
                <a:ext uri="{FF2B5EF4-FFF2-40B4-BE49-F238E27FC236}">
                  <a16:creationId xmlns:a16="http://schemas.microsoft.com/office/drawing/2014/main" id="{8017B555-F8E8-EF10-A734-35560AD21E1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963" y="3754530"/>
              <a:ext cx="649216" cy="471273"/>
            </a:xfrm>
            <a:prstGeom prst="rect">
              <a:avLst/>
            </a:prstGeom>
            <a:noFill/>
            <a:extLst>
              <a:ext uri="{909E8E84-426E-40DD-AFC4-6F175D3DCCD1}">
                <a14:hiddenFill xmlns:a14="http://schemas.microsoft.com/office/drawing/2010/main">
                  <a:solidFill>
                    <a:srgbClr val="FFFFFF"/>
                  </a:solidFill>
                </a14:hiddenFill>
              </a:ext>
            </a:extLst>
          </p:spPr>
        </p:pic>
        <p:sp>
          <p:nvSpPr>
            <p:cNvPr id="32" name="Google Shape;1233;p116">
              <a:extLst>
                <a:ext uri="{FF2B5EF4-FFF2-40B4-BE49-F238E27FC236}">
                  <a16:creationId xmlns:a16="http://schemas.microsoft.com/office/drawing/2014/main" id="{60FA70E0-73E4-C505-CD95-3A2BF272883C}"/>
                </a:ext>
              </a:extLst>
            </p:cNvPr>
            <p:cNvSpPr txBox="1"/>
            <p:nvPr/>
          </p:nvSpPr>
          <p:spPr>
            <a:xfrm>
              <a:off x="1589281" y="3778310"/>
              <a:ext cx="87935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noProof="0" dirty="0">
                  <a:solidFill>
                    <a:srgbClr val="44546A"/>
                  </a:solidFill>
                  <a:latin typeface="Calibri"/>
                  <a:ea typeface="Calibri"/>
                  <a:cs typeface="Calibri"/>
                </a:rPr>
                <a:t>L’élève utilise l’ardoise pour répondre </a:t>
              </a:r>
            </a:p>
          </p:txBody>
        </p:sp>
      </p:grpSp>
      <p:grpSp>
        <p:nvGrpSpPr>
          <p:cNvPr id="39" name="Groupe 38">
            <a:extLst>
              <a:ext uri="{FF2B5EF4-FFF2-40B4-BE49-F238E27FC236}">
                <a16:creationId xmlns:a16="http://schemas.microsoft.com/office/drawing/2014/main" id="{53AAD794-A7AF-D7A8-B8AE-396A98369A1C}"/>
              </a:ext>
            </a:extLst>
          </p:cNvPr>
          <p:cNvGrpSpPr/>
          <p:nvPr/>
        </p:nvGrpSpPr>
        <p:grpSpPr>
          <a:xfrm>
            <a:off x="641607" y="5918134"/>
            <a:ext cx="9414435" cy="615521"/>
            <a:chOff x="594801" y="7422032"/>
            <a:chExt cx="9414435" cy="615521"/>
          </a:xfrm>
        </p:grpSpPr>
        <p:sp>
          <p:nvSpPr>
            <p:cNvPr id="33" name="Google Shape;1234;p116">
              <a:extLst>
                <a:ext uri="{FF2B5EF4-FFF2-40B4-BE49-F238E27FC236}">
                  <a16:creationId xmlns:a16="http://schemas.microsoft.com/office/drawing/2014/main" id="{4A00C5EF-E445-EB6B-1DE2-E4A5A54530F6}"/>
                </a:ext>
              </a:extLst>
            </p:cNvPr>
            <p:cNvSpPr txBox="1"/>
            <p:nvPr/>
          </p:nvSpPr>
          <p:spPr>
            <a:xfrm>
              <a:off x="1589281" y="7548993"/>
              <a:ext cx="8419955"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autonome</a:t>
              </a:r>
            </a:p>
          </p:txBody>
        </p:sp>
        <p:pic>
          <p:nvPicPr>
            <p:cNvPr id="36" name="Picture 14">
              <a:extLst>
                <a:ext uri="{FF2B5EF4-FFF2-40B4-BE49-F238E27FC236}">
                  <a16:creationId xmlns:a16="http://schemas.microsoft.com/office/drawing/2014/main" id="{65756CE2-44EC-5A96-FB15-7BE43C6C2C3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594801" y="7422032"/>
              <a:ext cx="615518" cy="615521"/>
            </a:xfrm>
            <a:prstGeom prst="rect">
              <a:avLst/>
            </a:prstGeom>
          </p:spPr>
        </p:pic>
      </p:grpSp>
      <p:grpSp>
        <p:nvGrpSpPr>
          <p:cNvPr id="40" name="Groupe 39">
            <a:extLst>
              <a:ext uri="{FF2B5EF4-FFF2-40B4-BE49-F238E27FC236}">
                <a16:creationId xmlns:a16="http://schemas.microsoft.com/office/drawing/2014/main" id="{FCBBF3BE-3157-798D-4F61-21AD576E26E4}"/>
              </a:ext>
            </a:extLst>
          </p:cNvPr>
          <p:cNvGrpSpPr/>
          <p:nvPr/>
        </p:nvGrpSpPr>
        <p:grpSpPr>
          <a:xfrm>
            <a:off x="633815" y="5227796"/>
            <a:ext cx="8608190" cy="574642"/>
            <a:chOff x="594801" y="8720789"/>
            <a:chExt cx="8608190" cy="574642"/>
          </a:xfrm>
        </p:grpSpPr>
        <p:sp>
          <p:nvSpPr>
            <p:cNvPr id="34" name="Google Shape;1235;p116">
              <a:extLst>
                <a:ext uri="{FF2B5EF4-FFF2-40B4-BE49-F238E27FC236}">
                  <a16:creationId xmlns:a16="http://schemas.microsoft.com/office/drawing/2014/main" id="{F1EDF54E-1505-D11C-6E61-D13C0509A328}"/>
                </a:ext>
              </a:extLst>
            </p:cNvPr>
            <p:cNvSpPr txBox="1"/>
            <p:nvPr/>
          </p:nvSpPr>
          <p:spPr>
            <a:xfrm>
              <a:off x="1589281" y="8827342"/>
              <a:ext cx="7613710"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Pratique guidée en binôme</a:t>
              </a:r>
            </a:p>
          </p:txBody>
        </p:sp>
        <p:pic>
          <p:nvPicPr>
            <p:cNvPr id="37" name="Picture 9">
              <a:extLst>
                <a:ext uri="{FF2B5EF4-FFF2-40B4-BE49-F238E27FC236}">
                  <a16:creationId xmlns:a16="http://schemas.microsoft.com/office/drawing/2014/main" id="{40841830-4F1E-C9C4-4026-00753CDEA5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4801" y="8720789"/>
              <a:ext cx="615518" cy="574642"/>
            </a:xfrm>
            <a:prstGeom prst="rect">
              <a:avLst/>
            </a:prstGeom>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605726" y="73648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Slide réservé à l’enseignant</a:t>
              </a:r>
              <a:endParaRPr lang="fr-FR" sz="1467" kern="0" noProof="0" dirty="0">
                <a:solidFill>
                  <a:srgbClr val="000000"/>
                </a:solidFill>
                <a:latin typeface="Arial"/>
                <a:ea typeface="Arial"/>
                <a:cs typeface="Arial"/>
              </a:endParaRPr>
            </a:p>
          </p:txBody>
        </p:sp>
      </p:grpSp>
    </p:spTree>
    <p:extLst>
      <p:ext uri="{BB962C8B-B14F-4D97-AF65-F5344CB8AC3E}">
        <p14:creationId xmlns:p14="http://schemas.microsoft.com/office/powerpoint/2010/main" val="242776316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0B13-98D1-9704-B5EC-C54355F97C64}"/>
            </a:ext>
          </a:extLst>
        </p:cNvPr>
        <p:cNvGrpSpPr/>
        <p:nvPr/>
      </p:nvGrpSpPr>
      <p:grpSpPr>
        <a:xfrm>
          <a:off x="0" y="0"/>
          <a:ext cx="0" cy="0"/>
          <a:chOff x="0" y="0"/>
          <a:chExt cx="0" cy="0"/>
        </a:xfrm>
      </p:grpSpPr>
      <p:sp>
        <p:nvSpPr>
          <p:cNvPr id="15" name="Rectangle: Rounded Corners 24">
            <a:extLst>
              <a:ext uri="{FF2B5EF4-FFF2-40B4-BE49-F238E27FC236}">
                <a16:creationId xmlns:a16="http://schemas.microsoft.com/office/drawing/2014/main" id="{DB6A2841-E0C6-132D-4D09-8A1223CE8FB5}"/>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grpSp>
        <p:nvGrpSpPr>
          <p:cNvPr id="13" name="Groupe 12">
            <a:extLst>
              <a:ext uri="{FF2B5EF4-FFF2-40B4-BE49-F238E27FC236}">
                <a16:creationId xmlns:a16="http://schemas.microsoft.com/office/drawing/2014/main" id="{357F5B04-8DAC-467E-2854-6E1381E167F5}"/>
              </a:ext>
            </a:extLst>
          </p:cNvPr>
          <p:cNvGrpSpPr/>
          <p:nvPr/>
        </p:nvGrpSpPr>
        <p:grpSpPr>
          <a:xfrm>
            <a:off x="11302532" y="856717"/>
            <a:ext cx="630930" cy="588164"/>
            <a:chOff x="582302" y="4457015"/>
            <a:chExt cx="630930" cy="588164"/>
          </a:xfrm>
        </p:grpSpPr>
        <p:pic>
          <p:nvPicPr>
            <p:cNvPr id="14" name="Picture 7">
              <a:extLst>
                <a:ext uri="{FF2B5EF4-FFF2-40B4-BE49-F238E27FC236}">
                  <a16:creationId xmlns:a16="http://schemas.microsoft.com/office/drawing/2014/main" id="{F86AAA8C-965B-9DC2-C277-08EBB4C51957}"/>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6" name="Picture 7">
              <a:extLst>
                <a:ext uri="{FF2B5EF4-FFF2-40B4-BE49-F238E27FC236}">
                  <a16:creationId xmlns:a16="http://schemas.microsoft.com/office/drawing/2014/main" id="{D717A1D9-D254-9FE4-5278-7E00FD2AFDFD}"/>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 name="ZoneTexte 2">
            <a:extLst>
              <a:ext uri="{FF2B5EF4-FFF2-40B4-BE49-F238E27FC236}">
                <a16:creationId xmlns:a16="http://schemas.microsoft.com/office/drawing/2014/main" id="{1658586B-4A46-73B0-5413-F59508324CB5}"/>
              </a:ext>
            </a:extLst>
          </p:cNvPr>
          <p:cNvSpPr txBox="1"/>
          <p:nvPr/>
        </p:nvSpPr>
        <p:spPr>
          <a:xfrm>
            <a:off x="1025996" y="216370"/>
            <a:ext cx="7803372" cy="338554"/>
          </a:xfrm>
          <a:prstGeom prst="rect">
            <a:avLst/>
          </a:prstGeom>
          <a:noFill/>
        </p:spPr>
        <p:txBody>
          <a:bodyPr wrap="square">
            <a:spAutoFit/>
          </a:bodyPr>
          <a:lstStyle/>
          <a:p>
            <a:r>
              <a:rPr lang="fr-FR" sz="1600" b="1" noProof="0" dirty="0">
                <a:solidFill>
                  <a:schemeClr val="bg2">
                    <a:lumMod val="50000"/>
                  </a:schemeClr>
                </a:solidFill>
                <a:sym typeface="Hammersmith One"/>
              </a:rPr>
              <a:t>Correction.</a:t>
            </a:r>
          </a:p>
        </p:txBody>
      </p:sp>
      <p:pic>
        <p:nvPicPr>
          <p:cNvPr id="6" name="Image 5">
            <a:extLst>
              <a:ext uri="{FF2B5EF4-FFF2-40B4-BE49-F238E27FC236}">
                <a16:creationId xmlns:a16="http://schemas.microsoft.com/office/drawing/2014/main" id="{5F81A19A-B3A1-05CB-DBB4-B6CC64D44767}"/>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5089" t="20315" r="2937" b="3299"/>
          <a:stretch>
            <a:fillRect/>
          </a:stretch>
        </p:blipFill>
        <p:spPr>
          <a:xfrm>
            <a:off x="1661358" y="973608"/>
            <a:ext cx="8868065" cy="3918507"/>
          </a:xfrm>
          <a:prstGeom prst="rect">
            <a:avLst/>
          </a:prstGeom>
        </p:spPr>
      </p:pic>
      <p:pic>
        <p:nvPicPr>
          <p:cNvPr id="7" name="Image 6">
            <a:extLst>
              <a:ext uri="{FF2B5EF4-FFF2-40B4-BE49-F238E27FC236}">
                <a16:creationId xmlns:a16="http://schemas.microsoft.com/office/drawing/2014/main" id="{3A631B5C-6C6C-1049-8226-9840BFC4E9EE}"/>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52451" b="24260"/>
          <a:stretch>
            <a:fillRect/>
          </a:stretch>
        </p:blipFill>
        <p:spPr>
          <a:xfrm>
            <a:off x="213595" y="4892115"/>
            <a:ext cx="11763593" cy="1708654"/>
          </a:xfrm>
          <a:prstGeom prst="rect">
            <a:avLst/>
          </a:prstGeom>
        </p:spPr>
      </p:pic>
      <p:sp>
        <p:nvSpPr>
          <p:cNvPr id="20" name="ZoneTexte 19">
            <a:extLst>
              <a:ext uri="{FF2B5EF4-FFF2-40B4-BE49-F238E27FC236}">
                <a16:creationId xmlns:a16="http://schemas.microsoft.com/office/drawing/2014/main" id="{6649D822-C590-F349-EB64-5C36C9C42F01}"/>
              </a:ext>
            </a:extLst>
          </p:cNvPr>
          <p:cNvSpPr txBox="1"/>
          <p:nvPr/>
        </p:nvSpPr>
        <p:spPr>
          <a:xfrm>
            <a:off x="645197" y="5310799"/>
            <a:ext cx="11066281" cy="1200329"/>
          </a:xfrm>
          <a:prstGeom prst="rect">
            <a:avLst/>
          </a:prstGeom>
          <a:noFill/>
        </p:spPr>
        <p:txBody>
          <a:bodyPr wrap="square">
            <a:spAutoFit/>
          </a:bodyPr>
          <a:lstStyle/>
          <a:p>
            <a:pPr algn="l"/>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Dans la région A,  le climat est polaire et les précipitations sont sous forme de neige,  par contre dans la région B le climat est équatorial et les précipitations sont sous forme de pluies.</a:t>
            </a:r>
          </a:p>
        </p:txBody>
      </p:sp>
    </p:spTree>
    <p:extLst>
      <p:ext uri="{BB962C8B-B14F-4D97-AF65-F5344CB8AC3E}">
        <p14:creationId xmlns:p14="http://schemas.microsoft.com/office/powerpoint/2010/main" val="418888281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E3605-4367-49C4-9946-8E0762D19D93}"/>
            </a:ext>
          </a:extLst>
        </p:cNvPr>
        <p:cNvGrpSpPr/>
        <p:nvPr/>
      </p:nvGrpSpPr>
      <p:grpSpPr>
        <a:xfrm>
          <a:off x="0" y="0"/>
          <a:ext cx="0" cy="0"/>
          <a:chOff x="0" y="0"/>
          <a:chExt cx="0" cy="0"/>
        </a:xfrm>
      </p:grpSpPr>
      <p:sp>
        <p:nvSpPr>
          <p:cNvPr id="15" name="Rectangle: Rounded Corners 24">
            <a:extLst>
              <a:ext uri="{FF2B5EF4-FFF2-40B4-BE49-F238E27FC236}">
                <a16:creationId xmlns:a16="http://schemas.microsoft.com/office/drawing/2014/main" id="{BC02295F-A8CD-5BDE-E1FA-08A140BD9C9E}"/>
              </a:ext>
            </a:extLst>
          </p:cNvPr>
          <p:cNvSpPr/>
          <p:nvPr/>
        </p:nvSpPr>
        <p:spPr>
          <a:xfrm>
            <a:off x="11219324" y="257231"/>
            <a:ext cx="714138" cy="5184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C</a:t>
            </a:r>
            <a:endParaRPr lang="fr-FR" sz="1200" b="1" noProof="0" dirty="0">
              <a:latin typeface="Dosis Bold" pitchFamily="2" charset="0"/>
            </a:endParaRPr>
          </a:p>
        </p:txBody>
      </p:sp>
      <p:grpSp>
        <p:nvGrpSpPr>
          <p:cNvPr id="13" name="Groupe 12">
            <a:extLst>
              <a:ext uri="{FF2B5EF4-FFF2-40B4-BE49-F238E27FC236}">
                <a16:creationId xmlns:a16="http://schemas.microsoft.com/office/drawing/2014/main" id="{F2572FF7-2BA7-064A-56E0-14BBDA531C70}"/>
              </a:ext>
            </a:extLst>
          </p:cNvPr>
          <p:cNvGrpSpPr/>
          <p:nvPr/>
        </p:nvGrpSpPr>
        <p:grpSpPr>
          <a:xfrm>
            <a:off x="11302532" y="856717"/>
            <a:ext cx="630930" cy="588164"/>
            <a:chOff x="582302" y="4457015"/>
            <a:chExt cx="630930" cy="588164"/>
          </a:xfrm>
        </p:grpSpPr>
        <p:pic>
          <p:nvPicPr>
            <p:cNvPr id="14" name="Picture 7">
              <a:extLst>
                <a:ext uri="{FF2B5EF4-FFF2-40B4-BE49-F238E27FC236}">
                  <a16:creationId xmlns:a16="http://schemas.microsoft.com/office/drawing/2014/main" id="{1825FDB1-3480-EBA9-3BC0-266C835CE735}"/>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6" name="Picture 7">
              <a:extLst>
                <a:ext uri="{FF2B5EF4-FFF2-40B4-BE49-F238E27FC236}">
                  <a16:creationId xmlns:a16="http://schemas.microsoft.com/office/drawing/2014/main" id="{F0756FD0-7167-0981-343D-A6C764A15752}"/>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3" name="ZoneTexte 2">
            <a:extLst>
              <a:ext uri="{FF2B5EF4-FFF2-40B4-BE49-F238E27FC236}">
                <a16:creationId xmlns:a16="http://schemas.microsoft.com/office/drawing/2014/main" id="{E54962FD-BC57-7844-E15A-1F07BF5DBCFC}"/>
              </a:ext>
            </a:extLst>
          </p:cNvPr>
          <p:cNvSpPr txBox="1"/>
          <p:nvPr/>
        </p:nvSpPr>
        <p:spPr>
          <a:xfrm>
            <a:off x="1025996" y="216370"/>
            <a:ext cx="7803372" cy="338554"/>
          </a:xfrm>
          <a:prstGeom prst="rect">
            <a:avLst/>
          </a:prstGeom>
          <a:noFill/>
        </p:spPr>
        <p:txBody>
          <a:bodyPr wrap="square">
            <a:spAutoFit/>
          </a:bodyPr>
          <a:lstStyle/>
          <a:p>
            <a:r>
              <a:rPr lang="fr-FR" sz="1600" b="1" noProof="0" dirty="0">
                <a:solidFill>
                  <a:schemeClr val="bg2">
                    <a:lumMod val="50000"/>
                  </a:schemeClr>
                </a:solidFill>
                <a:sym typeface="Hammersmith One"/>
              </a:rPr>
              <a:t>Correction.</a:t>
            </a:r>
          </a:p>
        </p:txBody>
      </p:sp>
      <p:pic>
        <p:nvPicPr>
          <p:cNvPr id="6" name="Image 5">
            <a:extLst>
              <a:ext uri="{FF2B5EF4-FFF2-40B4-BE49-F238E27FC236}">
                <a16:creationId xmlns:a16="http://schemas.microsoft.com/office/drawing/2014/main" id="{E6887273-2AAC-370F-DEE9-E33979058F4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5089" t="20315" r="2937" b="3299"/>
          <a:stretch>
            <a:fillRect/>
          </a:stretch>
        </p:blipFill>
        <p:spPr>
          <a:xfrm>
            <a:off x="1661358" y="973608"/>
            <a:ext cx="8868065" cy="3918507"/>
          </a:xfrm>
          <a:prstGeom prst="rect">
            <a:avLst/>
          </a:prstGeom>
        </p:spPr>
      </p:pic>
      <p:pic>
        <p:nvPicPr>
          <p:cNvPr id="7" name="Image 6">
            <a:extLst>
              <a:ext uri="{FF2B5EF4-FFF2-40B4-BE49-F238E27FC236}">
                <a16:creationId xmlns:a16="http://schemas.microsoft.com/office/drawing/2014/main" id="{211E8569-C03D-67B5-BE5A-9FC55B60B534}"/>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75230" b="-1403"/>
          <a:stretch>
            <a:fillRect/>
          </a:stretch>
        </p:blipFill>
        <p:spPr>
          <a:xfrm>
            <a:off x="213595" y="4846320"/>
            <a:ext cx="11763593" cy="1920239"/>
          </a:xfrm>
          <a:prstGeom prst="rect">
            <a:avLst/>
          </a:prstGeom>
        </p:spPr>
      </p:pic>
      <p:sp>
        <p:nvSpPr>
          <p:cNvPr id="11" name="ZoneTexte 10">
            <a:extLst>
              <a:ext uri="{FF2B5EF4-FFF2-40B4-BE49-F238E27FC236}">
                <a16:creationId xmlns:a16="http://schemas.microsoft.com/office/drawing/2014/main" id="{D03F7084-2385-7D6E-9916-381E6B945737}"/>
              </a:ext>
            </a:extLst>
          </p:cNvPr>
          <p:cNvSpPr txBox="1"/>
          <p:nvPr/>
        </p:nvSpPr>
        <p:spPr>
          <a:xfrm>
            <a:off x="370876" y="5894681"/>
            <a:ext cx="11562585" cy="677108"/>
          </a:xfrm>
          <a:prstGeom prst="rect">
            <a:avLst/>
          </a:prstGeom>
          <a:noFill/>
        </p:spPr>
        <p:txBody>
          <a:bodyPr wrap="square">
            <a:spAutoFit/>
          </a:bodyPr>
          <a:lstStyle/>
          <a:p>
            <a:r>
              <a:rPr kumimoji="0" lang="fr-FR" sz="19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Plus on s’approche de l’équateur plus la température augmente et les précipitations sont sous forme de pluie, et plus on s’éloigne de l’équateur plus la température diminue et les précipitations sont sous forme de neiges.</a:t>
            </a:r>
            <a:endParaRPr lang="fr-FR" sz="1900" dirty="0"/>
          </a:p>
        </p:txBody>
      </p:sp>
      <p:sp>
        <p:nvSpPr>
          <p:cNvPr id="19" name="ZoneTexte 18">
            <a:extLst>
              <a:ext uri="{FF2B5EF4-FFF2-40B4-BE49-F238E27FC236}">
                <a16:creationId xmlns:a16="http://schemas.microsoft.com/office/drawing/2014/main" id="{49867776-0883-7E52-BB8C-2601E0F84420}"/>
              </a:ext>
            </a:extLst>
          </p:cNvPr>
          <p:cNvSpPr txBox="1"/>
          <p:nvPr/>
        </p:nvSpPr>
        <p:spPr>
          <a:xfrm>
            <a:off x="7695732" y="5576800"/>
            <a:ext cx="3606800" cy="461665"/>
          </a:xfrm>
          <a:prstGeom prst="rect">
            <a:avLst/>
          </a:prstGeom>
          <a:noFill/>
        </p:spPr>
        <p:txBody>
          <a:bodyPr wrap="square">
            <a:spAutoFit/>
          </a:bodyPr>
          <a:lstStyle/>
          <a:p>
            <a:r>
              <a:rPr kumimoji="0" lang="fr-FR"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Par la différence du climat </a:t>
            </a:r>
            <a:endParaRPr lang="fr-FR" dirty="0"/>
          </a:p>
        </p:txBody>
      </p:sp>
    </p:spTree>
    <p:extLst>
      <p:ext uri="{BB962C8B-B14F-4D97-AF65-F5344CB8AC3E}">
        <p14:creationId xmlns:p14="http://schemas.microsoft.com/office/powerpoint/2010/main" val="116987092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alpha val="30000"/>
              </a:srgbClr>
            </a:gs>
            <a:gs pos="74000">
              <a:srgbClr val="00B050">
                <a:alpha val="33000"/>
              </a:srgbClr>
            </a:gs>
            <a:gs pos="83000">
              <a:srgbClr val="00B050">
                <a:alpha val="78000"/>
              </a:srgbClr>
            </a:gs>
            <a:gs pos="100000">
              <a:srgbClr val="00B050">
                <a:alpha val="92000"/>
              </a:srgbClr>
            </a:gs>
          </a:gsLst>
          <a:lin ang="5400000" scaled="1"/>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176981" y="167148"/>
            <a:ext cx="11897031" cy="6548284"/>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chemeClr val="accent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9406363" y="5517567"/>
            <a:ext cx="2425142" cy="936370"/>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2 min</a:t>
              </a:r>
            </a:p>
          </p:txBody>
        </p:sp>
      </p:grpSp>
      <p:grpSp>
        <p:nvGrpSpPr>
          <p:cNvPr id="6" name="Group 14">
            <a:extLst>
              <a:ext uri="{FF2B5EF4-FFF2-40B4-BE49-F238E27FC236}">
                <a16:creationId xmlns:a16="http://schemas.microsoft.com/office/drawing/2014/main" id="{F0F1821D-0D6A-41E0-8724-D9C7D3D5ADB1}"/>
              </a:ext>
            </a:extLst>
          </p:cNvPr>
          <p:cNvGrpSpPr/>
          <p:nvPr/>
        </p:nvGrpSpPr>
        <p:grpSpPr>
          <a:xfrm>
            <a:off x="4781813" y="1873520"/>
            <a:ext cx="4659652" cy="2905447"/>
            <a:chOff x="1641585" y="1048972"/>
            <a:chExt cx="5867403" cy="3260732"/>
          </a:xfrm>
        </p:grpSpPr>
        <p:sp>
          <p:nvSpPr>
            <p:cNvPr id="7" name="Rectangle : coins arrondis 10">
              <a:extLst>
                <a:ext uri="{FF2B5EF4-FFF2-40B4-BE49-F238E27FC236}">
                  <a16:creationId xmlns:a16="http://schemas.microsoft.com/office/drawing/2014/main" id="{C9E93F21-0F17-F348-433B-F065F01ABBF7}"/>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1D9A78"/>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Rectangle 18">
              <a:extLst>
                <a:ext uri="{FF2B5EF4-FFF2-40B4-BE49-F238E27FC236}">
                  <a16:creationId xmlns:a16="http://schemas.microsoft.com/office/drawing/2014/main" id="{CAA3C2C1-ACA9-1179-6445-552B59102A68}"/>
                </a:ext>
              </a:extLst>
            </p:cNvPr>
            <p:cNvSpPr/>
            <p:nvPr/>
          </p:nvSpPr>
          <p:spPr>
            <a:xfrm>
              <a:off x="1715066" y="1103461"/>
              <a:ext cx="5717724" cy="3124203"/>
            </a:xfrm>
            <a:prstGeom prst="rect">
              <a:avLst/>
            </a:prstGeom>
            <a:solidFill>
              <a:srgbClr val="1D9A78"/>
            </a:solidFill>
            <a:ln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Rectangle 19">
              <a:extLst>
                <a:ext uri="{FF2B5EF4-FFF2-40B4-BE49-F238E27FC236}">
                  <a16:creationId xmlns:a16="http://schemas.microsoft.com/office/drawing/2014/main" id="{21C09A1D-3DD5-F163-9319-B49D9F5E2B96}"/>
                </a:ext>
              </a:extLst>
            </p:cNvPr>
            <p:cNvSpPr/>
            <p:nvPr/>
          </p:nvSpPr>
          <p:spPr>
            <a:xfrm>
              <a:off x="1802501" y="1179667"/>
              <a:ext cx="5542845" cy="2971800"/>
            </a:xfrm>
            <a:prstGeom prst="rect">
              <a:avLst/>
            </a:prstGeom>
            <a:solidFill>
              <a:srgbClr val="FFFFFF"/>
            </a:solidFill>
            <a:ln cap="flat">
              <a:solidFill>
                <a:srgbClr val="1D9A78"/>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0" name="Rectangle 20">
            <a:extLst>
              <a:ext uri="{FF2B5EF4-FFF2-40B4-BE49-F238E27FC236}">
                <a16:creationId xmlns:a16="http://schemas.microsoft.com/office/drawing/2014/main" id="{F017EFE5-194E-9CD5-4C4B-E1F9924C9E94}"/>
              </a:ext>
            </a:extLst>
          </p:cNvPr>
          <p:cNvSpPr/>
          <p:nvPr/>
        </p:nvSpPr>
        <p:spPr>
          <a:xfrm>
            <a:off x="4996754" y="4449711"/>
            <a:ext cx="4145509" cy="57815"/>
          </a:xfrm>
          <a:prstGeom prst="rect">
            <a:avLst/>
          </a:prstGeom>
          <a:solidFill>
            <a:srgbClr val="1D9A78"/>
          </a:solidFill>
          <a:ln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1" name="Rectangle 21">
            <a:extLst>
              <a:ext uri="{FF2B5EF4-FFF2-40B4-BE49-F238E27FC236}">
                <a16:creationId xmlns:a16="http://schemas.microsoft.com/office/drawing/2014/main" id="{CF101BFF-AA3D-FDAF-1E85-A7F4EFA703B1}"/>
              </a:ext>
            </a:extLst>
          </p:cNvPr>
          <p:cNvSpPr/>
          <p:nvPr/>
        </p:nvSpPr>
        <p:spPr>
          <a:xfrm>
            <a:off x="4432554" y="2130309"/>
            <a:ext cx="867138" cy="384316"/>
          </a:xfrm>
          <a:prstGeom prst="rect">
            <a:avLst/>
          </a:prstGeom>
          <a:solidFill>
            <a:srgbClr val="1D9A78"/>
          </a:solidFill>
          <a:ln w="25402" cap="flat">
            <a:solidFill>
              <a:srgbClr val="1D9A78"/>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23">
            <a:extLst>
              <a:ext uri="{FF2B5EF4-FFF2-40B4-BE49-F238E27FC236}">
                <a16:creationId xmlns:a16="http://schemas.microsoft.com/office/drawing/2014/main" id="{F8AF22EA-1A2C-828A-A5B1-5E8E9778780D}"/>
              </a:ext>
            </a:extLst>
          </p:cNvPr>
          <p:cNvSpPr/>
          <p:nvPr/>
        </p:nvSpPr>
        <p:spPr>
          <a:xfrm>
            <a:off x="4509943" y="2135616"/>
            <a:ext cx="789749" cy="369332"/>
          </a:xfrm>
          <a:prstGeom prst="rect">
            <a:avLst/>
          </a:prstGeom>
          <a:noFill/>
          <a:ln cap="flat">
            <a:solidFill>
              <a:srgbClr val="1D9A78"/>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M</a:t>
            </a:r>
          </a:p>
        </p:txBody>
      </p:sp>
      <p:sp>
        <p:nvSpPr>
          <p:cNvPr id="13" name="TextBox 6">
            <a:extLst>
              <a:ext uri="{FF2B5EF4-FFF2-40B4-BE49-F238E27FC236}">
                <a16:creationId xmlns:a16="http://schemas.microsoft.com/office/drawing/2014/main" id="{6D624DA3-095E-502E-84A1-FC9FD5F8B42A}"/>
              </a:ext>
            </a:extLst>
          </p:cNvPr>
          <p:cNvSpPr txBox="1"/>
          <p:nvPr/>
        </p:nvSpPr>
        <p:spPr>
          <a:xfrm>
            <a:off x="4904817" y="3076944"/>
            <a:ext cx="4401901" cy="498598"/>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3600" b="1" kern="0" noProof="0" dirty="0">
                <a:solidFill>
                  <a:schemeClr val="tx2"/>
                </a:solidFill>
              </a:rPr>
              <a:t>Métacognition</a:t>
            </a:r>
            <a:endParaRPr lang="fr-FR" sz="3600" b="1" kern="0" noProof="0" dirty="0">
              <a:solidFill>
                <a:srgbClr val="1D9A78"/>
              </a:solidFill>
              <a:ea typeface="Calibri"/>
              <a:cs typeface="Calibri"/>
            </a:endParaRPr>
          </a:p>
        </p:txBody>
      </p:sp>
      <p:pic>
        <p:nvPicPr>
          <p:cNvPr id="15" name="Image 14" descr="Une image contenant habits, Dessin d’enfant, table, personne&#10;&#10;Le contenu généré par l’IA peut être incorrect.">
            <a:extLst>
              <a:ext uri="{FF2B5EF4-FFF2-40B4-BE49-F238E27FC236}">
                <a16:creationId xmlns:a16="http://schemas.microsoft.com/office/drawing/2014/main" id="{B520775D-28E0-ED11-D2EA-6FE80C7918CC}"/>
              </a:ext>
            </a:extLst>
          </p:cNvPr>
          <p:cNvPicPr>
            <a:picLocks noChangeAspect="1"/>
          </p:cNvPicPr>
          <p:nvPr/>
        </p:nvPicPr>
        <p:blipFill>
          <a:blip r:embed="rId3"/>
          <a:stretch>
            <a:fillRect/>
          </a:stretch>
        </p:blipFill>
        <p:spPr>
          <a:xfrm>
            <a:off x="619760" y="1930384"/>
            <a:ext cx="3545840" cy="2673188"/>
          </a:xfrm>
          <a:prstGeom prst="rect">
            <a:avLst/>
          </a:prstGeom>
        </p:spPr>
      </p:pic>
    </p:spTree>
    <p:extLst>
      <p:ext uri="{BB962C8B-B14F-4D97-AF65-F5344CB8AC3E}">
        <p14:creationId xmlns:p14="http://schemas.microsoft.com/office/powerpoint/2010/main" val="89179648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6F8C8A96-867E-FFA7-6DF7-81B8314FCDC6}"/>
              </a:ext>
            </a:extLst>
          </p:cNvPr>
          <p:cNvSpPr/>
          <p:nvPr/>
        </p:nvSpPr>
        <p:spPr>
          <a:xfrm>
            <a:off x="11430988" y="26218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M</a:t>
            </a:r>
            <a:endParaRPr lang="fr-FR" sz="1200" b="1" noProof="0" dirty="0">
              <a:latin typeface="Dosis Bold" pitchFamily="2" charset="0"/>
            </a:endParaRPr>
          </a:p>
        </p:txBody>
      </p:sp>
      <p:sp>
        <p:nvSpPr>
          <p:cNvPr id="5" name="ZoneTexte 4">
            <a:extLst>
              <a:ext uri="{FF2B5EF4-FFF2-40B4-BE49-F238E27FC236}">
                <a16:creationId xmlns:a16="http://schemas.microsoft.com/office/drawing/2014/main" id="{CFDBBDB4-A43A-47FA-3CE3-69435953B379}"/>
              </a:ext>
            </a:extLst>
          </p:cNvPr>
          <p:cNvSpPr txBox="1"/>
          <p:nvPr/>
        </p:nvSpPr>
        <p:spPr>
          <a:xfrm>
            <a:off x="920750" y="250603"/>
            <a:ext cx="10350500" cy="338554"/>
          </a:xfrm>
          <a:prstGeom prst="rect">
            <a:avLst/>
          </a:prstGeom>
          <a:noFill/>
        </p:spPr>
        <p:txBody>
          <a:bodyPr wrap="square">
            <a:spAutoFit/>
          </a:bodyPr>
          <a:lstStyle/>
          <a:p>
            <a:pPr fontAlgn="t">
              <a:buNone/>
            </a:pPr>
            <a:r>
              <a:rPr lang="fr-FR" sz="1600" b="1" noProof="0" dirty="0">
                <a:solidFill>
                  <a:schemeClr val="tx1">
                    <a:lumMod val="50000"/>
                    <a:lumOff val="50000"/>
                  </a:schemeClr>
                </a:solidFill>
              </a:rPr>
              <a:t>Evaluez-vous en utilisant la grille ci-dessous. Montrez ce que vous trouvez difficile, demandez de l’aide si nécessaire. </a:t>
            </a:r>
          </a:p>
        </p:txBody>
      </p:sp>
      <p:pic>
        <p:nvPicPr>
          <p:cNvPr id="7" name="Image 6">
            <a:extLst>
              <a:ext uri="{FF2B5EF4-FFF2-40B4-BE49-F238E27FC236}">
                <a16:creationId xmlns:a16="http://schemas.microsoft.com/office/drawing/2014/main" id="{BE69E2FD-74F0-0A4E-9307-8E72620C1970}"/>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35280" y="2516982"/>
            <a:ext cx="11521440" cy="1824035"/>
          </a:xfrm>
          <a:prstGeom prst="rect">
            <a:avLst/>
          </a:prstGeom>
        </p:spPr>
      </p:pic>
    </p:spTree>
    <p:extLst>
      <p:ext uri="{BB962C8B-B14F-4D97-AF65-F5344CB8AC3E}">
        <p14:creationId xmlns:p14="http://schemas.microsoft.com/office/powerpoint/2010/main" val="285488405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232055" y="186813"/>
            <a:ext cx="11694474" cy="6508955"/>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pic>
        <p:nvPicPr>
          <p:cNvPr id="2" name="Google Shape;1141;p76">
            <a:extLst>
              <a:ext uri="{FF2B5EF4-FFF2-40B4-BE49-F238E27FC236}">
                <a16:creationId xmlns:a16="http://schemas.microsoft.com/office/drawing/2014/main" id="{FDD4F246-B97F-2E21-9620-18B2A9D3567B}"/>
              </a:ext>
            </a:extLst>
          </p:cNvPr>
          <p:cNvPicPr>
            <a:picLocks noChangeAspect="1"/>
          </p:cNvPicPr>
          <p:nvPr/>
        </p:nvPicPr>
        <p:blipFill>
          <a:blip r:embed="rId2">
            <a:alphaModFix/>
          </a:blip>
          <a:srcRect/>
          <a:stretch>
            <a:fillRect/>
          </a:stretch>
        </p:blipFill>
        <p:spPr>
          <a:xfrm>
            <a:off x="4248719" y="1807010"/>
            <a:ext cx="3694561" cy="3694561"/>
          </a:xfrm>
          <a:prstGeom prst="rect">
            <a:avLst/>
          </a:prstGeom>
          <a:noFill/>
          <a:ln cap="flat">
            <a:noFill/>
          </a:ln>
        </p:spPr>
      </p:pic>
      <p:sp>
        <p:nvSpPr>
          <p:cNvPr id="8" name="ZoneTexte 9">
            <a:extLst>
              <a:ext uri="{FF2B5EF4-FFF2-40B4-BE49-F238E27FC236}">
                <a16:creationId xmlns:a16="http://schemas.microsoft.com/office/drawing/2014/main" id="{EF94CCB1-9147-4D75-6B54-FE296D6B5834}"/>
              </a:ext>
            </a:extLst>
          </p:cNvPr>
          <p:cNvSpPr txBox="1"/>
          <p:nvPr/>
        </p:nvSpPr>
        <p:spPr>
          <a:xfrm>
            <a:off x="2339239" y="509316"/>
            <a:ext cx="7480102" cy="400110"/>
          </a:xfrm>
          <a:prstGeom prst="rect">
            <a:avLst/>
          </a:prstGeom>
          <a:noFill/>
        </p:spPr>
        <p:txBody>
          <a:bodyPr wrap="square" rtlCol="0">
            <a:spAutoFit/>
          </a:bodyPr>
          <a:lstStyle/>
          <a:p>
            <a:pPr algn="ctr">
              <a:spcAft>
                <a:spcPts val="400"/>
              </a:spcAft>
            </a:pPr>
            <a:r>
              <a:rPr lang="fr-FR" sz="2000" noProof="0" dirty="0">
                <a:solidFill>
                  <a:srgbClr val="002060"/>
                </a:solidFill>
              </a:rPr>
              <a:t> </a:t>
            </a:r>
            <a:r>
              <a:rPr lang="fr-FR" sz="2000" b="1" noProof="0" dirty="0">
                <a:solidFill>
                  <a:schemeClr val="bg2">
                    <a:lumMod val="50000"/>
                  </a:schemeClr>
                </a:solidFill>
              </a:rPr>
              <a:t>C’est la fin de notre séance. N’oubliez pas de réviser votre leçon.</a:t>
            </a:r>
          </a:p>
        </p:txBody>
      </p:sp>
    </p:spTree>
    <p:extLst>
      <p:ext uri="{BB962C8B-B14F-4D97-AF65-F5344CB8AC3E}">
        <p14:creationId xmlns:p14="http://schemas.microsoft.com/office/powerpoint/2010/main" val="382096702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22041" y="1645920"/>
            <a:ext cx="8127601" cy="30988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Structure de la séance</a:t>
            </a:r>
            <a:endParaRPr lang="fr-FR" sz="1467" kern="0" noProof="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a:extLst>
              <a:ext uri="{FF2B5EF4-FFF2-40B4-BE49-F238E27FC236}">
                <a16:creationId xmlns:a16="http://schemas.microsoft.com/office/drawing/2014/main" id="{7AA13D06-2280-5296-5273-3F265180E7AD}"/>
              </a:ext>
            </a:extLst>
          </p:cNvPr>
          <p:cNvGrpSpPr/>
          <p:nvPr/>
        </p:nvGrpSpPr>
        <p:grpSpPr>
          <a:xfrm>
            <a:off x="2860121" y="2114436"/>
            <a:ext cx="6994935" cy="548005"/>
            <a:chOff x="2156845" y="1060636"/>
            <a:chExt cx="5246201" cy="411004"/>
          </a:xfrm>
        </p:grpSpPr>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08 min</a:t>
              </a:r>
              <a:endParaRPr lang="fr-FR" sz="1467" b="1" kern="0" noProof="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Moment de récupération</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860121" y="2940814"/>
            <a:ext cx="6994935" cy="548005"/>
            <a:chOff x="2156845" y="1060636"/>
            <a:chExt cx="5246201" cy="411004"/>
          </a:xfrm>
        </p:grpSpPr>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10 min</a:t>
              </a:r>
              <a:endParaRPr lang="fr-FR" sz="1467" b="1" kern="0" noProof="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Consolidation</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829641" y="3770612"/>
            <a:ext cx="6994935" cy="548005"/>
            <a:chOff x="2156845" y="1060636"/>
            <a:chExt cx="5246201" cy="411004"/>
          </a:xfrm>
        </p:grpSpPr>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noProof="0" dirty="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2 min</a:t>
              </a:r>
              <a:endParaRPr lang="fr-FR" sz="1467" b="1" kern="0" noProof="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noProof="0" dirty="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noProof="0" dirty="0">
                  <a:solidFill>
                    <a:srgbClr val="44546A"/>
                  </a:solidFill>
                  <a:latin typeface="Poppins ExtraBold"/>
                  <a:ea typeface="Poppins ExtraBold"/>
                  <a:cs typeface="Poppins ExtraBold"/>
                </a:rPr>
                <a:t>Métacognition</a:t>
              </a:r>
            </a:p>
          </p:txBody>
        </p:sp>
      </p:grpSp>
      <p:sp>
        <p:nvSpPr>
          <p:cNvPr id="5" name="Oval 7">
            <a:extLst>
              <a:ext uri="{FF2B5EF4-FFF2-40B4-BE49-F238E27FC236}">
                <a16:creationId xmlns:a16="http://schemas.microsoft.com/office/drawing/2014/main" id="{3314F01D-6B56-A75E-BB5C-1F73DFE488F6}"/>
              </a:ext>
            </a:extLst>
          </p:cNvPr>
          <p:cNvSpPr/>
          <p:nvPr/>
        </p:nvSpPr>
        <p:spPr>
          <a:xfrm>
            <a:off x="2306885" y="213833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6" name="Rectangle: Rounded Corners 24">
            <a:extLst>
              <a:ext uri="{FF2B5EF4-FFF2-40B4-BE49-F238E27FC236}">
                <a16:creationId xmlns:a16="http://schemas.microsoft.com/office/drawing/2014/main" id="{4CCB0D59-EEBD-8010-677B-271DEC587BB0}"/>
              </a:ext>
            </a:extLst>
          </p:cNvPr>
          <p:cNvSpPr/>
          <p:nvPr/>
        </p:nvSpPr>
        <p:spPr>
          <a:xfrm>
            <a:off x="2255520" y="2946399"/>
            <a:ext cx="568960" cy="508001"/>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prstClr val="white"/>
                </a:solidFill>
                <a:effectLst/>
                <a:uLnTx/>
                <a:uFillTx/>
                <a:latin typeface="Dosis Bold" pitchFamily="2" charset="0"/>
                <a:ea typeface="+mn-ea"/>
                <a:cs typeface="+mn-cs"/>
              </a:rPr>
              <a:t>C</a:t>
            </a:r>
            <a:endParaRPr kumimoji="0" lang="fr-FR" sz="1200" b="1" i="0" u="none" strike="noStrike" kern="1200" cap="none" spc="0" normalizeH="0" baseline="0" noProof="0" dirty="0">
              <a:ln>
                <a:noFill/>
              </a:ln>
              <a:solidFill>
                <a:prstClr val="white"/>
              </a:solidFill>
              <a:effectLst/>
              <a:uLnTx/>
              <a:uFillTx/>
              <a:latin typeface="Dosis Bold" pitchFamily="2" charset="0"/>
              <a:ea typeface="+mn-ea"/>
              <a:cs typeface="+mn-cs"/>
            </a:endParaRPr>
          </a:p>
        </p:txBody>
      </p:sp>
      <p:sp>
        <p:nvSpPr>
          <p:cNvPr id="8" name="Oval 15">
            <a:extLst>
              <a:ext uri="{FF2B5EF4-FFF2-40B4-BE49-F238E27FC236}">
                <a16:creationId xmlns:a16="http://schemas.microsoft.com/office/drawing/2014/main" id="{3E464916-733B-FA9C-B9F2-9F98E93495D6}"/>
              </a:ext>
            </a:extLst>
          </p:cNvPr>
          <p:cNvSpPr/>
          <p:nvPr/>
        </p:nvSpPr>
        <p:spPr>
          <a:xfrm>
            <a:off x="2256508" y="3797864"/>
            <a:ext cx="517596" cy="517596"/>
          </a:xfrm>
          <a:prstGeom prst="ellipse">
            <a:avLst/>
          </a:prstGeom>
          <a:solidFill>
            <a:srgbClr val="FF656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fr-FR" sz="2133" b="1" noProof="0" dirty="0">
                <a:latin typeface="Dosis Bold" pitchFamily="2" charset="0"/>
              </a:rPr>
              <a:t>M</a:t>
            </a:r>
            <a:endParaRPr lang="fr-FR" sz="1200" b="1" noProof="0" dirty="0">
              <a:latin typeface="Dosis Bold" pitchFamily="2" charset="0"/>
            </a:endParaRPr>
          </a:p>
        </p:txBody>
      </p:sp>
    </p:spTree>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oogle Shape;250;p28">
            <a:extLst>
              <a:ext uri="{FF2B5EF4-FFF2-40B4-BE49-F238E27FC236}">
                <a16:creationId xmlns:a16="http://schemas.microsoft.com/office/drawing/2014/main" id="{94371097-424C-120B-3BFA-623F005C0E96}"/>
              </a:ext>
            </a:extLst>
          </p:cNvPr>
          <p:cNvGrpSpPr/>
          <p:nvPr/>
        </p:nvGrpSpPr>
        <p:grpSpPr>
          <a:xfrm>
            <a:off x="1257907" y="1041305"/>
            <a:ext cx="9579427" cy="5403036"/>
            <a:chOff x="1619475" y="1029778"/>
            <a:chExt cx="6095701" cy="3804525"/>
          </a:xfrm>
        </p:grpSpPr>
        <p:sp>
          <p:nvSpPr>
            <p:cNvPr id="8" name="Google Shape;251;p28">
              <a:extLst>
                <a:ext uri="{FF2B5EF4-FFF2-40B4-BE49-F238E27FC236}">
                  <a16:creationId xmlns:a16="http://schemas.microsoft.com/office/drawing/2014/main" id="{971B8BBE-5274-BA5C-7CA6-B9A09A8AF719}"/>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11" name="Google Shape;252;p28">
              <a:extLst>
                <a:ext uri="{FF2B5EF4-FFF2-40B4-BE49-F238E27FC236}">
                  <a16:creationId xmlns:a16="http://schemas.microsoft.com/office/drawing/2014/main" id="{68632981-0713-1ABF-EB18-041F8052CB66}"/>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grpSp>
        <p:nvGrpSpPr>
          <p:cNvPr id="2" name="Google Shape;250;p28">
            <a:extLst>
              <a:ext uri="{FF2B5EF4-FFF2-40B4-BE49-F238E27FC236}">
                <a16:creationId xmlns:a16="http://schemas.microsoft.com/office/drawing/2014/main" id="{EEBFA401-42BB-FF7F-E534-425C81F9587A}"/>
              </a:ext>
            </a:extLst>
          </p:cNvPr>
          <p:cNvGrpSpPr/>
          <p:nvPr/>
        </p:nvGrpSpPr>
        <p:grpSpPr>
          <a:xfrm>
            <a:off x="1257907" y="1041305"/>
            <a:ext cx="9579427" cy="5403036"/>
            <a:chOff x="1619475" y="1029778"/>
            <a:chExt cx="6095701" cy="3804525"/>
          </a:xfrm>
        </p:grpSpPr>
        <p:sp>
          <p:nvSpPr>
            <p:cNvPr id="4" name="Google Shape;251;p28">
              <a:extLst>
                <a:ext uri="{FF2B5EF4-FFF2-40B4-BE49-F238E27FC236}">
                  <a16:creationId xmlns:a16="http://schemas.microsoft.com/office/drawing/2014/main" id="{AD5FE414-C036-8972-9731-1D3C41307C99}"/>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5" name="Google Shape;252;p28">
              <a:extLst>
                <a:ext uri="{FF2B5EF4-FFF2-40B4-BE49-F238E27FC236}">
                  <a16:creationId xmlns:a16="http://schemas.microsoft.com/office/drawing/2014/main" id="{5D91C36E-40DD-EE8A-6B5B-F21C7BE9B1B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6" name="Google Shape;995;p109">
            <a:extLst>
              <a:ext uri="{FF2B5EF4-FFF2-40B4-BE49-F238E27FC236}">
                <a16:creationId xmlns:a16="http://schemas.microsoft.com/office/drawing/2014/main" id="{613E8824-4285-45CF-F126-A6A5CCECD96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Supports de l’enseignant</a:t>
            </a:r>
          </a:p>
        </p:txBody>
      </p:sp>
      <p:sp>
        <p:nvSpPr>
          <p:cNvPr id="9" name="Google Shape;996;p109">
            <a:extLst>
              <a:ext uri="{FF2B5EF4-FFF2-40B4-BE49-F238E27FC236}">
                <a16:creationId xmlns:a16="http://schemas.microsoft.com/office/drawing/2014/main" id="{E481C910-34E3-B3C5-A643-DB4CEB7578F0}"/>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Supports de l’élève</a:t>
            </a:r>
          </a:p>
        </p:txBody>
      </p:sp>
      <p:pic>
        <p:nvPicPr>
          <p:cNvPr id="10" name="Picture 11">
            <a:extLst>
              <a:ext uri="{FF2B5EF4-FFF2-40B4-BE49-F238E27FC236}">
                <a16:creationId xmlns:a16="http://schemas.microsoft.com/office/drawing/2014/main" id="{8A5AF14B-9CF0-CBE4-DE99-32E453240B9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655628" y="4749144"/>
            <a:ext cx="1101650" cy="122738"/>
          </a:xfrm>
          <a:prstGeom prst="rect">
            <a:avLst/>
          </a:prstGeom>
        </p:spPr>
      </p:pic>
      <p:pic>
        <p:nvPicPr>
          <p:cNvPr id="12" name="Picture 21">
            <a:extLst>
              <a:ext uri="{FF2B5EF4-FFF2-40B4-BE49-F238E27FC236}">
                <a16:creationId xmlns:a16="http://schemas.microsoft.com/office/drawing/2014/main" id="{DB3A85E7-FAFF-8BAD-062B-82057D93E2B0}"/>
              </a:ext>
            </a:extLst>
          </p:cNvPr>
          <p:cNvPicPr>
            <a:picLocks noChangeAspect="1"/>
          </p:cNvPicPr>
          <p:nvPr/>
        </p:nvPicPr>
        <p:blipFill>
          <a:blip r:embed="rId4">
            <a:clrChange>
              <a:clrFrom>
                <a:srgbClr val="FEFFFF"/>
              </a:clrFrom>
              <a:clrTo>
                <a:srgbClr val="FEFFFF">
                  <a:alpha val="0"/>
                </a:srgbClr>
              </a:clrTo>
            </a:clrChange>
          </a:blip>
          <a:stretch>
            <a:fillRect/>
          </a:stretch>
        </p:blipFill>
        <p:spPr>
          <a:xfrm>
            <a:off x="8465730" y="2442132"/>
            <a:ext cx="1632389" cy="1164080"/>
          </a:xfrm>
          <a:prstGeom prst="rect">
            <a:avLst/>
          </a:prstGeom>
        </p:spPr>
      </p:pic>
      <p:pic>
        <p:nvPicPr>
          <p:cNvPr id="16" name="Picture 1">
            <a:extLst>
              <a:ext uri="{FF2B5EF4-FFF2-40B4-BE49-F238E27FC236}">
                <a16:creationId xmlns:a16="http://schemas.microsoft.com/office/drawing/2014/main" id="{88E92475-82C2-82FC-3EC9-230DE591528C}"/>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555546" y="2563443"/>
            <a:ext cx="1227204" cy="921459"/>
          </a:xfrm>
          <a:prstGeom prst="rect">
            <a:avLst/>
          </a:prstGeom>
          <a:ln w="19050">
            <a:noFill/>
          </a:ln>
        </p:spPr>
      </p:pic>
      <p:pic>
        <p:nvPicPr>
          <p:cNvPr id="17" name="Picture 8">
            <a:extLst>
              <a:ext uri="{FF2B5EF4-FFF2-40B4-BE49-F238E27FC236}">
                <a16:creationId xmlns:a16="http://schemas.microsoft.com/office/drawing/2014/main" id="{A0F8C8BE-16E5-0148-1F88-E19CAFB2B6F9}"/>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81071" y="4902849"/>
            <a:ext cx="401679" cy="386205"/>
          </a:xfrm>
          <a:prstGeom prst="rect">
            <a:avLst/>
          </a:prstGeom>
        </p:spPr>
      </p:pic>
      <p:pic>
        <p:nvPicPr>
          <p:cNvPr id="20" name="Image 19">
            <a:extLst>
              <a:ext uri="{FF2B5EF4-FFF2-40B4-BE49-F238E27FC236}">
                <a16:creationId xmlns:a16="http://schemas.microsoft.com/office/drawing/2014/main" id="{AE4CAFBC-30D0-CF7E-205D-D2DC7D3E0145}"/>
              </a:ext>
            </a:extLst>
          </p:cNvPr>
          <p:cNvPicPr>
            <a:picLocks noChangeAspect="1"/>
          </p:cNvPicPr>
          <p:nvPr/>
        </p:nvPicPr>
        <p:blipFill>
          <a:blip r:embed="rId7">
            <a:extLst>
              <a:ext uri="{28A0092B-C50C-407E-A947-70E740481C1C}">
                <a14:useLocalDpi xmlns:a14="http://schemas.microsoft.com/office/drawing/2010/main" val="0"/>
              </a:ext>
            </a:extLst>
          </a:blip>
          <a:srcRect t="3376" b="3376"/>
          <a:stretch/>
        </p:blipFill>
        <p:spPr>
          <a:xfrm>
            <a:off x="8634714" y="4110586"/>
            <a:ext cx="1183096" cy="1524862"/>
          </a:xfrm>
          <a:prstGeom prst="rect">
            <a:avLst/>
          </a:prstGeom>
        </p:spPr>
      </p:pic>
      <p:pic>
        <p:nvPicPr>
          <p:cNvPr id="26" name="Picture 2" descr="Tableau blanc magnétique d'affichage et d'écriture">
            <a:extLst>
              <a:ext uri="{FF2B5EF4-FFF2-40B4-BE49-F238E27FC236}">
                <a16:creationId xmlns:a16="http://schemas.microsoft.com/office/drawing/2014/main" id="{FD16DCD1-ECD6-00D2-0CB3-02992248774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87092" y="2617894"/>
            <a:ext cx="1803578" cy="13526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Vidéoprojecteur Nec V260">
            <a:extLst>
              <a:ext uri="{FF2B5EF4-FFF2-40B4-BE49-F238E27FC236}">
                <a16:creationId xmlns:a16="http://schemas.microsoft.com/office/drawing/2014/main" id="{D1B55AC4-1BFD-A360-AF50-37E8C5B676B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3053" b="26285"/>
          <a:stretch>
            <a:fillRect/>
          </a:stretch>
        </p:blipFill>
        <p:spPr bwMode="auto">
          <a:xfrm>
            <a:off x="1691652" y="4178563"/>
            <a:ext cx="2404770" cy="121831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PC PORTABLE LENOVO I7-13620H 16G 512G SSD WIN 11">
            <a:extLst>
              <a:ext uri="{FF2B5EF4-FFF2-40B4-BE49-F238E27FC236}">
                <a16:creationId xmlns:a16="http://schemas.microsoft.com/office/drawing/2014/main" id="{4F7BCC70-5FF6-35C2-87E5-6F9987A46208}"/>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1215" r="6523" b="21193"/>
          <a:stretch>
            <a:fillRect/>
          </a:stretch>
        </p:blipFill>
        <p:spPr bwMode="auto">
          <a:xfrm>
            <a:off x="4187092" y="4185212"/>
            <a:ext cx="1861667" cy="1211665"/>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32E62F99-1669-BA55-809C-8938A106C456}"/>
              </a:ext>
            </a:extLst>
          </p:cNvPr>
          <p:cNvPicPr>
            <a:picLocks noChangeAspect="1"/>
          </p:cNvPicPr>
          <p:nvPr/>
        </p:nvPicPr>
        <p:blipFill>
          <a:blip r:embed="rId11"/>
          <a:stretch>
            <a:fillRect/>
          </a:stretch>
        </p:blipFill>
        <p:spPr>
          <a:xfrm>
            <a:off x="1705721" y="2617894"/>
            <a:ext cx="2427529" cy="1352683"/>
          </a:xfrm>
          <a:prstGeom prst="rect">
            <a:avLst/>
          </a:prstGeom>
        </p:spPr>
      </p:pic>
    </p:spTree>
    <p:extLst>
      <p:ext uri="{BB962C8B-B14F-4D97-AF65-F5344CB8AC3E}">
        <p14:creationId xmlns:p14="http://schemas.microsoft.com/office/powerpoint/2010/main" val="79722459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456919ED-CC42-D4C9-B299-6D709E41BEA5}"/>
              </a:ext>
            </a:extLst>
          </p:cNvPr>
          <p:cNvPicPr>
            <a:picLocks noChangeAspect="1"/>
          </p:cNvPicPr>
          <p:nvPr/>
        </p:nvPicPr>
        <p:blipFill>
          <a:blip r:embed="rId2"/>
          <a:stretch>
            <a:fillRect/>
          </a:stretch>
        </p:blipFill>
        <p:spPr>
          <a:xfrm>
            <a:off x="11336818" y="940034"/>
            <a:ext cx="583170" cy="583170"/>
          </a:xfrm>
          <a:prstGeom prst="rect">
            <a:avLst/>
          </a:prstGeom>
        </p:spPr>
      </p:pic>
      <p:sp>
        <p:nvSpPr>
          <p:cNvPr id="14" name="Google Shape;2054;p38">
            <a:extLst>
              <a:ext uri="{FF2B5EF4-FFF2-40B4-BE49-F238E27FC236}">
                <a16:creationId xmlns:a16="http://schemas.microsoft.com/office/drawing/2014/main" id="{6501D79C-26AF-921E-9B63-CD8E14A565B9}"/>
              </a:ext>
            </a:extLst>
          </p:cNvPr>
          <p:cNvSpPr/>
          <p:nvPr/>
        </p:nvSpPr>
        <p:spPr>
          <a:xfrm>
            <a:off x="1093699" y="1960165"/>
            <a:ext cx="10004602"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5" name="ZoneTexte 3">
            <a:extLst>
              <a:ext uri="{FF2B5EF4-FFF2-40B4-BE49-F238E27FC236}">
                <a16:creationId xmlns:a16="http://schemas.microsoft.com/office/drawing/2014/main" id="{A2F52361-43C4-DFD3-0C09-18ABE961AD0E}"/>
              </a:ext>
            </a:extLst>
          </p:cNvPr>
          <p:cNvSpPr txBox="1"/>
          <p:nvPr/>
        </p:nvSpPr>
        <p:spPr>
          <a:xfrm>
            <a:off x="1706890" y="2092513"/>
            <a:ext cx="8999055" cy="405121"/>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endParaRPr lang="fr-FR" b="1" noProof="0" dirty="0">
              <a:solidFill>
                <a:srgbClr val="106585"/>
              </a:solidFill>
            </a:endParaRPr>
          </a:p>
        </p:txBody>
      </p:sp>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259" y="1676888"/>
            <a:ext cx="805544" cy="805544"/>
          </a:xfrm>
          <a:prstGeom prst="rect">
            <a:avLst/>
          </a:prstGeom>
        </p:spPr>
      </p:pic>
      <p:sp>
        <p:nvSpPr>
          <p:cNvPr id="44" name="Oval 43">
            <a:extLst>
              <a:ext uri="{FF2B5EF4-FFF2-40B4-BE49-F238E27FC236}">
                <a16:creationId xmlns:a16="http://schemas.microsoft.com/office/drawing/2014/main" id="{937B0509-6C22-05EA-3A25-50D2C4A264F8}"/>
              </a:ext>
            </a:extLst>
          </p:cNvPr>
          <p:cNvSpPr/>
          <p:nvPr/>
        </p:nvSpPr>
        <p:spPr>
          <a:xfrm>
            <a:off x="11369605" y="268896"/>
            <a:ext cx="517596" cy="517596"/>
          </a:xfrm>
          <a:prstGeom prst="ellipse">
            <a:avLst/>
          </a:prstGeom>
          <a:solidFill>
            <a:srgbClr val="5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O</a:t>
            </a:r>
            <a:endParaRPr lang="fr-FR" sz="1200" b="1" noProof="0" dirty="0">
              <a:latin typeface="Dosis Bold" pitchFamily="2" charset="0"/>
            </a:endParaRPr>
          </a:p>
        </p:txBody>
      </p:sp>
      <p:sp>
        <p:nvSpPr>
          <p:cNvPr id="4" name="ZoneTexte 3">
            <a:extLst>
              <a:ext uri="{FF2B5EF4-FFF2-40B4-BE49-F238E27FC236}">
                <a16:creationId xmlns:a16="http://schemas.microsoft.com/office/drawing/2014/main" id="{D208B667-BB9A-A18E-DD68-DF5D6AFCF4A2}"/>
              </a:ext>
            </a:extLst>
          </p:cNvPr>
          <p:cNvSpPr txBox="1"/>
          <p:nvPr/>
        </p:nvSpPr>
        <p:spPr>
          <a:xfrm>
            <a:off x="1014879" y="268896"/>
            <a:ext cx="9937265" cy="338554"/>
          </a:xfrm>
          <a:prstGeom prst="rect">
            <a:avLst/>
          </a:prstGeom>
          <a:noFill/>
        </p:spPr>
        <p:txBody>
          <a:bodyPr wrap="square">
            <a:spAutoFit/>
          </a:bodyPr>
          <a:lstStyle/>
          <a:p>
            <a:pPr>
              <a:spcAft>
                <a:spcPts val="600"/>
              </a:spcAft>
            </a:pPr>
            <a:r>
              <a:rPr lang="fr-FR" sz="1600" b="1" noProof="0" dirty="0">
                <a:solidFill>
                  <a:schemeClr val="bg2">
                    <a:lumMod val="50000"/>
                  </a:schemeClr>
                </a:solidFill>
              </a:rPr>
              <a:t>À la fin de cette séance, vous allez consolider vos apprentissages concernant la tâche ci-dessous:</a:t>
            </a:r>
          </a:p>
        </p:txBody>
      </p:sp>
      <p:sp>
        <p:nvSpPr>
          <p:cNvPr id="7" name="ZoneTexte 6">
            <a:extLst>
              <a:ext uri="{FF2B5EF4-FFF2-40B4-BE49-F238E27FC236}">
                <a16:creationId xmlns:a16="http://schemas.microsoft.com/office/drawing/2014/main" id="{1EC9FD5C-4F6B-1688-10F3-5CC9DCA314FD}"/>
              </a:ext>
            </a:extLst>
          </p:cNvPr>
          <p:cNvSpPr txBox="1"/>
          <p:nvPr/>
        </p:nvSpPr>
        <p:spPr>
          <a:xfrm>
            <a:off x="1643978" y="1889045"/>
            <a:ext cx="8904043" cy="954107"/>
          </a:xfrm>
          <a:prstGeom prst="rect">
            <a:avLst/>
          </a:prstGeom>
          <a:noFill/>
        </p:spPr>
        <p:txBody>
          <a:bodyPr wrap="square">
            <a:spAutoFit/>
          </a:bodyPr>
          <a:lstStyle/>
          <a:p>
            <a:pPr algn="ctr"/>
            <a:r>
              <a:rPr lang="fr-FR" sz="2800" b="1" dirty="0">
                <a:solidFill>
                  <a:srgbClr val="106585"/>
                </a:solidFill>
                <a:latin typeface="Calibri"/>
                <a:sym typeface="Calibri"/>
              </a:rPr>
              <a:t>Décrire quelques facteurs influençant la répartition de l’eau de Terre </a:t>
            </a:r>
          </a:p>
        </p:txBody>
      </p:sp>
      <p:pic>
        <p:nvPicPr>
          <p:cNvPr id="8" name="Image 7">
            <a:extLst>
              <a:ext uri="{FF2B5EF4-FFF2-40B4-BE49-F238E27FC236}">
                <a16:creationId xmlns:a16="http://schemas.microsoft.com/office/drawing/2014/main" id="{546E4C44-14A0-C551-46D4-65CA59D20E1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1076" t="3622" r="525" b="4271"/>
          <a:stretch>
            <a:fillRect/>
          </a:stretch>
        </p:blipFill>
        <p:spPr>
          <a:xfrm>
            <a:off x="4363719" y="3156179"/>
            <a:ext cx="3464561" cy="2902906"/>
          </a:xfrm>
          <a:prstGeom prst="rect">
            <a:avLst/>
          </a:prstGeom>
          <a:ln w="19050">
            <a:solidFill>
              <a:srgbClr val="C00000"/>
            </a:solidFill>
          </a:ln>
        </p:spPr>
      </p:pic>
      <p:grpSp>
        <p:nvGrpSpPr>
          <p:cNvPr id="13" name="Groupe 12">
            <a:extLst>
              <a:ext uri="{FF2B5EF4-FFF2-40B4-BE49-F238E27FC236}">
                <a16:creationId xmlns:a16="http://schemas.microsoft.com/office/drawing/2014/main" id="{A021F893-4905-3702-B482-E2098C85A125}"/>
              </a:ext>
            </a:extLst>
          </p:cNvPr>
          <p:cNvGrpSpPr/>
          <p:nvPr/>
        </p:nvGrpSpPr>
        <p:grpSpPr>
          <a:xfrm>
            <a:off x="628762" y="3126429"/>
            <a:ext cx="3479072" cy="2980186"/>
            <a:chOff x="595088" y="2317524"/>
            <a:chExt cx="3479072" cy="2980186"/>
          </a:xfrm>
        </p:grpSpPr>
        <p:pic>
          <p:nvPicPr>
            <p:cNvPr id="17" name="Image 16">
              <a:extLst>
                <a:ext uri="{FF2B5EF4-FFF2-40B4-BE49-F238E27FC236}">
                  <a16:creationId xmlns:a16="http://schemas.microsoft.com/office/drawing/2014/main" id="{73613608-B838-23CE-5CF3-AC0E767063DB}"/>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595088" y="2317524"/>
              <a:ext cx="3479072" cy="2980186"/>
            </a:xfrm>
            <a:prstGeom prst="rect">
              <a:avLst/>
            </a:prstGeom>
            <a:ln w="19050">
              <a:solidFill>
                <a:srgbClr val="C00000"/>
              </a:solidFill>
            </a:ln>
          </p:spPr>
        </p:pic>
        <p:pic>
          <p:nvPicPr>
            <p:cNvPr id="19" name="Image 18">
              <a:extLst>
                <a:ext uri="{FF2B5EF4-FFF2-40B4-BE49-F238E27FC236}">
                  <a16:creationId xmlns:a16="http://schemas.microsoft.com/office/drawing/2014/main" id="{254E55B6-4814-16C5-AE83-D7306805F7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9125" y="2558840"/>
              <a:ext cx="3434715" cy="2287480"/>
            </a:xfrm>
            <a:prstGeom prst="rect">
              <a:avLst/>
            </a:prstGeom>
          </p:spPr>
        </p:pic>
      </p:grpSp>
      <p:pic>
        <p:nvPicPr>
          <p:cNvPr id="23" name="Image 22">
            <a:extLst>
              <a:ext uri="{FF2B5EF4-FFF2-40B4-BE49-F238E27FC236}">
                <a16:creationId xmlns:a16="http://schemas.microsoft.com/office/drawing/2014/main" id="{C53E20F9-7097-E1BF-6501-1D21D567F5DF}"/>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Lst>
          </a:blip>
          <a:srcRect l="661" t="3307" r="2236" b="3709"/>
          <a:stretch>
            <a:fillRect/>
          </a:stretch>
        </p:blipFill>
        <p:spPr>
          <a:xfrm>
            <a:off x="8084166" y="3156179"/>
            <a:ext cx="3704734" cy="2912883"/>
          </a:xfrm>
          <a:prstGeom prst="rect">
            <a:avLst/>
          </a:prstGeom>
          <a:ln w="19050">
            <a:solidFill>
              <a:srgbClr val="C00000"/>
            </a:solidFill>
          </a:ln>
        </p:spPr>
      </p:pic>
    </p:spTree>
    <p:extLst>
      <p:ext uri="{BB962C8B-B14F-4D97-AF65-F5344CB8AC3E}">
        <p14:creationId xmlns:p14="http://schemas.microsoft.com/office/powerpoint/2010/main" val="331433718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alpha val="15000"/>
              </a:srgbClr>
            </a:gs>
            <a:gs pos="74000">
              <a:srgbClr val="7030A0">
                <a:alpha val="64000"/>
              </a:srgbClr>
            </a:gs>
            <a:gs pos="83000">
              <a:srgbClr val="7030A0"/>
            </a:gs>
            <a:gs pos="100000">
              <a:srgbClr val="7030A0"/>
            </a:gs>
          </a:gsLst>
          <a:lin ang="5400000" scaled="1"/>
          <a:tileRect/>
        </a:gradFill>
        <a:effectLst/>
      </p:bgPr>
    </p:bg>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162560" y="127802"/>
            <a:ext cx="11958320" cy="6624320"/>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rgbClr val="E98960"/>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sz="5600" b="1" noProof="0" dirty="0">
                <a:solidFill>
                  <a:schemeClr val="tx1"/>
                </a:solidFill>
              </a:endParaRP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9451770" y="5588361"/>
            <a:ext cx="2425142" cy="936370"/>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08 min</a:t>
              </a:r>
            </a:p>
          </p:txBody>
        </p:sp>
      </p:grpSp>
      <p:grpSp>
        <p:nvGrpSpPr>
          <p:cNvPr id="5" name="Group 14">
            <a:extLst>
              <a:ext uri="{FF2B5EF4-FFF2-40B4-BE49-F238E27FC236}">
                <a16:creationId xmlns:a16="http://schemas.microsoft.com/office/drawing/2014/main" id="{897F2485-23D9-B2B2-F57E-16FD7892F3C5}"/>
              </a:ext>
            </a:extLst>
          </p:cNvPr>
          <p:cNvGrpSpPr/>
          <p:nvPr/>
        </p:nvGrpSpPr>
        <p:grpSpPr>
          <a:xfrm>
            <a:off x="4372791" y="1797765"/>
            <a:ext cx="4659652" cy="2905447"/>
            <a:chOff x="1641585" y="1048972"/>
            <a:chExt cx="5867403" cy="3260732"/>
          </a:xfrm>
        </p:grpSpPr>
        <p:sp>
          <p:nvSpPr>
            <p:cNvPr id="11" name="Rectangle : coins arrondis 10">
              <a:extLst>
                <a:ext uri="{FF2B5EF4-FFF2-40B4-BE49-F238E27FC236}">
                  <a16:creationId xmlns:a16="http://schemas.microsoft.com/office/drawing/2014/main" id="{AE536356-1C70-A4DD-11D3-BC374E11D50E}"/>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E98960"/>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18">
              <a:extLst>
                <a:ext uri="{FF2B5EF4-FFF2-40B4-BE49-F238E27FC236}">
                  <a16:creationId xmlns:a16="http://schemas.microsoft.com/office/drawing/2014/main" id="{B0C8F032-0488-6276-7C44-14A23DBB98EB}"/>
                </a:ext>
              </a:extLst>
            </p:cNvPr>
            <p:cNvSpPr/>
            <p:nvPr/>
          </p:nvSpPr>
          <p:spPr>
            <a:xfrm>
              <a:off x="1715066" y="1103461"/>
              <a:ext cx="5717724" cy="3124203"/>
            </a:xfrm>
            <a:prstGeom prst="rect">
              <a:avLst/>
            </a:prstGeom>
            <a:solidFill>
              <a:srgbClr val="E98960"/>
            </a:solidFill>
            <a:ln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Rectangle 19">
              <a:extLst>
                <a:ext uri="{FF2B5EF4-FFF2-40B4-BE49-F238E27FC236}">
                  <a16:creationId xmlns:a16="http://schemas.microsoft.com/office/drawing/2014/main" id="{B018600F-454F-07F1-BB50-EAC5167104C5}"/>
                </a:ext>
              </a:extLst>
            </p:cNvPr>
            <p:cNvSpPr/>
            <p:nvPr/>
          </p:nvSpPr>
          <p:spPr>
            <a:xfrm>
              <a:off x="1802501" y="1179667"/>
              <a:ext cx="5542845" cy="2971800"/>
            </a:xfrm>
            <a:prstGeom prst="rect">
              <a:avLst/>
            </a:prstGeom>
            <a:solidFill>
              <a:srgbClr val="FFFFFF"/>
            </a:solidFill>
            <a:ln cap="flat">
              <a:solidFill>
                <a:srgbClr val="E98960"/>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14" name="Rectangle 20">
            <a:extLst>
              <a:ext uri="{FF2B5EF4-FFF2-40B4-BE49-F238E27FC236}">
                <a16:creationId xmlns:a16="http://schemas.microsoft.com/office/drawing/2014/main" id="{E56303BC-FA35-1296-33D2-B75B7DB24E99}"/>
              </a:ext>
            </a:extLst>
          </p:cNvPr>
          <p:cNvSpPr/>
          <p:nvPr/>
        </p:nvSpPr>
        <p:spPr>
          <a:xfrm>
            <a:off x="4587732" y="4373956"/>
            <a:ext cx="4145509" cy="57815"/>
          </a:xfrm>
          <a:prstGeom prst="rect">
            <a:avLst/>
          </a:prstGeom>
          <a:solidFill>
            <a:srgbClr val="E98960"/>
          </a:solidFill>
          <a:ln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tangle 21">
            <a:extLst>
              <a:ext uri="{FF2B5EF4-FFF2-40B4-BE49-F238E27FC236}">
                <a16:creationId xmlns:a16="http://schemas.microsoft.com/office/drawing/2014/main" id="{C5DABD1F-21CA-E807-52EC-A038184A577E}"/>
              </a:ext>
            </a:extLst>
          </p:cNvPr>
          <p:cNvSpPr/>
          <p:nvPr/>
        </p:nvSpPr>
        <p:spPr>
          <a:xfrm>
            <a:off x="4023532" y="2054554"/>
            <a:ext cx="867138" cy="384316"/>
          </a:xfrm>
          <a:prstGeom prst="rect">
            <a:avLst/>
          </a:prstGeom>
          <a:solidFill>
            <a:srgbClr val="E98960"/>
          </a:solidFill>
          <a:ln w="25402" cap="flat">
            <a:solidFill>
              <a:srgbClr val="E98960"/>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Rectangle 23">
            <a:extLst>
              <a:ext uri="{FF2B5EF4-FFF2-40B4-BE49-F238E27FC236}">
                <a16:creationId xmlns:a16="http://schemas.microsoft.com/office/drawing/2014/main" id="{A7D27552-2B9A-7E28-7C7B-716A6DB8049F}"/>
              </a:ext>
            </a:extLst>
          </p:cNvPr>
          <p:cNvSpPr/>
          <p:nvPr/>
        </p:nvSpPr>
        <p:spPr>
          <a:xfrm>
            <a:off x="4100921" y="2059861"/>
            <a:ext cx="789749" cy="369332"/>
          </a:xfrm>
          <a:prstGeom prst="rect">
            <a:avLst/>
          </a:prstGeom>
          <a:noFill/>
          <a:ln cap="flat">
            <a:solidFill>
              <a:srgbClr val="E98960"/>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1200" cap="none" spc="0" normalizeH="0" baseline="0" noProof="0" dirty="0">
                <a:ln>
                  <a:noFill/>
                </a:ln>
                <a:solidFill>
                  <a:srgbClr val="FFFFFF"/>
                </a:solidFill>
                <a:effectLst/>
                <a:uLnTx/>
                <a:uFillTx/>
                <a:latin typeface="Arial"/>
                <a:ea typeface="+mn-ea"/>
                <a:cs typeface="Arial"/>
              </a:rPr>
              <a:t>M</a:t>
            </a:r>
          </a:p>
        </p:txBody>
      </p:sp>
      <p:sp>
        <p:nvSpPr>
          <p:cNvPr id="17" name="TextBox 6">
            <a:extLst>
              <a:ext uri="{FF2B5EF4-FFF2-40B4-BE49-F238E27FC236}">
                <a16:creationId xmlns:a16="http://schemas.microsoft.com/office/drawing/2014/main" id="{91C2DE76-8417-0353-F29C-66DD89828FF9}"/>
              </a:ext>
            </a:extLst>
          </p:cNvPr>
          <p:cNvSpPr txBox="1"/>
          <p:nvPr/>
        </p:nvSpPr>
        <p:spPr>
          <a:xfrm>
            <a:off x="4739381" y="2742767"/>
            <a:ext cx="3924305" cy="1329595"/>
          </a:xfrm>
          <a:prstGeom prst="rect">
            <a:avLst/>
          </a:prstGeom>
          <a:noFill/>
          <a:ln cap="flat">
            <a:noFill/>
          </a:ln>
        </p:spPr>
        <p:txBody>
          <a:bodyPr vert="horz" wrap="square" lIns="0" tIns="0" rIns="0" bIns="0" anchor="t" anchorCtr="1" compatLnSpc="1">
            <a:spAutoFit/>
          </a:bodyPr>
          <a:lstStyle/>
          <a:p>
            <a:pPr lvl="0" algn="ctr" defTabSz="685800">
              <a:lnSpc>
                <a:spcPct val="90000"/>
              </a:lnSpc>
              <a:spcAft>
                <a:spcPts val="1500"/>
              </a:spcAft>
              <a:defRPr sz="1800" b="0" i="0" u="none" strike="noStrike" kern="0" cap="none" spc="0" baseline="0">
                <a:solidFill>
                  <a:srgbClr val="000000"/>
                </a:solidFill>
                <a:uFillTx/>
              </a:defRPr>
            </a:pPr>
            <a:r>
              <a:rPr lang="fr-FR" sz="4800" b="1" kern="0" noProof="0" dirty="0">
                <a:solidFill>
                  <a:srgbClr val="E98960"/>
                </a:solidFill>
                <a:latin typeface="Arial" panose="020B0604020202020204" pitchFamily="34" charset="0"/>
                <a:ea typeface="Calibri"/>
                <a:cs typeface="Arial" panose="020B0604020202020204" pitchFamily="34" charset="0"/>
              </a:rPr>
              <a:t>Moment de récupération</a:t>
            </a:r>
          </a:p>
        </p:txBody>
      </p:sp>
      <p:pic>
        <p:nvPicPr>
          <p:cNvPr id="18" name="Picture 11">
            <a:extLst>
              <a:ext uri="{FF2B5EF4-FFF2-40B4-BE49-F238E27FC236}">
                <a16:creationId xmlns:a16="http://schemas.microsoft.com/office/drawing/2014/main" id="{12B8274E-5CEB-E8E8-69D7-DA52619A7CE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426007" y="1567314"/>
            <a:ext cx="2687484" cy="2687484"/>
          </a:xfrm>
          <a:prstGeom prst="rect">
            <a:avLst/>
          </a:prstGeom>
        </p:spPr>
      </p:pic>
    </p:spTree>
    <p:extLst>
      <p:ext uri="{BB962C8B-B14F-4D97-AF65-F5344CB8AC3E}">
        <p14:creationId xmlns:p14="http://schemas.microsoft.com/office/powerpoint/2010/main" val="277433153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78B09-8CDD-0F42-4E42-1FEC9CDB392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DAFE3CD-C3FA-9A61-24BF-655F5E65E75D}"/>
              </a:ext>
            </a:extLst>
          </p:cNvPr>
          <p:cNvSpPr>
            <a:spLocks noGrp="1"/>
          </p:cNvSpPr>
          <p:nvPr>
            <p:ph type="title" idx="4294967295"/>
          </p:nvPr>
        </p:nvSpPr>
        <p:spPr>
          <a:xfrm>
            <a:off x="996880" y="275555"/>
            <a:ext cx="10372725" cy="268287"/>
          </a:xfrm>
        </p:spPr>
        <p:txBody>
          <a:bodyPr vert="horz" lIns="91440" tIns="45720" rIns="91440" bIns="45720" rtlCol="0" anchor="ctr">
            <a:noAutofit/>
          </a:bodyPr>
          <a:lstStyle/>
          <a:p>
            <a:r>
              <a:rPr lang="fr-FR" sz="1600" b="1" dirty="0">
                <a:solidFill>
                  <a:schemeClr val="tx1">
                    <a:lumMod val="50000"/>
                    <a:lumOff val="50000"/>
                  </a:schemeClr>
                </a:solidFill>
              </a:rPr>
              <a:t>Répondez à la question suivante. </a:t>
            </a:r>
          </a:p>
        </p:txBody>
      </p:sp>
      <p:sp>
        <p:nvSpPr>
          <p:cNvPr id="8" name="Oval 7">
            <a:extLst>
              <a:ext uri="{FF2B5EF4-FFF2-40B4-BE49-F238E27FC236}">
                <a16:creationId xmlns:a16="http://schemas.microsoft.com/office/drawing/2014/main" id="{EB06D60F-4C72-1B2C-4844-693C488AF7FD}"/>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40" name="Rectangle: Rounded Corners 22">
            <a:extLst>
              <a:ext uri="{FF2B5EF4-FFF2-40B4-BE49-F238E27FC236}">
                <a16:creationId xmlns:a16="http://schemas.microsoft.com/office/drawing/2014/main" id="{909D1D31-6461-9259-450E-7F15F7295201}"/>
              </a:ext>
            </a:extLst>
          </p:cNvPr>
          <p:cNvSpPr/>
          <p:nvPr/>
        </p:nvSpPr>
        <p:spPr>
          <a:xfrm>
            <a:off x="2611120" y="2709000"/>
            <a:ext cx="606552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Google Shape;1376;p31">
            <a:extLst>
              <a:ext uri="{FF2B5EF4-FFF2-40B4-BE49-F238E27FC236}">
                <a16:creationId xmlns:a16="http://schemas.microsoft.com/office/drawing/2014/main" id="{17276067-A5E4-D970-8B35-AF15A5384E8E}"/>
              </a:ext>
            </a:extLst>
          </p:cNvPr>
          <p:cNvSpPr/>
          <p:nvPr/>
        </p:nvSpPr>
        <p:spPr>
          <a:xfrm>
            <a:off x="78705" y="1419927"/>
            <a:ext cx="10960669" cy="653938"/>
          </a:xfrm>
          <a:prstGeom prst="roundRect">
            <a:avLst/>
          </a:prstGeom>
          <a:noFill/>
        </p:spPr>
        <p:txBody>
          <a:bodyPr wrap="square">
            <a:spAutoFit/>
          </a:bodyPr>
          <a:lstStyle/>
          <a:p>
            <a:pPr algn="ctr">
              <a:lnSpc>
                <a:spcPct val="125000"/>
              </a:lnSpc>
            </a:pPr>
            <a:r>
              <a:rPr lang="fr-FR" sz="28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1. Donnez trois facteurs influençant la répartition de l’eau sur Terre :</a:t>
            </a:r>
          </a:p>
        </p:txBody>
      </p:sp>
      <p:sp>
        <p:nvSpPr>
          <p:cNvPr id="48" name="Rectangle: Rounded Corners 22">
            <a:extLst>
              <a:ext uri="{FF2B5EF4-FFF2-40B4-BE49-F238E27FC236}">
                <a16:creationId xmlns:a16="http://schemas.microsoft.com/office/drawing/2014/main" id="{E6D5AD4F-8966-02FB-2220-F850A083BBFE}"/>
              </a:ext>
            </a:extLst>
          </p:cNvPr>
          <p:cNvSpPr/>
          <p:nvPr/>
        </p:nvSpPr>
        <p:spPr>
          <a:xfrm>
            <a:off x="2611120" y="3897720"/>
            <a:ext cx="606552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Rectangle: Rounded Corners 22">
            <a:extLst>
              <a:ext uri="{FF2B5EF4-FFF2-40B4-BE49-F238E27FC236}">
                <a16:creationId xmlns:a16="http://schemas.microsoft.com/office/drawing/2014/main" id="{B440B0A5-6FD0-7142-3AC3-223ACCA5211A}"/>
              </a:ext>
            </a:extLst>
          </p:cNvPr>
          <p:cNvSpPr/>
          <p:nvPr/>
        </p:nvSpPr>
        <p:spPr>
          <a:xfrm>
            <a:off x="2611120" y="5078073"/>
            <a:ext cx="606552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0" name="Espace réservé du contenu 3">
            <a:extLst>
              <a:ext uri="{FF2B5EF4-FFF2-40B4-BE49-F238E27FC236}">
                <a16:creationId xmlns:a16="http://schemas.microsoft.com/office/drawing/2014/main" id="{4778284F-8B40-C8B7-9286-9237358D1AFF}"/>
              </a:ext>
            </a:extLst>
          </p:cNvPr>
          <p:cNvSpPr txBox="1">
            <a:spLocks/>
          </p:cNvSpPr>
          <p:nvPr/>
        </p:nvSpPr>
        <p:spPr>
          <a:xfrm>
            <a:off x="801528" y="672145"/>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342900">
              <a:spcAft>
                <a:spcPts val="300"/>
              </a:spcAft>
              <a:defRPr/>
            </a:pPr>
            <a:r>
              <a:rPr lang="fr-FR" sz="1200" dirty="0">
                <a:solidFill>
                  <a:prstClr val="white">
                    <a:lumMod val="65000"/>
                  </a:prstClr>
                </a:solidFill>
                <a:latin typeface="Calibri" panose="020F0502020204030204"/>
              </a:rPr>
              <a:t>Accorder quelques secondes de réflexion aux élèves. Ensuite inviter 3 au hasard à passer au tableau.</a:t>
            </a:r>
          </a:p>
          <a:p>
            <a:pPr defTabSz="342900">
              <a:spcAft>
                <a:spcPts val="300"/>
              </a:spcAft>
              <a:defRPr/>
            </a:pPr>
            <a:endParaRPr lang="fr-FR" sz="1200" dirty="0">
              <a:solidFill>
                <a:prstClr val="white">
                  <a:lumMod val="65000"/>
                </a:prstClr>
              </a:solidFill>
              <a:latin typeface="Calibri" panose="020F0502020204030204"/>
            </a:endParaRPr>
          </a:p>
        </p:txBody>
      </p:sp>
      <p:pic>
        <p:nvPicPr>
          <p:cNvPr id="51" name="Picture 1">
            <a:extLst>
              <a:ext uri="{FF2B5EF4-FFF2-40B4-BE49-F238E27FC236}">
                <a16:creationId xmlns:a16="http://schemas.microsoft.com/office/drawing/2014/main" id="{B8E3F969-F961-E080-7F4C-BDBC70CAB39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734140" y="364469"/>
            <a:ext cx="648055" cy="648055"/>
          </a:xfrm>
          <a:prstGeom prst="rect">
            <a:avLst/>
          </a:prstGeom>
        </p:spPr>
      </p:pic>
    </p:spTree>
    <p:extLst>
      <p:ext uri="{BB962C8B-B14F-4D97-AF65-F5344CB8AC3E}">
        <p14:creationId xmlns:p14="http://schemas.microsoft.com/office/powerpoint/2010/main" val="231528928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2EF55-38E0-1408-6BC6-B035536BF8D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214E79-DFA2-F032-4BE5-9F2237CAA359}"/>
              </a:ext>
            </a:extLst>
          </p:cNvPr>
          <p:cNvSpPr>
            <a:spLocks noGrp="1"/>
          </p:cNvSpPr>
          <p:nvPr>
            <p:ph type="title" idx="4294967295"/>
          </p:nvPr>
        </p:nvSpPr>
        <p:spPr>
          <a:xfrm>
            <a:off x="996880" y="275555"/>
            <a:ext cx="10372725" cy="268287"/>
          </a:xfrm>
        </p:spPr>
        <p:txBody>
          <a:bodyPr vert="horz" lIns="91440" tIns="45720" rIns="91440" bIns="45720" rtlCol="0" anchor="ctr">
            <a:noAutofit/>
          </a:bodyPr>
          <a:lstStyle/>
          <a:p>
            <a:r>
              <a:rPr lang="fr-FR" sz="1600" b="1" dirty="0">
                <a:solidFill>
                  <a:schemeClr val="tx1">
                    <a:lumMod val="50000"/>
                    <a:lumOff val="50000"/>
                  </a:schemeClr>
                </a:solidFill>
              </a:rPr>
              <a:t>Excellent !</a:t>
            </a:r>
          </a:p>
        </p:txBody>
      </p:sp>
      <p:sp>
        <p:nvSpPr>
          <p:cNvPr id="8" name="Oval 7">
            <a:extLst>
              <a:ext uri="{FF2B5EF4-FFF2-40B4-BE49-F238E27FC236}">
                <a16:creationId xmlns:a16="http://schemas.microsoft.com/office/drawing/2014/main" id="{57720438-64D2-C359-67C2-B14FE5E20160}"/>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sp>
        <p:nvSpPr>
          <p:cNvPr id="40" name="Rectangle: Rounded Corners 22">
            <a:extLst>
              <a:ext uri="{FF2B5EF4-FFF2-40B4-BE49-F238E27FC236}">
                <a16:creationId xmlns:a16="http://schemas.microsoft.com/office/drawing/2014/main" id="{C9FC028E-1015-4212-EF6F-E53B2D2C037A}"/>
              </a:ext>
            </a:extLst>
          </p:cNvPr>
          <p:cNvSpPr/>
          <p:nvPr/>
        </p:nvSpPr>
        <p:spPr>
          <a:xfrm>
            <a:off x="2611120" y="2709000"/>
            <a:ext cx="606552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Google Shape;1376;p31">
            <a:extLst>
              <a:ext uri="{FF2B5EF4-FFF2-40B4-BE49-F238E27FC236}">
                <a16:creationId xmlns:a16="http://schemas.microsoft.com/office/drawing/2014/main" id="{C45E7566-AE57-F69E-B69F-A0849DF87F34}"/>
              </a:ext>
            </a:extLst>
          </p:cNvPr>
          <p:cNvSpPr/>
          <p:nvPr/>
        </p:nvSpPr>
        <p:spPr>
          <a:xfrm>
            <a:off x="78705" y="1419927"/>
            <a:ext cx="10960669" cy="653938"/>
          </a:xfrm>
          <a:prstGeom prst="roundRect">
            <a:avLst/>
          </a:prstGeom>
          <a:noFill/>
        </p:spPr>
        <p:txBody>
          <a:bodyPr wrap="square">
            <a:spAutoFit/>
          </a:bodyPr>
          <a:lstStyle/>
          <a:p>
            <a:pPr algn="ctr">
              <a:lnSpc>
                <a:spcPct val="125000"/>
              </a:lnSpc>
            </a:pPr>
            <a:r>
              <a:rPr lang="fr-FR" sz="28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1. Donnez trois facteurs influençant la répartition de l’eau sur Terre :</a:t>
            </a:r>
          </a:p>
        </p:txBody>
      </p:sp>
      <p:sp>
        <p:nvSpPr>
          <p:cNvPr id="48" name="Rectangle: Rounded Corners 22">
            <a:extLst>
              <a:ext uri="{FF2B5EF4-FFF2-40B4-BE49-F238E27FC236}">
                <a16:creationId xmlns:a16="http://schemas.microsoft.com/office/drawing/2014/main" id="{FAE1C574-854E-D327-13DD-2B8C663F72B6}"/>
              </a:ext>
            </a:extLst>
          </p:cNvPr>
          <p:cNvSpPr/>
          <p:nvPr/>
        </p:nvSpPr>
        <p:spPr>
          <a:xfrm>
            <a:off x="2611120" y="3897720"/>
            <a:ext cx="606552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Rectangle: Rounded Corners 22">
            <a:extLst>
              <a:ext uri="{FF2B5EF4-FFF2-40B4-BE49-F238E27FC236}">
                <a16:creationId xmlns:a16="http://schemas.microsoft.com/office/drawing/2014/main" id="{A2B2135F-A1C6-87C4-1960-44CB87CB28EF}"/>
              </a:ext>
            </a:extLst>
          </p:cNvPr>
          <p:cNvSpPr/>
          <p:nvPr/>
        </p:nvSpPr>
        <p:spPr>
          <a:xfrm>
            <a:off x="2611120" y="5078073"/>
            <a:ext cx="606552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algn="ct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a:t>
            </a:r>
            <a:r>
              <a:rPr lang="fr-FR" sz="28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9B8C1FB2-B5CE-915F-D175-7B68A547A780}"/>
              </a:ext>
            </a:extLst>
          </p:cNvPr>
          <p:cNvPicPr>
            <a:picLocks noChangeAspect="1"/>
          </p:cNvPicPr>
          <p:nvPr/>
        </p:nvPicPr>
        <p:blipFill>
          <a:blip r:embed="rId2"/>
          <a:stretch>
            <a:fillRect/>
          </a:stretch>
        </p:blipFill>
        <p:spPr>
          <a:xfrm>
            <a:off x="11369605" y="786492"/>
            <a:ext cx="583170" cy="583170"/>
          </a:xfrm>
          <a:prstGeom prst="rect">
            <a:avLst/>
          </a:prstGeom>
        </p:spPr>
      </p:pic>
      <p:sp>
        <p:nvSpPr>
          <p:cNvPr id="4" name="Espace réservé du contenu 3">
            <a:extLst>
              <a:ext uri="{FF2B5EF4-FFF2-40B4-BE49-F238E27FC236}">
                <a16:creationId xmlns:a16="http://schemas.microsoft.com/office/drawing/2014/main" id="{23FE2B30-D050-7E03-6705-051994D73613}"/>
              </a:ext>
            </a:extLst>
          </p:cNvPr>
          <p:cNvSpPr txBox="1">
            <a:spLocks/>
          </p:cNvSpPr>
          <p:nvPr/>
        </p:nvSpPr>
        <p:spPr>
          <a:xfrm>
            <a:off x="909983" y="630841"/>
            <a:ext cx="10372459" cy="2993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dirty="0">
                <a:solidFill>
                  <a:schemeClr val="tx1">
                    <a:lumMod val="50000"/>
                    <a:lumOff val="50000"/>
                  </a:schemeClr>
                </a:solidFill>
              </a:rPr>
              <a:t>Expliquer davantage si nécessaire</a:t>
            </a:r>
          </a:p>
        </p:txBody>
      </p:sp>
      <p:sp>
        <p:nvSpPr>
          <p:cNvPr id="5" name="ZoneTexte 4">
            <a:extLst>
              <a:ext uri="{FF2B5EF4-FFF2-40B4-BE49-F238E27FC236}">
                <a16:creationId xmlns:a16="http://schemas.microsoft.com/office/drawing/2014/main" id="{F178B7D9-9FE3-DA58-6BEE-878092D59FEA}"/>
              </a:ext>
            </a:extLst>
          </p:cNvPr>
          <p:cNvSpPr txBox="1"/>
          <p:nvPr/>
        </p:nvSpPr>
        <p:spPr>
          <a:xfrm>
            <a:off x="4239956" y="2754960"/>
            <a:ext cx="3818481" cy="523220"/>
          </a:xfrm>
          <a:prstGeom prst="rect">
            <a:avLst/>
          </a:prstGeom>
          <a:noFill/>
        </p:spPr>
        <p:txBody>
          <a:bodyPr wrap="none" rtlCol="0">
            <a:spAutoFit/>
          </a:bodyPr>
          <a:lstStyle/>
          <a:p>
            <a:pPr algn="l"/>
            <a:r>
              <a:rPr lang="fr-FR" sz="2800" b="1" dirty="0">
                <a:solidFill>
                  <a:srgbClr val="FF0000"/>
                </a:solidFill>
                <a:latin typeface="Calibri" panose="020F0502020204030204" pitchFamily="34" charset="0"/>
                <a:ea typeface="Calibri" panose="020F0502020204030204" pitchFamily="34" charset="0"/>
                <a:cs typeface="Calibri" panose="020F0502020204030204" pitchFamily="34" charset="0"/>
              </a:rPr>
              <a:t>Les facteurs climatiques </a:t>
            </a:r>
          </a:p>
        </p:txBody>
      </p:sp>
      <p:sp>
        <p:nvSpPr>
          <p:cNvPr id="6" name="ZoneTexte 5">
            <a:extLst>
              <a:ext uri="{FF2B5EF4-FFF2-40B4-BE49-F238E27FC236}">
                <a16:creationId xmlns:a16="http://schemas.microsoft.com/office/drawing/2014/main" id="{389786EE-70CA-6148-AE3F-CC5052E0A472}"/>
              </a:ext>
            </a:extLst>
          </p:cNvPr>
          <p:cNvSpPr txBox="1"/>
          <p:nvPr/>
        </p:nvSpPr>
        <p:spPr>
          <a:xfrm>
            <a:off x="4930928" y="3925287"/>
            <a:ext cx="1633781" cy="523220"/>
          </a:xfrm>
          <a:prstGeom prst="rect">
            <a:avLst/>
          </a:prstGeom>
          <a:noFill/>
        </p:spPr>
        <p:txBody>
          <a:bodyPr wrap="none" rtlCol="0">
            <a:spAutoFit/>
          </a:bodyPr>
          <a:lstStyle/>
          <a:p>
            <a:pPr algn="l"/>
            <a:r>
              <a:rPr lang="fr-FR" sz="2800" b="1" dirty="0">
                <a:solidFill>
                  <a:srgbClr val="FF0000"/>
                </a:solidFill>
                <a:latin typeface="Calibri" panose="020F0502020204030204" pitchFamily="34" charset="0"/>
                <a:ea typeface="Calibri" panose="020F0502020204030204" pitchFamily="34" charset="0"/>
                <a:cs typeface="Calibri" panose="020F0502020204030204" pitchFamily="34" charset="0"/>
              </a:rPr>
              <a:t>L’altitude </a:t>
            </a:r>
          </a:p>
        </p:txBody>
      </p:sp>
      <p:sp>
        <p:nvSpPr>
          <p:cNvPr id="10" name="ZoneTexte 9">
            <a:extLst>
              <a:ext uri="{FF2B5EF4-FFF2-40B4-BE49-F238E27FC236}">
                <a16:creationId xmlns:a16="http://schemas.microsoft.com/office/drawing/2014/main" id="{766D1013-0B32-E6C7-E086-762DCB24264F}"/>
              </a:ext>
            </a:extLst>
          </p:cNvPr>
          <p:cNvSpPr txBox="1"/>
          <p:nvPr/>
        </p:nvSpPr>
        <p:spPr>
          <a:xfrm>
            <a:off x="4054905" y="5105640"/>
            <a:ext cx="4252383" cy="523220"/>
          </a:xfrm>
          <a:prstGeom prst="rect">
            <a:avLst/>
          </a:prstGeom>
          <a:noFill/>
        </p:spPr>
        <p:txBody>
          <a:bodyPr wrap="none" rtlCol="0">
            <a:spAutoFit/>
          </a:bodyPr>
          <a:lstStyle/>
          <a:p>
            <a:pPr algn="l"/>
            <a:r>
              <a:rPr lang="fr-FR" sz="2800" b="1" dirty="0">
                <a:solidFill>
                  <a:srgbClr val="FF0000"/>
                </a:solidFill>
                <a:latin typeface="Calibri" panose="020F0502020204030204" pitchFamily="34" charset="0"/>
                <a:ea typeface="Calibri" panose="020F0502020204030204" pitchFamily="34" charset="0"/>
                <a:cs typeface="Calibri" panose="020F0502020204030204" pitchFamily="34" charset="0"/>
              </a:rPr>
              <a:t>La perméabilité des roches </a:t>
            </a:r>
          </a:p>
        </p:txBody>
      </p:sp>
    </p:spTree>
    <p:extLst>
      <p:ext uri="{BB962C8B-B14F-4D97-AF65-F5344CB8AC3E}">
        <p14:creationId xmlns:p14="http://schemas.microsoft.com/office/powerpoint/2010/main" val="23910892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E61E1-1A6F-FB90-BE2E-720B870E8F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13FB0C-A02E-E993-BC04-9AC290538557}"/>
              </a:ext>
            </a:extLst>
          </p:cNvPr>
          <p:cNvSpPr>
            <a:spLocks noGrp="1"/>
          </p:cNvSpPr>
          <p:nvPr>
            <p:ph type="title" idx="4294967295"/>
          </p:nvPr>
        </p:nvSpPr>
        <p:spPr>
          <a:xfrm>
            <a:off x="996880" y="275555"/>
            <a:ext cx="10372725" cy="268287"/>
          </a:xfrm>
        </p:spPr>
        <p:txBody>
          <a:bodyPr vert="horz" lIns="91440" tIns="45720" rIns="91440" bIns="45720" rtlCol="0" anchor="ctr">
            <a:noAutofit/>
          </a:bodyPr>
          <a:lstStyle/>
          <a:p>
            <a:r>
              <a:rPr lang="fr-FR" sz="1600" b="1" dirty="0">
                <a:solidFill>
                  <a:schemeClr val="tx1">
                    <a:lumMod val="50000"/>
                    <a:lumOff val="50000"/>
                  </a:schemeClr>
                </a:solidFill>
              </a:rPr>
              <a:t>Répondez à la question suivante. </a:t>
            </a:r>
          </a:p>
        </p:txBody>
      </p:sp>
      <p:sp>
        <p:nvSpPr>
          <p:cNvPr id="8" name="Oval 7">
            <a:extLst>
              <a:ext uri="{FF2B5EF4-FFF2-40B4-BE49-F238E27FC236}">
                <a16:creationId xmlns:a16="http://schemas.microsoft.com/office/drawing/2014/main" id="{F36EF45C-DCD0-65F8-5577-47CC8B58E880}"/>
              </a:ext>
            </a:extLst>
          </p:cNvPr>
          <p:cNvSpPr/>
          <p:nvPr/>
        </p:nvSpPr>
        <p:spPr>
          <a:xfrm>
            <a:off x="11369605" y="268896"/>
            <a:ext cx="517596" cy="517596"/>
          </a:xfrm>
          <a:prstGeom prst="ellipse">
            <a:avLst/>
          </a:prstGeom>
          <a:solidFill>
            <a:srgbClr val="E98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noProof="0" dirty="0">
                <a:latin typeface="Dosis Bold" pitchFamily="2" charset="0"/>
              </a:rPr>
              <a:t>R</a:t>
            </a:r>
            <a:endParaRPr lang="fr-FR" sz="1200" b="1" noProof="0" dirty="0">
              <a:latin typeface="Dosis Bold" pitchFamily="2" charset="0"/>
            </a:endParaRPr>
          </a:p>
        </p:txBody>
      </p:sp>
      <p:grpSp>
        <p:nvGrpSpPr>
          <p:cNvPr id="29" name="Groupe 28">
            <a:extLst>
              <a:ext uri="{FF2B5EF4-FFF2-40B4-BE49-F238E27FC236}">
                <a16:creationId xmlns:a16="http://schemas.microsoft.com/office/drawing/2014/main" id="{0681B815-B702-227C-D618-5F0FBAEE3F93}"/>
              </a:ext>
            </a:extLst>
          </p:cNvPr>
          <p:cNvGrpSpPr/>
          <p:nvPr/>
        </p:nvGrpSpPr>
        <p:grpSpPr>
          <a:xfrm>
            <a:off x="10790576" y="349758"/>
            <a:ext cx="497596" cy="431295"/>
            <a:chOff x="779844" y="4335989"/>
            <a:chExt cx="563238"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55BCF8F0-0A63-0171-B656-67E0BE6E43D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31" name="Rectangle 30">
              <a:extLst>
                <a:ext uri="{FF2B5EF4-FFF2-40B4-BE49-F238E27FC236}">
                  <a16:creationId xmlns:a16="http://schemas.microsoft.com/office/drawing/2014/main" id="{ECB7AC5C-D872-8660-1845-9A99A4FF60E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32" name="Espace réservé du contenu 3">
            <a:extLst>
              <a:ext uri="{FF2B5EF4-FFF2-40B4-BE49-F238E27FC236}">
                <a16:creationId xmlns:a16="http://schemas.microsoft.com/office/drawing/2014/main" id="{5CC5A571-B550-DBC6-B0BD-3E1C6CB2B7C3}"/>
              </a:ext>
            </a:extLst>
          </p:cNvPr>
          <p:cNvSpPr txBox="1">
            <a:spLocks/>
          </p:cNvSpPr>
          <p:nvPr/>
        </p:nvSpPr>
        <p:spPr>
          <a:xfrm>
            <a:off x="666649" y="629660"/>
            <a:ext cx="10372725" cy="300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200" i="1" dirty="0">
                <a:solidFill>
                  <a:schemeClr val="tx1">
                    <a:lumMod val="50000"/>
                    <a:lumOff val="50000"/>
                  </a:schemeClr>
                </a:solidFill>
              </a:rPr>
              <a:t>Clarifier la question et, si nécessaire, recourir à l’alternance linguistique. Inviter les élèves à utiliser leurs ardoises.</a:t>
            </a:r>
          </a:p>
        </p:txBody>
      </p:sp>
      <p:sp>
        <p:nvSpPr>
          <p:cNvPr id="28" name="ZoneTexte 27">
            <a:extLst>
              <a:ext uri="{FF2B5EF4-FFF2-40B4-BE49-F238E27FC236}">
                <a16:creationId xmlns:a16="http://schemas.microsoft.com/office/drawing/2014/main" id="{B2F183F6-944C-BEF7-ACAD-4F3888592BCB}"/>
              </a:ext>
            </a:extLst>
          </p:cNvPr>
          <p:cNvSpPr txBox="1"/>
          <p:nvPr/>
        </p:nvSpPr>
        <p:spPr>
          <a:xfrm>
            <a:off x="585595" y="1190987"/>
            <a:ext cx="6094070" cy="523220"/>
          </a:xfrm>
          <a:prstGeom prst="rect">
            <a:avLst/>
          </a:prstGeom>
          <a:noFill/>
        </p:spPr>
        <p:txBody>
          <a:bodyPr wrap="square">
            <a:spAutoFit/>
          </a:bodyPr>
          <a:lstStyle/>
          <a:p>
            <a:r>
              <a:rPr lang="fr-FR" sz="2800" b="1" dirty="0">
                <a:solidFill>
                  <a:srgbClr val="0D0D0D"/>
                </a:solidFill>
                <a:latin typeface="Calibri" panose="020F0502020204030204" pitchFamily="34" charset="0"/>
                <a:ea typeface="Calibri" panose="020F0502020204030204" pitchFamily="34" charset="0"/>
                <a:cs typeface="Calibri" panose="020F0502020204030204" pitchFamily="34" charset="0"/>
              </a:rPr>
              <a:t>2.</a:t>
            </a:r>
            <a:r>
              <a:rPr lang="fr-FR" sz="2800" b="1" i="0" dirty="0">
                <a:solidFill>
                  <a:srgbClr val="0D0D0D"/>
                </a:solidFill>
                <a:latin typeface="Calibri" panose="020F0502020204030204" pitchFamily="34" charset="0"/>
                <a:ea typeface="Calibri" panose="020F0502020204030204" pitchFamily="34" charset="0"/>
                <a:cs typeface="Calibri" panose="020F0502020204030204" pitchFamily="34" charset="0"/>
              </a:rPr>
              <a:t> Choisissez la bonne réponse.</a:t>
            </a:r>
            <a:endParaRPr lang="en-US" sz="2800" b="1" dirty="0">
              <a:latin typeface="Calibri" panose="020F0502020204030204" pitchFamily="34" charset="0"/>
              <a:ea typeface="Calibri" panose="020F0502020204030204" pitchFamily="34" charset="0"/>
              <a:cs typeface="Calibri" panose="020F0502020204030204" pitchFamily="34" charset="0"/>
            </a:endParaRPr>
          </a:p>
        </p:txBody>
      </p:sp>
      <p:sp>
        <p:nvSpPr>
          <p:cNvPr id="40" name="Rectangle: Rounded Corners 22">
            <a:extLst>
              <a:ext uri="{FF2B5EF4-FFF2-40B4-BE49-F238E27FC236}">
                <a16:creationId xmlns:a16="http://schemas.microsoft.com/office/drawing/2014/main" id="{35F717AC-0869-ADB4-B1EB-B926DFCAAA91}"/>
              </a:ext>
            </a:extLst>
          </p:cNvPr>
          <p:cNvSpPr/>
          <p:nvPr/>
        </p:nvSpPr>
        <p:spPr>
          <a:xfrm>
            <a:off x="6323600" y="2723949"/>
            <a:ext cx="467968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a. De fortes précipitations</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Google Shape;1376;p31">
            <a:extLst>
              <a:ext uri="{FF2B5EF4-FFF2-40B4-BE49-F238E27FC236}">
                <a16:creationId xmlns:a16="http://schemas.microsoft.com/office/drawing/2014/main" id="{EEDF0D6A-D1EA-3EBC-FCC0-101DC9CCF230}"/>
              </a:ext>
            </a:extLst>
          </p:cNvPr>
          <p:cNvSpPr/>
          <p:nvPr/>
        </p:nvSpPr>
        <p:spPr>
          <a:xfrm>
            <a:off x="737994" y="1732420"/>
            <a:ext cx="10960669" cy="1085901"/>
          </a:xfrm>
          <a:prstGeom prst="roundRect">
            <a:avLst/>
          </a:prstGeom>
          <a:noFill/>
        </p:spPr>
        <p:txBody>
          <a:bodyPr wrap="square">
            <a:spAutoFit/>
          </a:bodyPr>
          <a:lstStyle/>
          <a:p>
            <a:pPr algn="ctr">
              <a:lnSpc>
                <a:spcPct val="125000"/>
              </a:lnSpc>
            </a:pPr>
            <a: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t>Le climat polaire est caractérisé par :</a:t>
            </a:r>
            <a:br>
              <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rPr>
            </a:br>
            <a:endParaRPr lang="fr-FR" sz="2400" b="1" dirty="0">
              <a:solidFill>
                <a:schemeClr val="accent4">
                  <a:lumMod val="50000"/>
                </a:schemeClr>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sp>
        <p:nvSpPr>
          <p:cNvPr id="42" name="Rectangle: Rounded Corners 22">
            <a:extLst>
              <a:ext uri="{FF2B5EF4-FFF2-40B4-BE49-F238E27FC236}">
                <a16:creationId xmlns:a16="http://schemas.microsoft.com/office/drawing/2014/main" id="{6545D8B2-C862-1656-6526-B3AACCDA1C2A}"/>
              </a:ext>
            </a:extLst>
          </p:cNvPr>
          <p:cNvSpPr/>
          <p:nvPr/>
        </p:nvSpPr>
        <p:spPr>
          <a:xfrm>
            <a:off x="6323600" y="4082823"/>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b. De faibles précipitations</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Rectangle: Rounded Corners 22">
            <a:extLst>
              <a:ext uri="{FF2B5EF4-FFF2-40B4-BE49-F238E27FC236}">
                <a16:creationId xmlns:a16="http://schemas.microsoft.com/office/drawing/2014/main" id="{F1C323B5-A287-1CBF-6EF6-0B70859CCB27}"/>
              </a:ext>
            </a:extLst>
          </p:cNvPr>
          <p:cNvSpPr/>
          <p:nvPr/>
        </p:nvSpPr>
        <p:spPr>
          <a:xfrm>
            <a:off x="6364240" y="5441697"/>
            <a:ext cx="4680000" cy="720000"/>
          </a:xfrm>
          <a:prstGeom prst="roundRect">
            <a:avLst/>
          </a:prstGeom>
          <a:solidFill>
            <a:schemeClr val="accent1">
              <a:lumMod val="20000"/>
              <a:lumOff val="80000"/>
            </a:schemeClr>
          </a:solidFill>
          <a:ln>
            <a:solidFill>
              <a:schemeClr val="accent3"/>
            </a:solidFill>
          </a:ln>
        </p:spPr>
        <p:txBody>
          <a:bodyPr spcFirstLastPara="1" wrap="square" lIns="121900" tIns="121900" rIns="121900" bIns="121900" anchor="ctr" anchorCtr="0">
            <a:noAutofit/>
          </a:bodyPr>
          <a:lstStyle/>
          <a:p>
            <a:pPr defTabSz="1219170">
              <a:buClr>
                <a:srgbClr val="000000"/>
              </a:buClr>
              <a:buSzPts val="1400"/>
            </a:pPr>
            <a:r>
              <a:rPr lang="fr-FR" sz="2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c. </a:t>
            </a:r>
            <a:r>
              <a:rPr lang="fr-FR" sz="2800" b="1" dirty="0">
                <a:latin typeface="Calibri" panose="020F0502020204030204" pitchFamily="34" charset="0"/>
                <a:ea typeface="Calibri" panose="020F0502020204030204" pitchFamily="34" charset="0"/>
                <a:cs typeface="Calibri" panose="020F0502020204030204" pitchFamily="34" charset="0"/>
              </a:rPr>
              <a:t>Des neiges abondantes </a:t>
            </a:r>
            <a:endParaRPr lang="fr-FR" sz="24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47" name="Image 46" descr="Étude des climats - Le blog d'Initiatives">
            <a:extLst>
              <a:ext uri="{FF2B5EF4-FFF2-40B4-BE49-F238E27FC236}">
                <a16:creationId xmlns:a16="http://schemas.microsoft.com/office/drawing/2014/main" id="{4016792F-65FD-E100-CE56-8B311C2D215F}"/>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336666" y="2340159"/>
            <a:ext cx="5491095" cy="4064320"/>
          </a:xfrm>
          <a:prstGeom prst="rect">
            <a:avLst/>
          </a:prstGeom>
        </p:spPr>
      </p:pic>
    </p:spTree>
    <p:extLst>
      <p:ext uri="{BB962C8B-B14F-4D97-AF65-F5344CB8AC3E}">
        <p14:creationId xmlns:p14="http://schemas.microsoft.com/office/powerpoint/2010/main" val="337060850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18622</TotalTime>
  <Words>830</Words>
  <Application>Microsoft Office PowerPoint</Application>
  <PresentationFormat>Grand écran</PresentationFormat>
  <Paragraphs>142</Paragraphs>
  <Slides>24</Slides>
  <Notes>1</Notes>
  <HiddenSlides>0</HiddenSlides>
  <MMClips>0</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24</vt:i4>
      </vt:variant>
    </vt:vector>
  </HeadingPairs>
  <TitlesOfParts>
    <vt:vector size="34" baseType="lpstr">
      <vt:lpstr>Aptos</vt:lpstr>
      <vt:lpstr>Arial</vt:lpstr>
      <vt:lpstr>Calibri</vt:lpstr>
      <vt:lpstr>Dosis</vt:lpstr>
      <vt:lpstr>Dosis Bold</vt:lpstr>
      <vt:lpstr>Hammersmith One</vt:lpstr>
      <vt:lpstr>Poppins ExtraBold</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Répondez à la question suivante. </vt:lpstr>
      <vt:lpstr>Excellent !</vt:lpstr>
      <vt:lpstr>Répondez à la question suivante. </vt:lpstr>
      <vt:lpstr>Parfait ! Le climat polaire est caractérisé par une basse température et des neiges abondantes.</vt:lpstr>
      <vt:lpstr>Voici une autre question :</vt:lpstr>
      <vt:lpstr>Très bien ! Plus on est proche de l’équateur plus la température augmente.</vt:lpstr>
      <vt:lpstr>Une autre question concernant un autre facteur.</vt:lpstr>
      <vt:lpstr>Très bien ! </vt:lpstr>
      <vt:lpstr>Et voici une dernière question.</vt:lpstr>
      <vt:lpstr>Excellent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MOHAMMED.SENHAJI-KHA</cp:lastModifiedBy>
  <cp:revision>1318</cp:revision>
  <cp:lastPrinted>2024-10-05T19:15:58Z</cp:lastPrinted>
  <dcterms:created xsi:type="dcterms:W3CDTF">2024-05-28T10:13:44Z</dcterms:created>
  <dcterms:modified xsi:type="dcterms:W3CDTF">2026-05-23T08:13:44Z</dcterms:modified>
</cp:coreProperties>
</file>