
<file path=[Content_Types].xml><?xml version="1.0" encoding="utf-8"?>
<Types xmlns="http://schemas.openxmlformats.org/package/2006/content-types">
  <Default Extension="gif" ContentType="image/gif"/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28"/>
  </p:notesMasterIdLst>
  <p:handoutMasterIdLst>
    <p:handoutMasterId r:id="rId29"/>
  </p:handoutMasterIdLst>
  <p:sldIdLst>
    <p:sldId id="2147483585" r:id="rId4"/>
    <p:sldId id="2147483485" r:id="rId5"/>
    <p:sldId id="2147483552" r:id="rId6"/>
    <p:sldId id="2147483397" r:id="rId7"/>
    <p:sldId id="2134805878" r:id="rId8"/>
    <p:sldId id="2134806573" r:id="rId9"/>
    <p:sldId id="273" r:id="rId10"/>
    <p:sldId id="259" r:id="rId11"/>
    <p:sldId id="258" r:id="rId12"/>
    <p:sldId id="262" r:id="rId13"/>
    <p:sldId id="353" r:id="rId14"/>
    <p:sldId id="256" r:id="rId15"/>
    <p:sldId id="261" r:id="rId16"/>
    <p:sldId id="2147483646" r:id="rId17"/>
    <p:sldId id="257" r:id="rId18"/>
    <p:sldId id="2147483647" r:id="rId19"/>
    <p:sldId id="2147483568" r:id="rId20"/>
    <p:sldId id="2147483623" r:id="rId21"/>
    <p:sldId id="2147483618" r:id="rId22"/>
    <p:sldId id="2147483628" r:id="rId23"/>
    <p:sldId id="263" r:id="rId24"/>
    <p:sldId id="2134806577" r:id="rId25"/>
    <p:sldId id="2134806581" r:id="rId26"/>
    <p:sldId id="2134806584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85"/>
            <p14:sldId id="2147483485"/>
            <p14:sldId id="2147483552"/>
            <p14:sldId id="2147483397"/>
            <p14:sldId id="2134805878"/>
          </p14:sldIdLst>
        </p14:section>
        <p14:section name="Moment de récupération" id="{A2A5D278-252D-471E-A046-E0EEBB7C2D2B}">
          <p14:sldIdLst>
            <p14:sldId id="2134806573"/>
            <p14:sldId id="273"/>
            <p14:sldId id="259"/>
            <p14:sldId id="258"/>
            <p14:sldId id="262"/>
            <p14:sldId id="353"/>
            <p14:sldId id="256"/>
            <p14:sldId id="261"/>
            <p14:sldId id="2147483646"/>
            <p14:sldId id="257"/>
            <p14:sldId id="2147483647"/>
          </p14:sldIdLst>
        </p14:section>
        <p14:section name="Consolidation" id="{22D92770-EE3A-4FC2-857A-DF2A0B803C03}">
          <p14:sldIdLst>
            <p14:sldId id="2147483568"/>
            <p14:sldId id="2147483623"/>
            <p14:sldId id="2147483618"/>
            <p14:sldId id="2147483628"/>
            <p14:sldId id="263"/>
          </p14:sldIdLst>
        </p14:section>
        <p14:section name="Métacognition" id="{FBF6C3DA-BDD6-43C8-8043-82F3BE3C64FD}">
          <p14:sldIdLst>
            <p14:sldId id="2134806577"/>
            <p14:sldId id="2134806581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2E2"/>
    <a:srgbClr val="0769BD"/>
    <a:srgbClr val="970F49"/>
    <a:srgbClr val="37ABE0"/>
    <a:srgbClr val="F15E4D"/>
    <a:srgbClr val="5FADE4"/>
    <a:srgbClr val="A11145"/>
    <a:srgbClr val="BF4598"/>
    <a:srgbClr val="00663F"/>
    <a:srgbClr val="F3DF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72" autoAdjust="0"/>
    <p:restoredTop sz="94690" autoAdjust="0"/>
  </p:normalViewPr>
  <p:slideViewPr>
    <p:cSldViewPr snapToGrid="0">
      <p:cViewPr varScale="1">
        <p:scale>
          <a:sx n="76" d="100"/>
          <a:sy n="76" d="100"/>
        </p:scale>
        <p:origin x="893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Relationship Id="rId8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522-4450-BC9D-50FBEF005758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522-4450-BC9D-50FBEF005758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522-4450-BC9D-50FBEF005758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522-4450-BC9D-50FBEF005758}"/>
              </c:ext>
            </c:extLst>
          </c:dPt>
          <c:dPt>
            <c:idx val="4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522-4450-BC9D-50FBEF005758}"/>
              </c:ext>
            </c:extLst>
          </c:dPt>
          <c:cat>
            <c:strRef>
              <c:f>Feuil1!$A$2:$A$4</c:f>
              <c:strCache>
                <c:ptCount val="3"/>
                <c:pt idx="0">
                  <c:v>Etat liquide</c:v>
                </c:pt>
                <c:pt idx="1">
                  <c:v>Etat solide</c:v>
                </c:pt>
                <c:pt idx="2">
                  <c:v>Etat gazeux</c:v>
                </c:pt>
              </c:strCache>
            </c:strRef>
          </c:cat>
          <c:val>
            <c:numRef>
              <c:f>Feuil1!$B$2:$B$4</c:f>
              <c:numCache>
                <c:formatCode>General</c:formatCode>
                <c:ptCount val="3"/>
                <c:pt idx="0">
                  <c:v>97.8</c:v>
                </c:pt>
                <c:pt idx="1">
                  <c:v>2.15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522-4450-BC9D-50FBEF0057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DFF-497F-84DB-22E24814EDFD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DFF-497F-84DB-22E24814EDFD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DFF-497F-84DB-22E24814EDFD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DFF-497F-84DB-22E24814EDFD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DFF-497F-84DB-22E24814EDFD}"/>
              </c:ext>
            </c:extLst>
          </c:dPt>
          <c:cat>
            <c:strRef>
              <c:f>Feuil1!$A$2:$A$4</c:f>
              <c:strCache>
                <c:ptCount val="2"/>
                <c:pt idx="0">
                  <c:v>solide</c:v>
                </c:pt>
                <c:pt idx="1">
                  <c:v>liquide</c:v>
                </c:pt>
              </c:strCache>
            </c:strRef>
          </c:cat>
          <c:val>
            <c:numRef>
              <c:f>Feuil1!$B$2:$B$4</c:f>
              <c:numCache>
                <c:formatCode>General</c:formatCode>
                <c:ptCount val="3"/>
                <c:pt idx="0">
                  <c:v>77.459999999999994</c:v>
                </c:pt>
                <c:pt idx="1">
                  <c:v>22.5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DFF-497F-84DB-22E24814ED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12B-46BB-923F-3064562CA5C2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12B-46BB-923F-3064562CA5C2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12B-46BB-923F-3064562CA5C2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12B-46BB-923F-3064562CA5C2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12B-46BB-923F-3064562CA5C2}"/>
              </c:ext>
            </c:extLst>
          </c:dPt>
          <c:cat>
            <c:strRef>
              <c:f>Feuil1!$A$2:$A$4</c:f>
              <c:strCache>
                <c:ptCount val="2"/>
                <c:pt idx="0">
                  <c:v>solide</c:v>
                </c:pt>
                <c:pt idx="1">
                  <c:v>liquide</c:v>
                </c:pt>
              </c:strCache>
            </c:strRef>
          </c:cat>
          <c:val>
            <c:numRef>
              <c:f>Feuil1!$B$2:$B$4</c:f>
              <c:numCache>
                <c:formatCode>General</c:formatCode>
                <c:ptCount val="3"/>
                <c:pt idx="0">
                  <c:v>77.459999999999994</c:v>
                </c:pt>
                <c:pt idx="1">
                  <c:v>22.5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12B-46BB-923F-3064562CA5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309-4D81-B06E-A92296827373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309-4D81-B06E-A92296827373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309-4D81-B06E-A92296827373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309-4D81-B06E-A92296827373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309-4D81-B06E-A92296827373}"/>
              </c:ext>
            </c:extLst>
          </c:dPt>
          <c:cat>
            <c:strRef>
              <c:f>Feuil1!$A$2:$A$4</c:f>
              <c:strCache>
                <c:ptCount val="2"/>
                <c:pt idx="0">
                  <c:v>solide</c:v>
                </c:pt>
                <c:pt idx="1">
                  <c:v>liquide</c:v>
                </c:pt>
              </c:strCache>
            </c:strRef>
          </c:cat>
          <c:val>
            <c:numRef>
              <c:f>Feuil1!$B$2:$B$4</c:f>
              <c:numCache>
                <c:formatCode>General</c:formatCode>
                <c:ptCount val="3"/>
                <c:pt idx="0">
                  <c:v>77.459999999999994</c:v>
                </c:pt>
                <c:pt idx="1">
                  <c:v>22.5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309-4D81-B06E-A922968273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4191768245535786"/>
          <c:y val="0.86354362651978567"/>
          <c:w val="0.41524943200930875"/>
          <c:h val="0.1133698718123509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DCD-4636-B291-0CFD40B9F0D0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DCD-4636-B291-0CFD40B9F0D0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DCD-4636-B291-0CFD40B9F0D0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DCD-4636-B291-0CFD40B9F0D0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DCD-4636-B291-0CFD40B9F0D0}"/>
              </c:ext>
            </c:extLst>
          </c:dPt>
          <c:cat>
            <c:strRef>
              <c:f>Feuil1!$A$2:$A$4</c:f>
              <c:strCache>
                <c:ptCount val="2"/>
                <c:pt idx="0">
                  <c:v>solide</c:v>
                </c:pt>
                <c:pt idx="1">
                  <c:v>liquide</c:v>
                </c:pt>
              </c:strCache>
            </c:strRef>
          </c:cat>
          <c:val>
            <c:numRef>
              <c:f>Feuil1!$B$2:$B$4</c:f>
              <c:numCache>
                <c:formatCode>General</c:formatCode>
                <c:ptCount val="3"/>
                <c:pt idx="0">
                  <c:v>77.459999999999994</c:v>
                </c:pt>
                <c:pt idx="1">
                  <c:v>22.5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DCD-4636-B291-0CFD40B9F0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4191768245535786"/>
          <c:y val="0.86354362651978567"/>
          <c:w val="0.41524943200930875"/>
          <c:h val="0.1133698718123509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840-4217-B0AE-189F37F8FA5A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840-4217-B0AE-189F37F8FA5A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840-4217-B0AE-189F37F8FA5A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840-4217-B0AE-189F37F8FA5A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840-4217-B0AE-189F37F8FA5A}"/>
              </c:ext>
            </c:extLst>
          </c:dPt>
          <c:cat>
            <c:strRef>
              <c:f>Feuil1!$A$2:$A$4</c:f>
              <c:strCache>
                <c:ptCount val="2"/>
                <c:pt idx="0">
                  <c:v>solide</c:v>
                </c:pt>
                <c:pt idx="1">
                  <c:v>liquide</c:v>
                </c:pt>
              </c:strCache>
            </c:strRef>
          </c:cat>
          <c:val>
            <c:numRef>
              <c:f>Feuil1!$B$2:$B$4</c:f>
              <c:numCache>
                <c:formatCode>General</c:formatCode>
                <c:ptCount val="3"/>
                <c:pt idx="0">
                  <c:v>77.459999999999994</c:v>
                </c:pt>
                <c:pt idx="1">
                  <c:v>22.5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840-4217-B0AE-189F37F8FA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4191768245535786"/>
          <c:y val="0.86354362651978567"/>
          <c:w val="0.41524943200930875"/>
          <c:h val="0.1133698718123509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313-4AFF-9722-09408A83AA84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313-4AFF-9722-09408A83AA84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313-4AFF-9722-09408A83AA84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313-4AFF-9722-09408A83AA84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313-4AFF-9722-09408A83AA84}"/>
              </c:ext>
            </c:extLst>
          </c:dPt>
          <c:cat>
            <c:strRef>
              <c:f>Feuil1!$A$2:$A$4</c:f>
              <c:strCache>
                <c:ptCount val="2"/>
                <c:pt idx="0">
                  <c:v>solide</c:v>
                </c:pt>
                <c:pt idx="1">
                  <c:v>liquide</c:v>
                </c:pt>
              </c:strCache>
            </c:strRef>
          </c:cat>
          <c:val>
            <c:numRef>
              <c:f>Feuil1!$B$2:$B$4</c:f>
              <c:numCache>
                <c:formatCode>General</c:formatCode>
                <c:ptCount val="3"/>
                <c:pt idx="0">
                  <c:v>77.459999999999994</c:v>
                </c:pt>
                <c:pt idx="1">
                  <c:v>22.5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313-4AFF-9722-09408A83AA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4191768245535786"/>
          <c:y val="0.86354362651978567"/>
          <c:w val="0.41524943200930875"/>
          <c:h val="0.1133698718123509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23/05/2026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23/05/2026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23/05/2026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23/05/2026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46355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23/05/2026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23/05/2026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23/05/2026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23/05/2026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23/05/2026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23/05/2026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23/05/2026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  <p:sldLayoutId id="2147483780" r:id="rId21"/>
  </p:sldLayoutIdLst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1.xml"/><Relationship Id="rId4" Type="http://schemas.microsoft.com/office/2007/relationships/hdphoto" Target="../media/hdphoto4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5.wdp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7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6.png"/><Relationship Id="rId5" Type="http://schemas.microsoft.com/office/2007/relationships/hdphoto" Target="../media/hdphoto6.wdp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microsoft.com/office/2007/relationships/hdphoto" Target="../media/hdphoto7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6.png"/><Relationship Id="rId5" Type="http://schemas.microsoft.com/office/2007/relationships/hdphoto" Target="../media/hdphoto6.wdp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11" Type="http://schemas.openxmlformats.org/officeDocument/2006/relationships/image" Target="../media/image16.png"/><Relationship Id="rId5" Type="http://schemas.openxmlformats.org/officeDocument/2006/relationships/image" Target="../media/image11.jpeg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microsoft.com/office/2007/relationships/hdphoto" Target="../media/hdphoto7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6.png"/><Relationship Id="rId5" Type="http://schemas.microsoft.com/office/2007/relationships/hdphoto" Target="../media/hdphoto6.wdp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microsoft.com/office/2007/relationships/hdphoto" Target="../media/hdphoto7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6.png"/><Relationship Id="rId5" Type="http://schemas.microsoft.com/office/2007/relationships/hdphoto" Target="../media/hdphoto6.wdp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8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png"/><Relationship Id="rId7" Type="http://schemas.openxmlformats.org/officeDocument/2006/relationships/image" Target="../media/image24.jf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jpe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98AC74-EFEB-9350-701A-B49ECB32C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A39C281A-D0BE-21CE-076F-49AB7E7E29B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2" name="Google Shape;742;p98">
            <a:extLst>
              <a:ext uri="{FF2B5EF4-FFF2-40B4-BE49-F238E27FC236}">
                <a16:creationId xmlns:a16="http://schemas.microsoft.com/office/drawing/2014/main" id="{6FD1D953-1D55-3095-732F-5526E45C286B}"/>
              </a:ext>
            </a:extLst>
          </p:cNvPr>
          <p:cNvSpPr/>
          <p:nvPr/>
        </p:nvSpPr>
        <p:spPr>
          <a:xfrm>
            <a:off x="2331257" y="2444618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3" name="Google Shape;731;p98">
            <a:extLst>
              <a:ext uri="{FF2B5EF4-FFF2-40B4-BE49-F238E27FC236}">
                <a16:creationId xmlns:a16="http://schemas.microsoft.com/office/drawing/2014/main" id="{77D74CF0-233C-95D9-BADF-79570E4758A2}"/>
              </a:ext>
            </a:extLst>
          </p:cNvPr>
          <p:cNvSpPr txBox="1"/>
          <p:nvPr/>
        </p:nvSpPr>
        <p:spPr>
          <a:xfrm>
            <a:off x="261257" y="1380988"/>
            <a:ext cx="8790219" cy="82067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333" b="1" kern="0" noProof="0" dirty="0">
                <a:solidFill>
                  <a:srgbClr val="037A40"/>
                </a:solidFill>
                <a:latin typeface="Calibri"/>
                <a:ea typeface="Calibri"/>
                <a:cs typeface="Calibri"/>
              </a:rPr>
              <a:t>Sciences de la vie et de la terre</a:t>
            </a:r>
            <a:endParaRPr lang="fr-FR" sz="1400" kern="0" noProof="0" dirty="0">
              <a:solidFill>
                <a:srgbClr val="037A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83795D8-29E0-E669-D98B-51DEE5DA8776}"/>
              </a:ext>
            </a:extLst>
          </p:cNvPr>
          <p:cNvSpPr/>
          <p:nvPr/>
        </p:nvSpPr>
        <p:spPr>
          <a:xfrm>
            <a:off x="556067" y="2320314"/>
            <a:ext cx="5438298" cy="369332"/>
          </a:xfrm>
          <a:prstGeom prst="rect">
            <a:avLst/>
          </a:prstGeom>
          <a:gradFill flip="none" rotWithShape="1">
            <a:gsLst>
              <a:gs pos="5000">
                <a:srgbClr val="037A40"/>
              </a:gs>
              <a:gs pos="94000">
                <a:schemeClr val="bg1"/>
              </a:gs>
            </a:gsLst>
            <a:lin ang="0" scaled="0"/>
            <a:tileRect/>
          </a:gradFill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defTabSz="1219170"/>
            <a:r>
              <a:rPr lang="fr-FR" sz="2400" b="1" kern="0" noProof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Période 5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2B64C10-8718-E484-2542-D16568F3664F}"/>
              </a:ext>
            </a:extLst>
          </p:cNvPr>
          <p:cNvGrpSpPr/>
          <p:nvPr/>
        </p:nvGrpSpPr>
        <p:grpSpPr>
          <a:xfrm>
            <a:off x="422299" y="4733284"/>
            <a:ext cx="7360261" cy="696796"/>
            <a:chOff x="422300" y="5223143"/>
            <a:chExt cx="7246595" cy="696796"/>
          </a:xfrm>
        </p:grpSpPr>
        <p:sp>
          <p:nvSpPr>
            <p:cNvPr id="10" name="Google Shape;224;p26">
              <a:extLst>
                <a:ext uri="{FF2B5EF4-FFF2-40B4-BE49-F238E27FC236}">
                  <a16:creationId xmlns:a16="http://schemas.microsoft.com/office/drawing/2014/main" id="{15CCB194-4410-E7FA-E8C3-7081F9E33124}"/>
                </a:ext>
              </a:extLst>
            </p:cNvPr>
            <p:cNvSpPr/>
            <p:nvPr/>
          </p:nvSpPr>
          <p:spPr>
            <a:xfrm>
              <a:off x="422300" y="5223143"/>
              <a:ext cx="7246595" cy="696796"/>
            </a:xfrm>
            <a:prstGeom prst="rect">
              <a:avLst/>
            </a:prstGeom>
            <a:solidFill>
              <a:srgbClr val="23B24B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5" name="Google Shape;741;p98">
              <a:extLst>
                <a:ext uri="{FF2B5EF4-FFF2-40B4-BE49-F238E27FC236}">
                  <a16:creationId xmlns:a16="http://schemas.microsoft.com/office/drawing/2014/main" id="{B771EED7-F0EF-171A-FBE3-CADC75B64457}"/>
                </a:ext>
              </a:extLst>
            </p:cNvPr>
            <p:cNvSpPr txBox="1"/>
            <p:nvPr/>
          </p:nvSpPr>
          <p:spPr>
            <a:xfrm>
              <a:off x="2331257" y="5298016"/>
              <a:ext cx="5273127" cy="30777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0" compatLnSpc="1">
              <a:spAutoFit/>
            </a:bodyPr>
            <a:lstStyle/>
            <a:p>
              <a:pPr lvl="0">
                <a:buSzPts val="2800"/>
              </a:pPr>
              <a:endParaRPr lang="fr-FR" sz="2000" b="1" noProof="0" dirty="0">
                <a:solidFill>
                  <a:schemeClr val="bg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742;p98">
              <a:extLst>
                <a:ext uri="{FF2B5EF4-FFF2-40B4-BE49-F238E27FC236}">
                  <a16:creationId xmlns:a16="http://schemas.microsoft.com/office/drawing/2014/main" id="{1388E045-DCAE-075C-1701-B3B7ACB51CE2}"/>
                </a:ext>
              </a:extLst>
            </p:cNvPr>
            <p:cNvSpPr/>
            <p:nvPr/>
          </p:nvSpPr>
          <p:spPr>
            <a:xfrm>
              <a:off x="1988286" y="5371858"/>
              <a:ext cx="70888" cy="450799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9A1D761E-00FE-B609-79F4-BC8DB750CD84}"/>
              </a:ext>
            </a:extLst>
          </p:cNvPr>
          <p:cNvGrpSpPr/>
          <p:nvPr/>
        </p:nvGrpSpPr>
        <p:grpSpPr>
          <a:xfrm>
            <a:off x="422299" y="3859288"/>
            <a:ext cx="7482181" cy="745826"/>
            <a:chOff x="473099" y="3680037"/>
            <a:chExt cx="7928101" cy="745826"/>
          </a:xfrm>
        </p:grpSpPr>
        <p:sp>
          <p:nvSpPr>
            <p:cNvPr id="19" name="Google Shape;223;p26">
              <a:extLst>
                <a:ext uri="{FF2B5EF4-FFF2-40B4-BE49-F238E27FC236}">
                  <a16:creationId xmlns:a16="http://schemas.microsoft.com/office/drawing/2014/main" id="{537E3216-4EB3-EA2D-D098-D8F91293BF4A}"/>
                </a:ext>
              </a:extLst>
            </p:cNvPr>
            <p:cNvSpPr/>
            <p:nvPr/>
          </p:nvSpPr>
          <p:spPr>
            <a:xfrm>
              <a:off x="473099" y="3729067"/>
              <a:ext cx="7795359" cy="696796"/>
            </a:xfrm>
            <a:prstGeom prst="rect">
              <a:avLst/>
            </a:prstGeom>
            <a:solidFill>
              <a:srgbClr val="037A40"/>
            </a:solidFill>
            <a:ln w="38103" cap="flat">
              <a:solidFill>
                <a:srgbClr val="FFFFFF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FFFFFF"/>
                  </a:solidFill>
                  <a:ea typeface="Calibri"/>
                  <a:cs typeface="Calibri"/>
                </a:rPr>
                <a:t>   Chapitre 1</a:t>
              </a:r>
              <a:r>
                <a:rPr lang="fr-FR" sz="2000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20" name="Google Shape;735;p98">
              <a:extLst>
                <a:ext uri="{FF2B5EF4-FFF2-40B4-BE49-F238E27FC236}">
                  <a16:creationId xmlns:a16="http://schemas.microsoft.com/office/drawing/2014/main" id="{3162349F-0A2C-C364-342E-B81C2932DEEF}"/>
                </a:ext>
              </a:extLst>
            </p:cNvPr>
            <p:cNvSpPr/>
            <p:nvPr/>
          </p:nvSpPr>
          <p:spPr>
            <a:xfrm>
              <a:off x="2190364" y="3825695"/>
              <a:ext cx="65604" cy="468000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B60D7CB0-8BEF-E9A2-7440-DCC29074180A}"/>
                </a:ext>
              </a:extLst>
            </p:cNvPr>
            <p:cNvSpPr txBox="1"/>
            <p:nvPr/>
          </p:nvSpPr>
          <p:spPr>
            <a:xfrm>
              <a:off x="2292269" y="3680037"/>
              <a:ext cx="6108931" cy="4101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2569"/>
                </a:lnSpc>
              </a:pPr>
              <a:endParaRPr lang="fr-FR" sz="2000" b="1" noProof="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5877ABDD-41F6-8E75-E6A7-72BFCB847DB5}"/>
              </a:ext>
            </a:extLst>
          </p:cNvPr>
          <p:cNvGrpSpPr/>
          <p:nvPr/>
        </p:nvGrpSpPr>
        <p:grpSpPr>
          <a:xfrm>
            <a:off x="10084241" y="2215895"/>
            <a:ext cx="2026479" cy="1657497"/>
            <a:chOff x="9988170" y="2528178"/>
            <a:chExt cx="2026479" cy="1657497"/>
          </a:xfrm>
        </p:grpSpPr>
        <p:pic>
          <p:nvPicPr>
            <p:cNvPr id="6" name="Google Shape;743;p98">
              <a:extLst>
                <a:ext uri="{FF2B5EF4-FFF2-40B4-BE49-F238E27FC236}">
                  <a16:creationId xmlns:a16="http://schemas.microsoft.com/office/drawing/2014/main" id="{EA131A58-0B24-9B16-E4F1-DE4EDA7093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/>
            <a:stretch>
              <a:fillRect/>
            </a:stretch>
          </p:blipFill>
          <p:spPr>
            <a:xfrm>
              <a:off x="9988170" y="2561947"/>
              <a:ext cx="2026479" cy="1623728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7" name="Google Shape;744;p98">
              <a:extLst>
                <a:ext uri="{FF2B5EF4-FFF2-40B4-BE49-F238E27FC236}">
                  <a16:creationId xmlns:a16="http://schemas.microsoft.com/office/drawing/2014/main" id="{BED63A88-A605-DF99-0FC4-0019D109C109}"/>
                </a:ext>
              </a:extLst>
            </p:cNvPr>
            <p:cNvSpPr txBox="1"/>
            <p:nvPr/>
          </p:nvSpPr>
          <p:spPr>
            <a:xfrm>
              <a:off x="10223247" y="2528178"/>
              <a:ext cx="1704404" cy="5909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1" compatLnSpc="1">
              <a:spAutoFit/>
            </a:bodyPr>
            <a:lstStyle/>
            <a:p>
              <a:pPr algn="ctr" defTabSz="1219170">
                <a:lnSpc>
                  <a:spcPct val="183502"/>
                </a:lnSpc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noProof="0" dirty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Niveau</a:t>
              </a:r>
              <a:r>
                <a:rPr lang="fr-FR" sz="2133" b="1" kern="0" noProof="0" dirty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</a:t>
              </a:r>
              <a:endParaRPr lang="fr-FR" sz="1867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D63C2BD7-3D81-4677-6A08-549FD89DBB5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23"/>
          <a:stretch>
            <a:fillRect/>
          </a:stretch>
        </p:blipFill>
        <p:spPr>
          <a:xfrm>
            <a:off x="8240942" y="2915791"/>
            <a:ext cx="3559818" cy="2497614"/>
          </a:xfrm>
          <a:prstGeom prst="rect">
            <a:avLst/>
          </a:prstGeom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32AC711C-3C61-6CDF-D8A8-4C2A6053DF10}"/>
              </a:ext>
            </a:extLst>
          </p:cNvPr>
          <p:cNvSpPr txBox="1">
            <a:spLocks/>
          </p:cNvSpPr>
          <p:nvPr/>
        </p:nvSpPr>
        <p:spPr>
          <a:xfrm>
            <a:off x="2203995" y="3990224"/>
            <a:ext cx="4844190" cy="5449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lnSpc>
                <a:spcPct val="100000"/>
              </a:lnSpc>
              <a:defRPr/>
            </a:pPr>
            <a:r>
              <a:rPr lang="fr-FR" sz="2000" dirty="0">
                <a:solidFill>
                  <a:schemeClr val="bg1"/>
                </a:solidFill>
              </a:rPr>
              <a:t> La Terre en tant que système.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F12CE088-4BC6-6EBE-5D04-7A1E759DD840}"/>
              </a:ext>
            </a:extLst>
          </p:cNvPr>
          <p:cNvSpPr txBox="1">
            <a:spLocks/>
          </p:cNvSpPr>
          <p:nvPr/>
        </p:nvSpPr>
        <p:spPr>
          <a:xfrm>
            <a:off x="422299" y="4810799"/>
            <a:ext cx="1590549" cy="521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Tâche 1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61C2FA83-FE39-310E-A650-85C03B176F0D}"/>
              </a:ext>
            </a:extLst>
          </p:cNvPr>
          <p:cNvSpPr txBox="1">
            <a:spLocks/>
          </p:cNvSpPr>
          <p:nvPr/>
        </p:nvSpPr>
        <p:spPr>
          <a:xfrm>
            <a:off x="2311864" y="4670538"/>
            <a:ext cx="5295726" cy="8025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000" dirty="0"/>
              <a:t>Décrire la répartition de l'eau sur Terre selon son état physique et sa nature.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DA58C9C4-9470-0AE8-068B-E26CB7612749}"/>
              </a:ext>
            </a:extLst>
          </p:cNvPr>
          <p:cNvGrpSpPr/>
          <p:nvPr/>
        </p:nvGrpSpPr>
        <p:grpSpPr>
          <a:xfrm>
            <a:off x="920311" y="2367958"/>
            <a:ext cx="3274142" cy="1862048"/>
            <a:chOff x="4650097" y="4812077"/>
            <a:chExt cx="3274142" cy="1862048"/>
          </a:xfrm>
        </p:grpSpPr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40402C79-3E67-0EF3-9CF5-089704946B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4836"/>
            <a:stretch/>
          </p:blipFill>
          <p:spPr>
            <a:xfrm rot="10800000">
              <a:off x="4650097" y="4982663"/>
              <a:ext cx="3274142" cy="1368440"/>
            </a:xfrm>
            <a:prstGeom prst="rect">
              <a:avLst/>
            </a:prstGeom>
          </p:spPr>
        </p:pic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C073068D-EEC3-FD3F-8A32-672E53F1E373}"/>
                </a:ext>
              </a:extLst>
            </p:cNvPr>
            <p:cNvSpPr txBox="1"/>
            <p:nvPr/>
          </p:nvSpPr>
          <p:spPr>
            <a:xfrm>
              <a:off x="5038752" y="5731614"/>
              <a:ext cx="1682845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4000" b="1" dirty="0">
                  <a:solidFill>
                    <a:srgbClr val="FFC000"/>
                  </a:solidFill>
                </a:rPr>
                <a:t> Fiche </a:t>
              </a:r>
              <a:endParaRPr lang="fr-MA" sz="4000" b="1" dirty="0">
                <a:solidFill>
                  <a:srgbClr val="FFC000"/>
                </a:solidFill>
                <a:latin typeface="Dosis" pitchFamily="2" charset="0"/>
              </a:endParaRPr>
            </a:p>
          </p:txBody>
        </p: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E80F703B-BAD0-4C4C-C09F-C0669FA3642B}"/>
                </a:ext>
              </a:extLst>
            </p:cNvPr>
            <p:cNvSpPr txBox="1"/>
            <p:nvPr/>
          </p:nvSpPr>
          <p:spPr>
            <a:xfrm>
              <a:off x="5997625" y="4812077"/>
              <a:ext cx="1447943" cy="186204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1500" b="1" dirty="0">
                  <a:solidFill>
                    <a:srgbClr val="FFC000"/>
                  </a:solidFill>
                </a:rPr>
                <a:t> 1</a:t>
              </a:r>
              <a:endParaRPr lang="fr-MA" sz="11500" b="1" dirty="0">
                <a:solidFill>
                  <a:srgbClr val="FFC000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95664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8CB3-9D76-3D37-A90B-C17A50BBB6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174244-48A1-8428-2A6E-9925DEBAD5F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96880" y="275555"/>
            <a:ext cx="10372725" cy="2682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Parfait ! Le graphique contient deux secteurs : l’état liquide et l’état solide.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468D8F7-967E-9C6B-A62E-DE0C246703B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93F20F5-0102-C784-E008-190BF294DF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9605" y="786492"/>
            <a:ext cx="583170" cy="583170"/>
          </a:xfrm>
          <a:prstGeom prst="rect">
            <a:avLst/>
          </a:prstGeom>
        </p:spPr>
      </p:pic>
      <p:sp>
        <p:nvSpPr>
          <p:cNvPr id="5" name="Google Shape;1403;p31">
            <a:extLst>
              <a:ext uri="{FF2B5EF4-FFF2-40B4-BE49-F238E27FC236}">
                <a16:creationId xmlns:a16="http://schemas.microsoft.com/office/drawing/2014/main" id="{FB918458-7B7B-FB1B-965E-E9AFD5542F14}"/>
              </a:ext>
            </a:extLst>
          </p:cNvPr>
          <p:cNvSpPr/>
          <p:nvPr/>
        </p:nvSpPr>
        <p:spPr>
          <a:xfrm>
            <a:off x="320040" y="2724842"/>
            <a:ext cx="4481314" cy="3386398"/>
          </a:xfrm>
          <a:prstGeom prst="roundRect">
            <a:avLst/>
          </a:prstGeom>
          <a:noFill/>
          <a:ln>
            <a:solidFill>
              <a:srgbClr val="0F9E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sz="2800" b="1" dirty="0">
              <a:solidFill>
                <a:srgbClr val="0D0D0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6" name="Rectangle: Rounded Corners 22">
            <a:extLst>
              <a:ext uri="{FF2B5EF4-FFF2-40B4-BE49-F238E27FC236}">
                <a16:creationId xmlns:a16="http://schemas.microsoft.com/office/drawing/2014/main" id="{651B07FC-3CAD-CCA0-098A-8B4D521C706C}"/>
              </a:ext>
            </a:extLst>
          </p:cNvPr>
          <p:cNvSpPr/>
          <p:nvPr/>
        </p:nvSpPr>
        <p:spPr>
          <a:xfrm>
            <a:off x="6323600" y="3120189"/>
            <a:ext cx="3810213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Un seul secteur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A6A3F2DB-B42F-D0BF-03A7-E283AFD0AA1B}"/>
              </a:ext>
            </a:extLst>
          </p:cNvPr>
          <p:cNvGrpSpPr/>
          <p:nvPr/>
        </p:nvGrpSpPr>
        <p:grpSpPr>
          <a:xfrm>
            <a:off x="357664" y="3061005"/>
            <a:ext cx="4040833" cy="2232640"/>
            <a:chOff x="3435350" y="8739690"/>
            <a:chExt cx="3267661" cy="1539309"/>
          </a:xfrm>
        </p:grpSpPr>
        <p:graphicFrame>
          <p:nvGraphicFramePr>
            <p:cNvPr id="11" name="Graphique 10">
              <a:extLst>
                <a:ext uri="{FF2B5EF4-FFF2-40B4-BE49-F238E27FC236}">
                  <a16:creationId xmlns:a16="http://schemas.microsoft.com/office/drawing/2014/main" id="{DE025D4B-AFD4-C12C-5464-483C7FE45CE1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228270324"/>
                </p:ext>
              </p:extLst>
            </p:nvPr>
          </p:nvGraphicFramePr>
          <p:xfrm>
            <a:off x="3952259" y="8739690"/>
            <a:ext cx="2135263" cy="153930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57630731-97CE-D077-6B2B-5E1CD1032125}"/>
                </a:ext>
              </a:extLst>
            </p:cNvPr>
            <p:cNvGrpSpPr/>
            <p:nvPr/>
          </p:nvGrpSpPr>
          <p:grpSpPr>
            <a:xfrm>
              <a:off x="3435350" y="8822390"/>
              <a:ext cx="3267661" cy="1247890"/>
              <a:chOff x="3435350" y="8822390"/>
              <a:chExt cx="3267661" cy="1247890"/>
            </a:xfrm>
          </p:grpSpPr>
          <p:grpSp>
            <p:nvGrpSpPr>
              <p:cNvPr id="13" name="Groupe 12">
                <a:extLst>
                  <a:ext uri="{FF2B5EF4-FFF2-40B4-BE49-F238E27FC236}">
                    <a16:creationId xmlns:a16="http://schemas.microsoft.com/office/drawing/2014/main" id="{1F456F03-5D23-3B7F-B67B-9D38E18D046C}"/>
                  </a:ext>
                </a:extLst>
              </p:cNvPr>
              <p:cNvGrpSpPr/>
              <p:nvPr/>
            </p:nvGrpSpPr>
            <p:grpSpPr>
              <a:xfrm>
                <a:off x="4124694" y="8993409"/>
                <a:ext cx="629636" cy="171020"/>
                <a:chOff x="3282374" y="8868218"/>
                <a:chExt cx="1325734" cy="342040"/>
              </a:xfrm>
            </p:grpSpPr>
            <p:cxnSp>
              <p:nvCxnSpPr>
                <p:cNvPr id="17" name="Connecteur droit 16">
                  <a:extLst>
                    <a:ext uri="{FF2B5EF4-FFF2-40B4-BE49-F238E27FC236}">
                      <a16:creationId xmlns:a16="http://schemas.microsoft.com/office/drawing/2014/main" id="{A03AB1CC-34A3-A723-C7A5-04F0E8A708D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282374" y="8868218"/>
                  <a:ext cx="962663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Connecteur droit 17">
                  <a:extLst>
                    <a:ext uri="{FF2B5EF4-FFF2-40B4-BE49-F238E27FC236}">
                      <a16:creationId xmlns:a16="http://schemas.microsoft.com/office/drawing/2014/main" id="{5F2F3267-6BF8-7BD4-9580-4F495707631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4245037" y="8868218"/>
                  <a:ext cx="363071" cy="34204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headEnd type="triangl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4" name="Connecteur droit 13">
                <a:extLst>
                  <a:ext uri="{FF2B5EF4-FFF2-40B4-BE49-F238E27FC236}">
                    <a16:creationId xmlns:a16="http://schemas.microsoft.com/office/drawing/2014/main" id="{098BD3E4-7BA6-6918-F4EF-6DD58F2D5A3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40350" y="9551311"/>
                <a:ext cx="685800" cy="0"/>
              </a:xfrm>
              <a:prstGeom prst="line">
                <a:avLst/>
              </a:prstGeom>
              <a:ln>
                <a:solidFill>
                  <a:schemeClr val="tx1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55805507-ADB4-830F-6CE5-49E86C72CCF0}"/>
                  </a:ext>
                </a:extLst>
              </p:cNvPr>
              <p:cNvSpPr txBox="1"/>
              <p:nvPr/>
            </p:nvSpPr>
            <p:spPr>
              <a:xfrm>
                <a:off x="3435350" y="8822390"/>
                <a:ext cx="914400" cy="6365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liquide</a:t>
                </a:r>
              </a:p>
              <a:p>
                <a:pPr algn="ctr"/>
                <a:r>
                  <a:rPr lang="fr-FR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22,5 %</a:t>
                </a:r>
              </a:p>
            </p:txBody>
          </p:sp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9EFDE911-7F40-68EC-8D40-0F04B8500C90}"/>
                  </a:ext>
                </a:extLst>
              </p:cNvPr>
              <p:cNvSpPr txBox="1"/>
              <p:nvPr/>
            </p:nvSpPr>
            <p:spPr>
              <a:xfrm>
                <a:off x="5788611" y="9433684"/>
                <a:ext cx="914400" cy="6365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solide</a:t>
                </a:r>
              </a:p>
              <a:p>
                <a:pPr algn="ctr"/>
                <a:r>
                  <a:rPr lang="fr-FR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77,5 %</a:t>
                </a:r>
              </a:p>
            </p:txBody>
          </p:sp>
        </p:grpSp>
      </p:grpSp>
      <p:sp>
        <p:nvSpPr>
          <p:cNvPr id="19" name="ZoneTexte 18">
            <a:extLst>
              <a:ext uri="{FF2B5EF4-FFF2-40B4-BE49-F238E27FC236}">
                <a16:creationId xmlns:a16="http://schemas.microsoft.com/office/drawing/2014/main" id="{0002719E-9FD4-04CF-CFB2-4FD53818708F}"/>
              </a:ext>
            </a:extLst>
          </p:cNvPr>
          <p:cNvSpPr txBox="1"/>
          <p:nvPr/>
        </p:nvSpPr>
        <p:spPr>
          <a:xfrm>
            <a:off x="471170" y="5293643"/>
            <a:ext cx="417624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79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fr-FR" sz="1800" b="1" dirty="0">
                <a:solidFill>
                  <a:srgbClr val="0079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épartition de l’eau douce sur Terre selon son état physique</a:t>
            </a:r>
            <a:endParaRPr lang="fr-FR" dirty="0">
              <a:solidFill>
                <a:srgbClr val="00797F"/>
              </a:solidFill>
            </a:endParaRPr>
          </a:p>
        </p:txBody>
      </p:sp>
      <p:sp>
        <p:nvSpPr>
          <p:cNvPr id="20" name="Google Shape;1376;p31">
            <a:extLst>
              <a:ext uri="{FF2B5EF4-FFF2-40B4-BE49-F238E27FC236}">
                <a16:creationId xmlns:a16="http://schemas.microsoft.com/office/drawing/2014/main" id="{575858C4-4B8A-4827-536E-FFD32B987C51}"/>
              </a:ext>
            </a:extLst>
          </p:cNvPr>
          <p:cNvSpPr/>
          <p:nvPr/>
        </p:nvSpPr>
        <p:spPr>
          <a:xfrm>
            <a:off x="737994" y="1732420"/>
            <a:ext cx="10960669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Le graphique ci-dessous contient :</a:t>
            </a:r>
          </a:p>
        </p:txBody>
      </p:sp>
      <p:sp>
        <p:nvSpPr>
          <p:cNvPr id="21" name="Rectangle: Rounded Corners 22">
            <a:extLst>
              <a:ext uri="{FF2B5EF4-FFF2-40B4-BE49-F238E27FC236}">
                <a16:creationId xmlns:a16="http://schemas.microsoft.com/office/drawing/2014/main" id="{80C4A424-7A19-6219-3B7A-8E2C1ACA871D}"/>
              </a:ext>
            </a:extLst>
          </p:cNvPr>
          <p:cNvSpPr/>
          <p:nvPr/>
        </p:nvSpPr>
        <p:spPr>
          <a:xfrm>
            <a:off x="6323600" y="4067583"/>
            <a:ext cx="3810213" cy="72000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Deux secteurs</a:t>
            </a:r>
            <a:endParaRPr lang="fr-FR" sz="2400" b="1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Rectangle: Rounded Corners 22">
            <a:extLst>
              <a:ext uri="{FF2B5EF4-FFF2-40B4-BE49-F238E27FC236}">
                <a16:creationId xmlns:a16="http://schemas.microsoft.com/office/drawing/2014/main" id="{633CCE9B-867F-06DE-D57F-5B928FE8BCA6}"/>
              </a:ext>
            </a:extLst>
          </p:cNvPr>
          <p:cNvSpPr/>
          <p:nvPr/>
        </p:nvSpPr>
        <p:spPr>
          <a:xfrm>
            <a:off x="6323600" y="5014977"/>
            <a:ext cx="3810213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c.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rois secteurs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Espace réservé du contenu 3">
            <a:extLst>
              <a:ext uri="{FF2B5EF4-FFF2-40B4-BE49-F238E27FC236}">
                <a16:creationId xmlns:a16="http://schemas.microsoft.com/office/drawing/2014/main" id="{D2739C08-0948-419F-EB7C-D0218C7D3338}"/>
              </a:ext>
            </a:extLst>
          </p:cNvPr>
          <p:cNvSpPr txBox="1">
            <a:spLocks/>
          </p:cNvSpPr>
          <p:nvPr/>
        </p:nvSpPr>
        <p:spPr>
          <a:xfrm>
            <a:off x="909983" y="630841"/>
            <a:ext cx="10372459" cy="2993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Expliquer davantage si nécessaire</a:t>
            </a:r>
          </a:p>
        </p:txBody>
      </p:sp>
    </p:spTree>
    <p:extLst>
      <p:ext uri="{BB962C8B-B14F-4D97-AF65-F5344CB8AC3E}">
        <p14:creationId xmlns:p14="http://schemas.microsoft.com/office/powerpoint/2010/main" val="26973085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C26857-0455-16B9-367A-BF07F9F67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03EB1C-8790-0638-8B14-F68F96EB9BC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58508" y="278939"/>
            <a:ext cx="10372725" cy="268287"/>
          </a:xfrm>
        </p:spPr>
        <p:txBody>
          <a:bodyPr>
            <a:noAutofit/>
          </a:bodyPr>
          <a:lstStyle/>
          <a:p>
            <a:r>
              <a:rPr lang="fr-FR" sz="1600" b="1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Voici </a:t>
            </a:r>
            <a:r>
              <a:rPr lang="fr-FR" sz="1600" b="1" noProof="0">
                <a:solidFill>
                  <a:schemeClr val="tx1">
                    <a:lumMod val="50000"/>
                    <a:lumOff val="50000"/>
                  </a:schemeClr>
                </a:solidFill>
              </a:rPr>
              <a:t>une autre </a:t>
            </a:r>
            <a:r>
              <a:rPr lang="fr-FR" sz="1600" b="1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question :</a:t>
            </a:r>
          </a:p>
        </p:txBody>
      </p:sp>
      <p:sp>
        <p:nvSpPr>
          <p:cNvPr id="7" name="Oval 7">
            <a:extLst>
              <a:ext uri="{FF2B5EF4-FFF2-40B4-BE49-F238E27FC236}">
                <a16:creationId xmlns:a16="http://schemas.microsoft.com/office/drawing/2014/main" id="{CB8714AE-CA52-7EE9-F4E8-97A71412F685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69B2555-D23B-0998-B3D4-4B1E2576F527}"/>
              </a:ext>
            </a:extLst>
          </p:cNvPr>
          <p:cNvSpPr txBox="1"/>
          <p:nvPr/>
        </p:nvSpPr>
        <p:spPr>
          <a:xfrm>
            <a:off x="585595" y="1190987"/>
            <a:ext cx="60940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</a:t>
            </a:r>
            <a:r>
              <a:rPr lang="fr-FR" sz="2400" b="1" i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Choisissez la bonne réponse.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Google Shape;1376;p31">
            <a:extLst>
              <a:ext uri="{FF2B5EF4-FFF2-40B4-BE49-F238E27FC236}">
                <a16:creationId xmlns:a16="http://schemas.microsoft.com/office/drawing/2014/main" id="{137D8EE5-94F4-1F3E-3BAD-21849E54563F}"/>
              </a:ext>
            </a:extLst>
          </p:cNvPr>
          <p:cNvSpPr/>
          <p:nvPr/>
        </p:nvSpPr>
        <p:spPr>
          <a:xfrm>
            <a:off x="737994" y="1732420"/>
            <a:ext cx="10960669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Le pourcentage de l’eau douce qui se trouve à l’état liquide est :</a:t>
            </a:r>
          </a:p>
        </p:txBody>
      </p:sp>
      <p:sp>
        <p:nvSpPr>
          <p:cNvPr id="5" name="Rectangle: Rounded Corners 22">
            <a:extLst>
              <a:ext uri="{FF2B5EF4-FFF2-40B4-BE49-F238E27FC236}">
                <a16:creationId xmlns:a16="http://schemas.microsoft.com/office/drawing/2014/main" id="{8BE386E9-C156-76DD-C528-2E6BDC7468DF}"/>
              </a:ext>
            </a:extLst>
          </p:cNvPr>
          <p:cNvSpPr/>
          <p:nvPr/>
        </p:nvSpPr>
        <p:spPr>
          <a:xfrm>
            <a:off x="1159498" y="5844536"/>
            <a:ext cx="1981414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77,46%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: Rounded Corners 22">
            <a:extLst>
              <a:ext uri="{FF2B5EF4-FFF2-40B4-BE49-F238E27FC236}">
                <a16:creationId xmlns:a16="http://schemas.microsoft.com/office/drawing/2014/main" id="{2F030D42-3BCE-A98D-83FB-296CE9045D9D}"/>
              </a:ext>
            </a:extLst>
          </p:cNvPr>
          <p:cNvSpPr/>
          <p:nvPr/>
        </p:nvSpPr>
        <p:spPr>
          <a:xfrm>
            <a:off x="5004741" y="5844536"/>
            <a:ext cx="2037975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22,5%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: Rounded Corners 22">
            <a:extLst>
              <a:ext uri="{FF2B5EF4-FFF2-40B4-BE49-F238E27FC236}">
                <a16:creationId xmlns:a16="http://schemas.microsoft.com/office/drawing/2014/main" id="{13084206-05C9-D379-2816-EFFC11EFAB8A}"/>
              </a:ext>
            </a:extLst>
          </p:cNvPr>
          <p:cNvSpPr/>
          <p:nvPr/>
        </p:nvSpPr>
        <p:spPr>
          <a:xfrm>
            <a:off x="8906544" y="5844536"/>
            <a:ext cx="2094536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c.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0,04 %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0FE2FEB-2C64-4991-6A72-36C8C5FBC879}"/>
              </a:ext>
            </a:extLst>
          </p:cNvPr>
          <p:cNvGrpSpPr/>
          <p:nvPr/>
        </p:nvGrpSpPr>
        <p:grpSpPr>
          <a:xfrm>
            <a:off x="2638832" y="2366383"/>
            <a:ext cx="7511008" cy="3300630"/>
            <a:chOff x="3435350" y="8739690"/>
            <a:chExt cx="3267661" cy="1539309"/>
          </a:xfrm>
        </p:grpSpPr>
        <p:graphicFrame>
          <p:nvGraphicFramePr>
            <p:cNvPr id="12" name="Graphique 11">
              <a:extLst>
                <a:ext uri="{FF2B5EF4-FFF2-40B4-BE49-F238E27FC236}">
                  <a16:creationId xmlns:a16="http://schemas.microsoft.com/office/drawing/2014/main" id="{DAC7D17D-A81E-341B-D6C0-6AA4B2EDCCD8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02248131"/>
                </p:ext>
              </p:extLst>
            </p:nvPr>
          </p:nvGraphicFramePr>
          <p:xfrm>
            <a:off x="3952259" y="8739690"/>
            <a:ext cx="2135263" cy="153930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BFE2DB1E-98F0-3D67-9004-596511FDF1FD}"/>
                </a:ext>
              </a:extLst>
            </p:cNvPr>
            <p:cNvGrpSpPr/>
            <p:nvPr/>
          </p:nvGrpSpPr>
          <p:grpSpPr>
            <a:xfrm>
              <a:off x="3435350" y="8822390"/>
              <a:ext cx="3267661" cy="1247890"/>
              <a:chOff x="3435350" y="8822390"/>
              <a:chExt cx="3267661" cy="1247890"/>
            </a:xfrm>
          </p:grpSpPr>
          <p:grpSp>
            <p:nvGrpSpPr>
              <p:cNvPr id="14" name="Groupe 13">
                <a:extLst>
                  <a:ext uri="{FF2B5EF4-FFF2-40B4-BE49-F238E27FC236}">
                    <a16:creationId xmlns:a16="http://schemas.microsoft.com/office/drawing/2014/main" id="{97B6351B-D6FC-FB90-2E0B-847CDC4828E7}"/>
                  </a:ext>
                </a:extLst>
              </p:cNvPr>
              <p:cNvGrpSpPr/>
              <p:nvPr/>
            </p:nvGrpSpPr>
            <p:grpSpPr>
              <a:xfrm>
                <a:off x="4124694" y="8993409"/>
                <a:ext cx="629636" cy="171020"/>
                <a:chOff x="3282374" y="8868218"/>
                <a:chExt cx="1325734" cy="342040"/>
              </a:xfrm>
            </p:grpSpPr>
            <p:cxnSp>
              <p:nvCxnSpPr>
                <p:cNvPr id="21" name="Connecteur droit 20">
                  <a:extLst>
                    <a:ext uri="{FF2B5EF4-FFF2-40B4-BE49-F238E27FC236}">
                      <a16:creationId xmlns:a16="http://schemas.microsoft.com/office/drawing/2014/main" id="{4A9FDFC6-E964-F4D3-39DE-1C1B76027BB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282374" y="8868218"/>
                  <a:ext cx="962663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Connecteur droit 21">
                  <a:extLst>
                    <a:ext uri="{FF2B5EF4-FFF2-40B4-BE49-F238E27FC236}">
                      <a16:creationId xmlns:a16="http://schemas.microsoft.com/office/drawing/2014/main" id="{21059911-1197-210B-046B-51A462928F8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4245037" y="8868218"/>
                  <a:ext cx="363071" cy="34204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headEnd type="triangl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7" name="Connecteur droit 16">
                <a:extLst>
                  <a:ext uri="{FF2B5EF4-FFF2-40B4-BE49-F238E27FC236}">
                    <a16:creationId xmlns:a16="http://schemas.microsoft.com/office/drawing/2014/main" id="{7385852A-43F8-683D-A623-036F0397C60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40350" y="9551311"/>
                <a:ext cx="685800" cy="0"/>
              </a:xfrm>
              <a:prstGeom prst="line">
                <a:avLst/>
              </a:prstGeom>
              <a:ln>
                <a:solidFill>
                  <a:schemeClr val="tx1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CC69C2B9-AED6-0624-2B27-212CB01163C9}"/>
                  </a:ext>
                </a:extLst>
              </p:cNvPr>
              <p:cNvSpPr txBox="1"/>
              <p:nvPr/>
            </p:nvSpPr>
            <p:spPr>
              <a:xfrm>
                <a:off x="3435350" y="8822390"/>
                <a:ext cx="914400" cy="6365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liquide</a:t>
                </a:r>
              </a:p>
              <a:p>
                <a:pPr algn="ctr"/>
                <a:r>
                  <a:rPr lang="fr-FR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22,5 %</a:t>
                </a: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CE0CD1F3-86E3-AB42-F641-D3347CC682C8}"/>
                  </a:ext>
                </a:extLst>
              </p:cNvPr>
              <p:cNvSpPr txBox="1"/>
              <p:nvPr/>
            </p:nvSpPr>
            <p:spPr>
              <a:xfrm>
                <a:off x="5788611" y="9433684"/>
                <a:ext cx="914400" cy="6365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solide</a:t>
                </a:r>
              </a:p>
              <a:p>
                <a:pPr algn="ctr"/>
                <a:r>
                  <a:rPr lang="fr-FR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77,5 %</a:t>
                </a:r>
              </a:p>
            </p:txBody>
          </p:sp>
        </p:grp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143A2CE6-7340-AEFC-388B-2F90A491CC23}"/>
              </a:ext>
            </a:extLst>
          </p:cNvPr>
          <p:cNvGrpSpPr/>
          <p:nvPr/>
        </p:nvGrpSpPr>
        <p:grpSpPr>
          <a:xfrm>
            <a:off x="10790576" y="349758"/>
            <a:ext cx="497596" cy="431295"/>
            <a:chOff x="779844" y="4335989"/>
            <a:chExt cx="563238" cy="575842"/>
          </a:xfrm>
        </p:grpSpPr>
        <p:pic>
          <p:nvPicPr>
            <p:cNvPr id="25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7F761FFD-45E7-16BC-30CA-372BB6F8DF4E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D20B1F64-5944-5629-C41B-9A42EBF041C0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27" name="Espace réservé du contenu 3">
            <a:extLst>
              <a:ext uri="{FF2B5EF4-FFF2-40B4-BE49-F238E27FC236}">
                <a16:creationId xmlns:a16="http://schemas.microsoft.com/office/drawing/2014/main" id="{3484AC1B-5246-07E3-A029-355D030A8463}"/>
              </a:ext>
            </a:extLst>
          </p:cNvPr>
          <p:cNvSpPr txBox="1">
            <a:spLocks/>
          </p:cNvSpPr>
          <p:nvPr/>
        </p:nvSpPr>
        <p:spPr>
          <a:xfrm>
            <a:off x="666649" y="629660"/>
            <a:ext cx="10372725" cy="300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Clarifier la question et, si nécessaire, recourir à l’alternance linguistique. Inviter les élèves à utiliser leurs ardoises.</a:t>
            </a:r>
          </a:p>
        </p:txBody>
      </p:sp>
    </p:spTree>
    <p:extLst>
      <p:ext uri="{BB962C8B-B14F-4D97-AF65-F5344CB8AC3E}">
        <p14:creationId xmlns:p14="http://schemas.microsoft.com/office/powerpoint/2010/main" val="31519328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1BB8E9-8F32-61BE-CC9C-C80ADD12B6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9E54CC8-B907-21AE-55D7-C1C0008007A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58508" y="278939"/>
            <a:ext cx="10372725" cy="268287"/>
          </a:xfrm>
        </p:spPr>
        <p:txBody>
          <a:bodyPr>
            <a:noAutofit/>
          </a:bodyPr>
          <a:lstStyle/>
          <a:p>
            <a:r>
              <a:rPr lang="fr-FR" sz="1600" b="1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Très bien !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8523178-FC87-420E-0089-F58D7AC7D43E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931306" y="661091"/>
            <a:ext cx="10372725" cy="300037"/>
          </a:xfrm>
        </p:spPr>
        <p:txBody>
          <a:bodyPr/>
          <a:lstStyle/>
          <a:p>
            <a:pPr marL="0" indent="0">
              <a:buNone/>
            </a:pPr>
            <a:r>
              <a:rPr lang="fr-FR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Expliquer davantage et, si nécessaire, recourir à l’alternance linguistique.</a:t>
            </a:r>
            <a:endParaRPr lang="fr-FR" sz="1200" i="1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" name="Oval 7">
            <a:extLst>
              <a:ext uri="{FF2B5EF4-FFF2-40B4-BE49-F238E27FC236}">
                <a16:creationId xmlns:a16="http://schemas.microsoft.com/office/drawing/2014/main" id="{0CF83D50-4E86-3831-C850-DE790CF052F7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D814DDE-7E25-A539-B91D-23A6B007D7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9605" y="786492"/>
            <a:ext cx="583170" cy="583170"/>
          </a:xfrm>
          <a:prstGeom prst="rect">
            <a:avLst/>
          </a:prstGeom>
        </p:spPr>
      </p:pic>
      <p:sp>
        <p:nvSpPr>
          <p:cNvPr id="6" name="Google Shape;1376;p31">
            <a:extLst>
              <a:ext uri="{FF2B5EF4-FFF2-40B4-BE49-F238E27FC236}">
                <a16:creationId xmlns:a16="http://schemas.microsoft.com/office/drawing/2014/main" id="{F15FF833-9A41-E690-322A-A71E03CF3DE8}"/>
              </a:ext>
            </a:extLst>
          </p:cNvPr>
          <p:cNvSpPr/>
          <p:nvPr/>
        </p:nvSpPr>
        <p:spPr>
          <a:xfrm>
            <a:off x="737994" y="1732420"/>
            <a:ext cx="10960669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Le pourcentage de l’eau douce qui se trouve à l’état liquide est :</a:t>
            </a:r>
          </a:p>
        </p:txBody>
      </p:sp>
      <p:sp>
        <p:nvSpPr>
          <p:cNvPr id="8" name="Rectangle: Rounded Corners 22">
            <a:extLst>
              <a:ext uri="{FF2B5EF4-FFF2-40B4-BE49-F238E27FC236}">
                <a16:creationId xmlns:a16="http://schemas.microsoft.com/office/drawing/2014/main" id="{6E30B37D-E31F-C55A-30F8-E66871E9C78C}"/>
              </a:ext>
            </a:extLst>
          </p:cNvPr>
          <p:cNvSpPr/>
          <p:nvPr/>
        </p:nvSpPr>
        <p:spPr>
          <a:xfrm>
            <a:off x="1159498" y="5844536"/>
            <a:ext cx="1981414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77,46%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: Rounded Corners 22">
            <a:extLst>
              <a:ext uri="{FF2B5EF4-FFF2-40B4-BE49-F238E27FC236}">
                <a16:creationId xmlns:a16="http://schemas.microsoft.com/office/drawing/2014/main" id="{309E48EB-3E50-E32F-22C2-651C0692E488}"/>
              </a:ext>
            </a:extLst>
          </p:cNvPr>
          <p:cNvSpPr/>
          <p:nvPr/>
        </p:nvSpPr>
        <p:spPr>
          <a:xfrm>
            <a:off x="5004741" y="5844536"/>
            <a:ext cx="2037975" cy="72000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22,5%</a:t>
            </a:r>
            <a:endParaRPr lang="fr-FR" sz="2400" b="1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ectangle: Rounded Corners 22">
            <a:extLst>
              <a:ext uri="{FF2B5EF4-FFF2-40B4-BE49-F238E27FC236}">
                <a16:creationId xmlns:a16="http://schemas.microsoft.com/office/drawing/2014/main" id="{DBB7974F-5880-7751-8A48-332FB3B75163}"/>
              </a:ext>
            </a:extLst>
          </p:cNvPr>
          <p:cNvSpPr/>
          <p:nvPr/>
        </p:nvSpPr>
        <p:spPr>
          <a:xfrm>
            <a:off x="8906544" y="5844536"/>
            <a:ext cx="2094536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c.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0,04 %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5CBD0B6C-4F4B-21A6-4377-2559B637F1F2}"/>
              </a:ext>
            </a:extLst>
          </p:cNvPr>
          <p:cNvGrpSpPr/>
          <p:nvPr/>
        </p:nvGrpSpPr>
        <p:grpSpPr>
          <a:xfrm>
            <a:off x="2638832" y="2366383"/>
            <a:ext cx="7511008" cy="3300630"/>
            <a:chOff x="3435350" y="8739690"/>
            <a:chExt cx="3267661" cy="1539309"/>
          </a:xfrm>
        </p:grpSpPr>
        <p:graphicFrame>
          <p:nvGraphicFramePr>
            <p:cNvPr id="13" name="Graphique 12">
              <a:extLst>
                <a:ext uri="{FF2B5EF4-FFF2-40B4-BE49-F238E27FC236}">
                  <a16:creationId xmlns:a16="http://schemas.microsoft.com/office/drawing/2014/main" id="{CE931D16-9083-9456-8FB9-D9AB5EE08F71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833656622"/>
                </p:ext>
              </p:extLst>
            </p:nvPr>
          </p:nvGraphicFramePr>
          <p:xfrm>
            <a:off x="3952259" y="8739690"/>
            <a:ext cx="2135263" cy="153930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pSp>
          <p:nvGrpSpPr>
            <p:cNvPr id="14" name="Groupe 13">
              <a:extLst>
                <a:ext uri="{FF2B5EF4-FFF2-40B4-BE49-F238E27FC236}">
                  <a16:creationId xmlns:a16="http://schemas.microsoft.com/office/drawing/2014/main" id="{99945A9E-D1C4-8CE1-A01F-DC4EF9484F95}"/>
                </a:ext>
              </a:extLst>
            </p:cNvPr>
            <p:cNvGrpSpPr/>
            <p:nvPr/>
          </p:nvGrpSpPr>
          <p:grpSpPr>
            <a:xfrm>
              <a:off x="3435350" y="8822390"/>
              <a:ext cx="3267661" cy="1247890"/>
              <a:chOff x="3435350" y="8822390"/>
              <a:chExt cx="3267661" cy="1247890"/>
            </a:xfrm>
          </p:grpSpPr>
          <p:grpSp>
            <p:nvGrpSpPr>
              <p:cNvPr id="17" name="Groupe 16">
                <a:extLst>
                  <a:ext uri="{FF2B5EF4-FFF2-40B4-BE49-F238E27FC236}">
                    <a16:creationId xmlns:a16="http://schemas.microsoft.com/office/drawing/2014/main" id="{0AC17134-0C67-1D97-9DB3-D93C26818334}"/>
                  </a:ext>
                </a:extLst>
              </p:cNvPr>
              <p:cNvGrpSpPr/>
              <p:nvPr/>
            </p:nvGrpSpPr>
            <p:grpSpPr>
              <a:xfrm>
                <a:off x="4124694" y="8993409"/>
                <a:ext cx="629636" cy="171020"/>
                <a:chOff x="3282374" y="8868218"/>
                <a:chExt cx="1325734" cy="342040"/>
              </a:xfrm>
            </p:grpSpPr>
            <p:cxnSp>
              <p:nvCxnSpPr>
                <p:cNvPr id="22" name="Connecteur droit 21">
                  <a:extLst>
                    <a:ext uri="{FF2B5EF4-FFF2-40B4-BE49-F238E27FC236}">
                      <a16:creationId xmlns:a16="http://schemas.microsoft.com/office/drawing/2014/main" id="{37D54B22-33AC-6730-217D-01DA61C2277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282374" y="8868218"/>
                  <a:ext cx="962663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Connecteur droit 23">
                  <a:extLst>
                    <a:ext uri="{FF2B5EF4-FFF2-40B4-BE49-F238E27FC236}">
                      <a16:creationId xmlns:a16="http://schemas.microsoft.com/office/drawing/2014/main" id="{D1E472A7-E9A4-86B4-05FE-F1D13996F59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4245037" y="8868218"/>
                  <a:ext cx="363071" cy="34204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headEnd type="triangl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9" name="Connecteur droit 18">
                <a:extLst>
                  <a:ext uri="{FF2B5EF4-FFF2-40B4-BE49-F238E27FC236}">
                    <a16:creationId xmlns:a16="http://schemas.microsoft.com/office/drawing/2014/main" id="{61C013EF-E092-F788-9C13-8F467B3D221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40350" y="9551311"/>
                <a:ext cx="685800" cy="0"/>
              </a:xfrm>
              <a:prstGeom prst="line">
                <a:avLst/>
              </a:prstGeom>
              <a:ln>
                <a:solidFill>
                  <a:schemeClr val="tx1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AE657269-28B8-3DED-9B3F-3A320ABE2641}"/>
                  </a:ext>
                </a:extLst>
              </p:cNvPr>
              <p:cNvSpPr txBox="1"/>
              <p:nvPr/>
            </p:nvSpPr>
            <p:spPr>
              <a:xfrm>
                <a:off x="3435350" y="8822390"/>
                <a:ext cx="914400" cy="6365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liquide</a:t>
                </a:r>
              </a:p>
              <a:p>
                <a:pPr algn="ctr"/>
                <a:r>
                  <a:rPr lang="fr-FR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22,5 %</a:t>
                </a:r>
              </a:p>
            </p:txBody>
          </p:sp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088F7142-63DA-89CD-CF74-09C6109A74D9}"/>
                  </a:ext>
                </a:extLst>
              </p:cNvPr>
              <p:cNvSpPr txBox="1"/>
              <p:nvPr/>
            </p:nvSpPr>
            <p:spPr>
              <a:xfrm>
                <a:off x="5788611" y="9433684"/>
                <a:ext cx="914400" cy="6365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solide</a:t>
                </a:r>
              </a:p>
              <a:p>
                <a:pPr algn="ctr"/>
                <a:r>
                  <a:rPr lang="fr-FR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77,5 %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063121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CD79BE-3F67-BDF3-5248-B8FB8CDC11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FFC1B9-CBEA-2BFB-D786-D0EF0DB54EF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96880" y="275555"/>
            <a:ext cx="10372725" cy="2682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Une autre question concernant la description du graphique.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3B41D57-22AE-C5D5-E95E-F41670C4251E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5C71559-EBC8-0A33-F307-733647ED7EF4}"/>
              </a:ext>
            </a:extLst>
          </p:cNvPr>
          <p:cNvGrpSpPr/>
          <p:nvPr/>
        </p:nvGrpSpPr>
        <p:grpSpPr>
          <a:xfrm>
            <a:off x="10790576" y="349758"/>
            <a:ext cx="497596" cy="431295"/>
            <a:chOff x="779844" y="4335989"/>
            <a:chExt cx="563238" cy="575842"/>
          </a:xfrm>
        </p:grpSpPr>
        <p:pic>
          <p:nvPicPr>
            <p:cNvPr id="3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CE7D950E-BDE2-4CB0-496E-2895E61EB8A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84F1052-6CE6-E08C-87E2-3F9184B9715F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32" name="Espace réservé du contenu 3">
            <a:extLst>
              <a:ext uri="{FF2B5EF4-FFF2-40B4-BE49-F238E27FC236}">
                <a16:creationId xmlns:a16="http://schemas.microsoft.com/office/drawing/2014/main" id="{77847FDA-94AB-1BBD-FD68-949BE92F0D0F}"/>
              </a:ext>
            </a:extLst>
          </p:cNvPr>
          <p:cNvSpPr txBox="1">
            <a:spLocks/>
          </p:cNvSpPr>
          <p:nvPr/>
        </p:nvSpPr>
        <p:spPr>
          <a:xfrm>
            <a:off x="909637" y="631034"/>
            <a:ext cx="10372725" cy="300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Clarifier la question et, si nécessaire, recourir à l’alternance linguistique. Inviter les élèves à utiliser leurs ardoises.</a:t>
            </a:r>
          </a:p>
        </p:txBody>
      </p:sp>
      <p:sp>
        <p:nvSpPr>
          <p:cNvPr id="34" name="Google Shape;1376;p31">
            <a:extLst>
              <a:ext uri="{FF2B5EF4-FFF2-40B4-BE49-F238E27FC236}">
                <a16:creationId xmlns:a16="http://schemas.microsoft.com/office/drawing/2014/main" id="{77DB1354-8FF9-267D-561A-ED6B99BB28CE}"/>
              </a:ext>
            </a:extLst>
          </p:cNvPr>
          <p:cNvSpPr/>
          <p:nvPr/>
        </p:nvSpPr>
        <p:spPr>
          <a:xfrm>
            <a:off x="737994" y="1732420"/>
            <a:ext cx="10960669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L’eau à l’état solide représente …………………………. partie de l’eau douce sur Terre. </a:t>
            </a:r>
          </a:p>
        </p:txBody>
      </p:sp>
      <p:sp>
        <p:nvSpPr>
          <p:cNvPr id="35" name="Rectangle: Rounded Corners 22">
            <a:extLst>
              <a:ext uri="{FF2B5EF4-FFF2-40B4-BE49-F238E27FC236}">
                <a16:creationId xmlns:a16="http://schemas.microsoft.com/office/drawing/2014/main" id="{0BF3A0AB-9B82-5A70-3C0E-67F6F30DEB78}"/>
              </a:ext>
            </a:extLst>
          </p:cNvPr>
          <p:cNvSpPr/>
          <p:nvPr/>
        </p:nvSpPr>
        <p:spPr>
          <a:xfrm>
            <a:off x="1159498" y="5731414"/>
            <a:ext cx="2846894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La plus grande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Rectangle: Rounded Corners 22">
            <a:extLst>
              <a:ext uri="{FF2B5EF4-FFF2-40B4-BE49-F238E27FC236}">
                <a16:creationId xmlns:a16="http://schemas.microsoft.com/office/drawing/2014/main" id="{39ADFDB0-1EDA-712F-B95C-E8F3BF777E3D}"/>
              </a:ext>
            </a:extLst>
          </p:cNvPr>
          <p:cNvSpPr/>
          <p:nvPr/>
        </p:nvSpPr>
        <p:spPr>
          <a:xfrm>
            <a:off x="4741683" y="5731414"/>
            <a:ext cx="2846894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La petite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Rectangle: Rounded Corners 22">
            <a:extLst>
              <a:ext uri="{FF2B5EF4-FFF2-40B4-BE49-F238E27FC236}">
                <a16:creationId xmlns:a16="http://schemas.microsoft.com/office/drawing/2014/main" id="{B674D2E4-8BD9-BDD7-9904-EA206631FEE2}"/>
              </a:ext>
            </a:extLst>
          </p:cNvPr>
          <p:cNvSpPr/>
          <p:nvPr/>
        </p:nvSpPr>
        <p:spPr>
          <a:xfrm>
            <a:off x="8323869" y="5731414"/>
            <a:ext cx="2846894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c. La plus petite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C90152C1-D5E1-B0F2-16A5-4FB0F667FD60}"/>
              </a:ext>
            </a:extLst>
          </p:cNvPr>
          <p:cNvSpPr txBox="1"/>
          <p:nvPr/>
        </p:nvSpPr>
        <p:spPr>
          <a:xfrm>
            <a:off x="585595" y="1190987"/>
            <a:ext cx="60940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</a:t>
            </a:r>
            <a:r>
              <a:rPr lang="fr-FR" sz="2400" b="1" i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Choisissez la bonne réponse.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DA131C2A-C3D1-0FE9-7A5B-67AE8A721BC8}"/>
              </a:ext>
            </a:extLst>
          </p:cNvPr>
          <p:cNvGrpSpPr/>
          <p:nvPr/>
        </p:nvGrpSpPr>
        <p:grpSpPr>
          <a:xfrm>
            <a:off x="2638832" y="2366383"/>
            <a:ext cx="7511008" cy="3300630"/>
            <a:chOff x="3435350" y="8739690"/>
            <a:chExt cx="3267661" cy="1539309"/>
          </a:xfrm>
        </p:grpSpPr>
        <p:graphicFrame>
          <p:nvGraphicFramePr>
            <p:cNvPr id="40" name="Graphique 39">
              <a:extLst>
                <a:ext uri="{FF2B5EF4-FFF2-40B4-BE49-F238E27FC236}">
                  <a16:creationId xmlns:a16="http://schemas.microsoft.com/office/drawing/2014/main" id="{E9C1B571-A5DE-21DC-77D8-E54436A072A9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615214644"/>
                </p:ext>
              </p:extLst>
            </p:nvPr>
          </p:nvGraphicFramePr>
          <p:xfrm>
            <a:off x="3952259" y="8739690"/>
            <a:ext cx="2135263" cy="153930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pSp>
          <p:nvGrpSpPr>
            <p:cNvPr id="41" name="Groupe 40">
              <a:extLst>
                <a:ext uri="{FF2B5EF4-FFF2-40B4-BE49-F238E27FC236}">
                  <a16:creationId xmlns:a16="http://schemas.microsoft.com/office/drawing/2014/main" id="{4DB17943-30BB-5C62-79BF-86697025DA2A}"/>
                </a:ext>
              </a:extLst>
            </p:cNvPr>
            <p:cNvGrpSpPr/>
            <p:nvPr/>
          </p:nvGrpSpPr>
          <p:grpSpPr>
            <a:xfrm>
              <a:off x="3435350" y="8822390"/>
              <a:ext cx="3267661" cy="1247890"/>
              <a:chOff x="3435350" y="8822390"/>
              <a:chExt cx="3267661" cy="1247890"/>
            </a:xfrm>
          </p:grpSpPr>
          <p:grpSp>
            <p:nvGrpSpPr>
              <p:cNvPr id="42" name="Groupe 41">
                <a:extLst>
                  <a:ext uri="{FF2B5EF4-FFF2-40B4-BE49-F238E27FC236}">
                    <a16:creationId xmlns:a16="http://schemas.microsoft.com/office/drawing/2014/main" id="{BD1005C0-A997-A689-04A2-DAD0FEE91603}"/>
                  </a:ext>
                </a:extLst>
              </p:cNvPr>
              <p:cNvGrpSpPr/>
              <p:nvPr/>
            </p:nvGrpSpPr>
            <p:grpSpPr>
              <a:xfrm>
                <a:off x="4124694" y="8993409"/>
                <a:ext cx="629636" cy="171020"/>
                <a:chOff x="3282374" y="8868218"/>
                <a:chExt cx="1325734" cy="342040"/>
              </a:xfrm>
            </p:grpSpPr>
            <p:cxnSp>
              <p:nvCxnSpPr>
                <p:cNvPr id="46" name="Connecteur droit 45">
                  <a:extLst>
                    <a:ext uri="{FF2B5EF4-FFF2-40B4-BE49-F238E27FC236}">
                      <a16:creationId xmlns:a16="http://schemas.microsoft.com/office/drawing/2014/main" id="{BD572107-EA8C-36CB-9187-5B21963AE71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282374" y="8868218"/>
                  <a:ext cx="962663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Connecteur droit 46">
                  <a:extLst>
                    <a:ext uri="{FF2B5EF4-FFF2-40B4-BE49-F238E27FC236}">
                      <a16:creationId xmlns:a16="http://schemas.microsoft.com/office/drawing/2014/main" id="{689BD37F-13B7-0244-A20C-836038E7B11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4245037" y="8868218"/>
                  <a:ext cx="363071" cy="34204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headEnd type="triangl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3" name="Connecteur droit 42">
                <a:extLst>
                  <a:ext uri="{FF2B5EF4-FFF2-40B4-BE49-F238E27FC236}">
                    <a16:creationId xmlns:a16="http://schemas.microsoft.com/office/drawing/2014/main" id="{32EB4B4E-1924-6C2C-2ECB-2A5348E3C1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40350" y="9551311"/>
                <a:ext cx="685800" cy="0"/>
              </a:xfrm>
              <a:prstGeom prst="line">
                <a:avLst/>
              </a:prstGeom>
              <a:ln>
                <a:solidFill>
                  <a:schemeClr val="tx1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ZoneTexte 43">
                <a:extLst>
                  <a:ext uri="{FF2B5EF4-FFF2-40B4-BE49-F238E27FC236}">
                    <a16:creationId xmlns:a16="http://schemas.microsoft.com/office/drawing/2014/main" id="{A1DC4EC9-021F-DA2B-4AF2-6507E39667E6}"/>
                  </a:ext>
                </a:extLst>
              </p:cNvPr>
              <p:cNvSpPr txBox="1"/>
              <p:nvPr/>
            </p:nvSpPr>
            <p:spPr>
              <a:xfrm>
                <a:off x="3435350" y="8822390"/>
                <a:ext cx="914400" cy="6365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liquide</a:t>
                </a:r>
              </a:p>
              <a:p>
                <a:pPr algn="ctr"/>
                <a:r>
                  <a:rPr lang="fr-FR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22,5 %</a:t>
                </a:r>
              </a:p>
            </p:txBody>
          </p:sp>
          <p:sp>
            <p:nvSpPr>
              <p:cNvPr id="45" name="ZoneTexte 44">
                <a:extLst>
                  <a:ext uri="{FF2B5EF4-FFF2-40B4-BE49-F238E27FC236}">
                    <a16:creationId xmlns:a16="http://schemas.microsoft.com/office/drawing/2014/main" id="{847EC481-1F1F-68BE-D8C4-F1E07E4BEB65}"/>
                  </a:ext>
                </a:extLst>
              </p:cNvPr>
              <p:cNvSpPr txBox="1"/>
              <p:nvPr/>
            </p:nvSpPr>
            <p:spPr>
              <a:xfrm>
                <a:off x="5788611" y="9433684"/>
                <a:ext cx="914400" cy="6365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solide</a:t>
                </a:r>
              </a:p>
              <a:p>
                <a:pPr algn="ctr"/>
                <a:r>
                  <a:rPr lang="fr-FR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77,5 %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23320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7A7E55-AF15-B67F-AA51-7D1634ABCB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A4D851-4152-DFE1-856D-7E4EA919D3C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96880" y="280281"/>
            <a:ext cx="10372725" cy="2682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Très bien ! L’eau à l’état solide représente la plus grande partie de l’eau douce sur Terre avec un pourcentage de 77,5 %.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1826ED0-A67C-B1E1-F496-82E1EED43694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40" name="Image 9">
            <a:extLst>
              <a:ext uri="{FF2B5EF4-FFF2-40B4-BE49-F238E27FC236}">
                <a16:creationId xmlns:a16="http://schemas.microsoft.com/office/drawing/2014/main" id="{60C325D6-AE4B-C8BA-49B8-DAF954CA89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9605" y="786492"/>
            <a:ext cx="583170" cy="583170"/>
          </a:xfrm>
          <a:prstGeom prst="rect">
            <a:avLst/>
          </a:prstGeom>
        </p:spPr>
      </p:pic>
      <p:sp>
        <p:nvSpPr>
          <p:cNvPr id="4" name="Google Shape;1376;p31">
            <a:extLst>
              <a:ext uri="{FF2B5EF4-FFF2-40B4-BE49-F238E27FC236}">
                <a16:creationId xmlns:a16="http://schemas.microsoft.com/office/drawing/2014/main" id="{CD1EFB07-315D-9E1E-F8B1-395F6EDF0000}"/>
              </a:ext>
            </a:extLst>
          </p:cNvPr>
          <p:cNvSpPr/>
          <p:nvPr/>
        </p:nvSpPr>
        <p:spPr>
          <a:xfrm>
            <a:off x="737994" y="1732420"/>
            <a:ext cx="10960669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L’eau à l’état solide représente …………………………. partie de l’eau douce sur Terre. </a:t>
            </a:r>
          </a:p>
        </p:txBody>
      </p:sp>
      <p:sp>
        <p:nvSpPr>
          <p:cNvPr id="5" name="Rectangle: Rounded Corners 22">
            <a:extLst>
              <a:ext uri="{FF2B5EF4-FFF2-40B4-BE49-F238E27FC236}">
                <a16:creationId xmlns:a16="http://schemas.microsoft.com/office/drawing/2014/main" id="{CFEE8EF0-4965-F04F-8C44-6DFF081B24D1}"/>
              </a:ext>
            </a:extLst>
          </p:cNvPr>
          <p:cNvSpPr/>
          <p:nvPr/>
        </p:nvSpPr>
        <p:spPr>
          <a:xfrm>
            <a:off x="1159498" y="5731414"/>
            <a:ext cx="2846894" cy="72000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La plus grande</a:t>
            </a:r>
            <a:endParaRPr lang="fr-FR" sz="2400" b="1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: Rounded Corners 22">
            <a:extLst>
              <a:ext uri="{FF2B5EF4-FFF2-40B4-BE49-F238E27FC236}">
                <a16:creationId xmlns:a16="http://schemas.microsoft.com/office/drawing/2014/main" id="{9ABD823D-94BC-47AA-B94B-73C5E98A918C}"/>
              </a:ext>
            </a:extLst>
          </p:cNvPr>
          <p:cNvSpPr/>
          <p:nvPr/>
        </p:nvSpPr>
        <p:spPr>
          <a:xfrm>
            <a:off x="4741683" y="5731414"/>
            <a:ext cx="2846894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La petite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: Rounded Corners 22">
            <a:extLst>
              <a:ext uri="{FF2B5EF4-FFF2-40B4-BE49-F238E27FC236}">
                <a16:creationId xmlns:a16="http://schemas.microsoft.com/office/drawing/2014/main" id="{C7C350D3-5786-B007-2AFE-52641AFBAE1C}"/>
              </a:ext>
            </a:extLst>
          </p:cNvPr>
          <p:cNvSpPr/>
          <p:nvPr/>
        </p:nvSpPr>
        <p:spPr>
          <a:xfrm>
            <a:off x="8323869" y="5731414"/>
            <a:ext cx="2846894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c. La plus petite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98928712-0F7B-0064-7754-E745399250D4}"/>
              </a:ext>
            </a:extLst>
          </p:cNvPr>
          <p:cNvGrpSpPr/>
          <p:nvPr/>
        </p:nvGrpSpPr>
        <p:grpSpPr>
          <a:xfrm>
            <a:off x="2638832" y="2366383"/>
            <a:ext cx="7511008" cy="3300630"/>
            <a:chOff x="3435350" y="8739690"/>
            <a:chExt cx="3267661" cy="1539309"/>
          </a:xfrm>
        </p:grpSpPr>
        <p:graphicFrame>
          <p:nvGraphicFramePr>
            <p:cNvPr id="13" name="Graphique 12">
              <a:extLst>
                <a:ext uri="{FF2B5EF4-FFF2-40B4-BE49-F238E27FC236}">
                  <a16:creationId xmlns:a16="http://schemas.microsoft.com/office/drawing/2014/main" id="{4EC0F7EF-2DD0-825A-97B8-692E3C336EF2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532241445"/>
                </p:ext>
              </p:extLst>
            </p:nvPr>
          </p:nvGraphicFramePr>
          <p:xfrm>
            <a:off x="3952259" y="8739690"/>
            <a:ext cx="2135263" cy="153930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pSp>
          <p:nvGrpSpPr>
            <p:cNvPr id="14" name="Groupe 13">
              <a:extLst>
                <a:ext uri="{FF2B5EF4-FFF2-40B4-BE49-F238E27FC236}">
                  <a16:creationId xmlns:a16="http://schemas.microsoft.com/office/drawing/2014/main" id="{C384E71F-14B2-44D4-3185-BC98426DBCFA}"/>
                </a:ext>
              </a:extLst>
            </p:cNvPr>
            <p:cNvGrpSpPr/>
            <p:nvPr/>
          </p:nvGrpSpPr>
          <p:grpSpPr>
            <a:xfrm>
              <a:off x="3435350" y="8822390"/>
              <a:ext cx="3267661" cy="1247890"/>
              <a:chOff x="3435350" y="8822390"/>
              <a:chExt cx="3267661" cy="1247890"/>
            </a:xfrm>
          </p:grpSpPr>
          <p:grpSp>
            <p:nvGrpSpPr>
              <p:cNvPr id="15" name="Groupe 14">
                <a:extLst>
                  <a:ext uri="{FF2B5EF4-FFF2-40B4-BE49-F238E27FC236}">
                    <a16:creationId xmlns:a16="http://schemas.microsoft.com/office/drawing/2014/main" id="{92EC7600-4501-FE10-2822-8794578F6DA7}"/>
                  </a:ext>
                </a:extLst>
              </p:cNvPr>
              <p:cNvGrpSpPr/>
              <p:nvPr/>
            </p:nvGrpSpPr>
            <p:grpSpPr>
              <a:xfrm>
                <a:off x="4124694" y="8993409"/>
                <a:ext cx="629636" cy="171020"/>
                <a:chOff x="3282374" y="8868218"/>
                <a:chExt cx="1325734" cy="342040"/>
              </a:xfrm>
            </p:grpSpPr>
            <p:cxnSp>
              <p:nvCxnSpPr>
                <p:cNvPr id="19" name="Connecteur droit 18">
                  <a:extLst>
                    <a:ext uri="{FF2B5EF4-FFF2-40B4-BE49-F238E27FC236}">
                      <a16:creationId xmlns:a16="http://schemas.microsoft.com/office/drawing/2014/main" id="{6E626944-EFF9-BFF6-FE97-6FFFBC6C288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282374" y="8868218"/>
                  <a:ext cx="962663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Connecteur droit 19">
                  <a:extLst>
                    <a:ext uri="{FF2B5EF4-FFF2-40B4-BE49-F238E27FC236}">
                      <a16:creationId xmlns:a16="http://schemas.microsoft.com/office/drawing/2014/main" id="{87F9EE17-DCDC-FF67-9373-293A74A0979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4245037" y="8868218"/>
                  <a:ext cx="363071" cy="34204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headEnd type="triangl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6" name="Connecteur droit 15">
                <a:extLst>
                  <a:ext uri="{FF2B5EF4-FFF2-40B4-BE49-F238E27FC236}">
                    <a16:creationId xmlns:a16="http://schemas.microsoft.com/office/drawing/2014/main" id="{26916B87-7AA7-1591-F5B2-E8C920AC353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40350" y="9551311"/>
                <a:ext cx="685800" cy="0"/>
              </a:xfrm>
              <a:prstGeom prst="line">
                <a:avLst/>
              </a:prstGeom>
              <a:ln>
                <a:solidFill>
                  <a:schemeClr val="tx1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90AE9637-74A4-E977-ED01-CDA9AB3045F3}"/>
                  </a:ext>
                </a:extLst>
              </p:cNvPr>
              <p:cNvSpPr txBox="1"/>
              <p:nvPr/>
            </p:nvSpPr>
            <p:spPr>
              <a:xfrm>
                <a:off x="3435350" y="8822390"/>
                <a:ext cx="914400" cy="6365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liquide</a:t>
                </a:r>
              </a:p>
              <a:p>
                <a:pPr algn="ctr"/>
                <a:r>
                  <a:rPr lang="fr-FR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22,5 %</a:t>
                </a:r>
              </a:p>
            </p:txBody>
          </p:sp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EFE67112-1E34-9E88-27F7-6A102C6FE92E}"/>
                  </a:ext>
                </a:extLst>
              </p:cNvPr>
              <p:cNvSpPr txBox="1"/>
              <p:nvPr/>
            </p:nvSpPr>
            <p:spPr>
              <a:xfrm>
                <a:off x="5788611" y="9433684"/>
                <a:ext cx="914400" cy="6365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solide</a:t>
                </a:r>
              </a:p>
              <a:p>
                <a:pPr algn="ctr"/>
                <a:r>
                  <a:rPr lang="fr-FR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77,5 %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060484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0C5C66-1A5F-725A-5D04-FA8B97B0FD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A6043DC1-CE7D-A13D-76E8-9630132F150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96880" y="293144"/>
            <a:ext cx="10372725" cy="2682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Maintenant, une question à propos des différents secteurs du graphique.</a:t>
            </a:r>
          </a:p>
        </p:txBody>
      </p:sp>
      <p:sp>
        <p:nvSpPr>
          <p:cNvPr id="2" name="Oval 7">
            <a:extLst>
              <a:ext uri="{FF2B5EF4-FFF2-40B4-BE49-F238E27FC236}">
                <a16:creationId xmlns:a16="http://schemas.microsoft.com/office/drawing/2014/main" id="{BCAD53BA-C1AB-CAFE-7DC4-FF58EF30BB9A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9550B85-81C6-87F1-2C36-F343BC2C7E2E}"/>
              </a:ext>
            </a:extLst>
          </p:cNvPr>
          <p:cNvSpPr txBox="1"/>
          <p:nvPr/>
        </p:nvSpPr>
        <p:spPr>
          <a:xfrm>
            <a:off x="828216" y="1297744"/>
            <a:ext cx="86409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spcAft>
                <a:spcPts val="600"/>
              </a:spcAft>
              <a:buClrTx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5. Déterminez les différents secteurs du graphique.</a:t>
            </a:r>
            <a:endParaRPr lang="fr-FR" sz="2400" b="1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940FFE6-E88A-8CC3-4A4D-A6A0E57386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0854" y="1866790"/>
            <a:ext cx="6950291" cy="3575006"/>
          </a:xfrm>
          <a:prstGeom prst="rect">
            <a:avLst/>
          </a:prstGeom>
        </p:spPr>
      </p:pic>
      <p:sp>
        <p:nvSpPr>
          <p:cNvPr id="5" name="Rectangle: Rounded Corners 22">
            <a:extLst>
              <a:ext uri="{FF2B5EF4-FFF2-40B4-BE49-F238E27FC236}">
                <a16:creationId xmlns:a16="http://schemas.microsoft.com/office/drawing/2014/main" id="{48305884-8A13-4BC3-DF3B-33C2158B3A8A}"/>
              </a:ext>
            </a:extLst>
          </p:cNvPr>
          <p:cNvSpPr/>
          <p:nvPr/>
        </p:nvSpPr>
        <p:spPr>
          <a:xfrm>
            <a:off x="666648" y="5658889"/>
            <a:ext cx="3529431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fr-FR" sz="2800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………………………….</a:t>
            </a:r>
            <a:endParaRPr lang="fr-FR" sz="24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ctangle: Rounded Corners 22">
            <a:extLst>
              <a:ext uri="{FF2B5EF4-FFF2-40B4-BE49-F238E27FC236}">
                <a16:creationId xmlns:a16="http://schemas.microsoft.com/office/drawing/2014/main" id="{4EF673DB-3A60-A46B-8189-B15256C1D63A}"/>
              </a:ext>
            </a:extLst>
          </p:cNvPr>
          <p:cNvSpPr/>
          <p:nvPr/>
        </p:nvSpPr>
        <p:spPr>
          <a:xfrm>
            <a:off x="4466492" y="5658889"/>
            <a:ext cx="3529431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fr-FR" sz="2800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………………………….</a:t>
            </a:r>
            <a:endParaRPr lang="fr-FR" sz="24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ectangle: Rounded Corners 22">
            <a:extLst>
              <a:ext uri="{FF2B5EF4-FFF2-40B4-BE49-F238E27FC236}">
                <a16:creationId xmlns:a16="http://schemas.microsoft.com/office/drawing/2014/main" id="{D320F69B-E454-7097-516B-35D6C8EE97AD}"/>
              </a:ext>
            </a:extLst>
          </p:cNvPr>
          <p:cNvSpPr/>
          <p:nvPr/>
        </p:nvSpPr>
        <p:spPr>
          <a:xfrm>
            <a:off x="8174892" y="5636978"/>
            <a:ext cx="3529431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fr-FR" sz="2800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………………………….</a:t>
            </a:r>
            <a:endParaRPr lang="fr-FR" sz="24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Espace réservé du contenu 3">
            <a:extLst>
              <a:ext uri="{FF2B5EF4-FFF2-40B4-BE49-F238E27FC236}">
                <a16:creationId xmlns:a16="http://schemas.microsoft.com/office/drawing/2014/main" id="{21F3CE04-6F75-78F0-81DA-20EA3B31072C}"/>
              </a:ext>
            </a:extLst>
          </p:cNvPr>
          <p:cNvSpPr txBox="1">
            <a:spLocks/>
          </p:cNvSpPr>
          <p:nvPr/>
        </p:nvSpPr>
        <p:spPr>
          <a:xfrm>
            <a:off x="801528" y="672145"/>
            <a:ext cx="10529705" cy="2682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342900">
              <a:spcAft>
                <a:spcPts val="300"/>
              </a:spcAft>
              <a:defRPr/>
            </a:pPr>
            <a:r>
              <a:rPr lang="fr-FR" sz="12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Accorder quelques secondes de réflexion aux élèves. Ensuite inviter 3 au hasard à passer au tableau.</a:t>
            </a:r>
          </a:p>
          <a:p>
            <a:pPr defTabSz="342900">
              <a:spcAft>
                <a:spcPts val="300"/>
              </a:spcAft>
              <a:defRPr/>
            </a:pPr>
            <a:endParaRPr lang="fr-FR" sz="120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19" name="Picture 1">
            <a:extLst>
              <a:ext uri="{FF2B5EF4-FFF2-40B4-BE49-F238E27FC236}">
                <a16:creationId xmlns:a16="http://schemas.microsoft.com/office/drawing/2014/main" id="{5ADD50C3-9B98-6A6D-1AB4-12C1F03439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140" y="364469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1480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23EF45-E2F2-C7AE-9165-E7C398D9B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FDD294C1-6C5F-2226-A895-DF19B2F82A3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96880" y="293144"/>
            <a:ext cx="10372725" cy="2682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Excellent ! </a:t>
            </a:r>
          </a:p>
        </p:txBody>
      </p:sp>
      <p:sp>
        <p:nvSpPr>
          <p:cNvPr id="16" name="Espace réservé du contenu 3">
            <a:extLst>
              <a:ext uri="{FF2B5EF4-FFF2-40B4-BE49-F238E27FC236}">
                <a16:creationId xmlns:a16="http://schemas.microsoft.com/office/drawing/2014/main" id="{08767C9D-F992-30DB-05BE-57B9958FD79F}"/>
              </a:ext>
            </a:extLst>
          </p:cNvPr>
          <p:cNvSpPr txBox="1">
            <a:spLocks/>
          </p:cNvSpPr>
          <p:nvPr/>
        </p:nvSpPr>
        <p:spPr>
          <a:xfrm>
            <a:off x="909983" y="630841"/>
            <a:ext cx="10372459" cy="2993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Expliquer davantage si nécessaire.</a:t>
            </a:r>
          </a:p>
        </p:txBody>
      </p:sp>
      <p:sp>
        <p:nvSpPr>
          <p:cNvPr id="2" name="Oval 7">
            <a:extLst>
              <a:ext uri="{FF2B5EF4-FFF2-40B4-BE49-F238E27FC236}">
                <a16:creationId xmlns:a16="http://schemas.microsoft.com/office/drawing/2014/main" id="{44024759-97EB-2C51-8786-789C83C611F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4" name="Image 9">
            <a:extLst>
              <a:ext uri="{FF2B5EF4-FFF2-40B4-BE49-F238E27FC236}">
                <a16:creationId xmlns:a16="http://schemas.microsoft.com/office/drawing/2014/main" id="{9BFC4DEC-BCBB-7968-6FA0-1375B7647A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9605" y="786492"/>
            <a:ext cx="583170" cy="58317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1DFD134-0240-40F2-D237-AE43996699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0854" y="1866790"/>
            <a:ext cx="6950291" cy="3575006"/>
          </a:xfrm>
          <a:prstGeom prst="rect">
            <a:avLst/>
          </a:prstGeom>
        </p:spPr>
      </p:pic>
      <p:sp>
        <p:nvSpPr>
          <p:cNvPr id="6" name="Rectangle: Rounded Corners 22">
            <a:extLst>
              <a:ext uri="{FF2B5EF4-FFF2-40B4-BE49-F238E27FC236}">
                <a16:creationId xmlns:a16="http://schemas.microsoft.com/office/drawing/2014/main" id="{A793FBFB-EF86-5850-BFC3-BD277A486ED4}"/>
              </a:ext>
            </a:extLst>
          </p:cNvPr>
          <p:cNvSpPr/>
          <p:nvPr/>
        </p:nvSpPr>
        <p:spPr>
          <a:xfrm>
            <a:off x="666648" y="5658889"/>
            <a:ext cx="3529431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fr-FR" sz="2800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………………………….</a:t>
            </a:r>
            <a:endParaRPr lang="fr-FR" sz="24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: Rounded Corners 22">
            <a:extLst>
              <a:ext uri="{FF2B5EF4-FFF2-40B4-BE49-F238E27FC236}">
                <a16:creationId xmlns:a16="http://schemas.microsoft.com/office/drawing/2014/main" id="{40393C5C-3ABC-CC09-8238-82121E6C94B2}"/>
              </a:ext>
            </a:extLst>
          </p:cNvPr>
          <p:cNvSpPr/>
          <p:nvPr/>
        </p:nvSpPr>
        <p:spPr>
          <a:xfrm>
            <a:off x="4466492" y="5658889"/>
            <a:ext cx="3529431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fr-FR" sz="2800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………………………….</a:t>
            </a:r>
            <a:endParaRPr lang="fr-FR" sz="24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: Rounded Corners 22">
            <a:extLst>
              <a:ext uri="{FF2B5EF4-FFF2-40B4-BE49-F238E27FC236}">
                <a16:creationId xmlns:a16="http://schemas.microsoft.com/office/drawing/2014/main" id="{3748C612-6E63-25C8-1E15-C570729B2A23}"/>
              </a:ext>
            </a:extLst>
          </p:cNvPr>
          <p:cNvSpPr/>
          <p:nvPr/>
        </p:nvSpPr>
        <p:spPr>
          <a:xfrm>
            <a:off x="8174892" y="5636978"/>
            <a:ext cx="3529431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fr-FR" sz="2800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………………………….</a:t>
            </a:r>
            <a:endParaRPr lang="fr-FR" sz="24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8BE0D32-1E00-DC69-7818-B7BFFA284048}"/>
              </a:ext>
            </a:extLst>
          </p:cNvPr>
          <p:cNvSpPr txBox="1"/>
          <p:nvPr/>
        </p:nvSpPr>
        <p:spPr>
          <a:xfrm>
            <a:off x="1756087" y="5658889"/>
            <a:ext cx="14419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Marais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BF2F8AF-AACA-340C-3518-F727C5B71695}"/>
              </a:ext>
            </a:extLst>
          </p:cNvPr>
          <p:cNvSpPr txBox="1"/>
          <p:nvPr/>
        </p:nvSpPr>
        <p:spPr>
          <a:xfrm>
            <a:off x="5511819" y="5636978"/>
            <a:ext cx="17157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Rivières 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BFF025B-4848-F86C-3058-594EC7E6AC7A}"/>
              </a:ext>
            </a:extLst>
          </p:cNvPr>
          <p:cNvSpPr txBox="1"/>
          <p:nvPr/>
        </p:nvSpPr>
        <p:spPr>
          <a:xfrm>
            <a:off x="9524086" y="5645315"/>
            <a:ext cx="11737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Lacs   </a:t>
            </a:r>
          </a:p>
        </p:txBody>
      </p:sp>
    </p:spTree>
    <p:extLst>
      <p:ext uri="{BB962C8B-B14F-4D97-AF65-F5344CB8AC3E}">
        <p14:creationId xmlns:p14="http://schemas.microsoft.com/office/powerpoint/2010/main" val="21117592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5283D-1C3B-66D5-27D1-4238389C3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E59C51D-C642-1DDB-EF5F-B545F91AB698}"/>
              </a:ext>
            </a:extLst>
          </p:cNvPr>
          <p:cNvGrpSpPr/>
          <p:nvPr/>
        </p:nvGrpSpPr>
        <p:grpSpPr>
          <a:xfrm>
            <a:off x="121920" y="142240"/>
            <a:ext cx="11938000" cy="6563360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2AC10689-3538-031D-3802-6C268474D71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030A0"/>
            </a:solidFill>
            <a:ln>
              <a:solidFill>
                <a:srgbClr val="7030A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59FA3B0-C0C9-55E3-B2A1-609E84332F6A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100EAE4-D5B0-58C8-BFB8-0BAA58F2E6E5}"/>
              </a:ext>
            </a:extLst>
          </p:cNvPr>
          <p:cNvGrpSpPr/>
          <p:nvPr/>
        </p:nvGrpSpPr>
        <p:grpSpPr>
          <a:xfrm>
            <a:off x="9325079" y="549526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D5EC100-C703-5BF8-D45D-0A631A5A8E6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33031D0-700D-C15C-0602-547A49E0B346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14">
            <a:extLst>
              <a:ext uri="{FF2B5EF4-FFF2-40B4-BE49-F238E27FC236}">
                <a16:creationId xmlns:a16="http://schemas.microsoft.com/office/drawing/2014/main" id="{D48FD848-6B22-CBC8-26A1-AB8FEAE19A0E}"/>
              </a:ext>
            </a:extLst>
          </p:cNvPr>
          <p:cNvGrpSpPr/>
          <p:nvPr/>
        </p:nvGrpSpPr>
        <p:grpSpPr>
          <a:xfrm>
            <a:off x="5062913" y="1699526"/>
            <a:ext cx="4659652" cy="2905447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2D19C3DD-0EBC-9B26-FFB2-4208CB6C5E64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7030A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noProof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D6EB2E96-90B4-7C9F-7FA5-54E5A3357C97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7030A0"/>
            </a:solidFill>
            <a:ln cap="flat">
              <a:solidFill>
                <a:srgbClr val="7030A0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noProof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2F635428-320E-7FAA-0AE5-45B6050A232C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7030A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noProof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0" name="Rectangle 20">
            <a:extLst>
              <a:ext uri="{FF2B5EF4-FFF2-40B4-BE49-F238E27FC236}">
                <a16:creationId xmlns:a16="http://schemas.microsoft.com/office/drawing/2014/main" id="{9D03F9B8-F377-B139-7216-A671E70E6119}"/>
              </a:ext>
            </a:extLst>
          </p:cNvPr>
          <p:cNvSpPr/>
          <p:nvPr/>
        </p:nvSpPr>
        <p:spPr>
          <a:xfrm>
            <a:off x="5277854" y="4275717"/>
            <a:ext cx="4145509" cy="57815"/>
          </a:xfrm>
          <a:prstGeom prst="rect">
            <a:avLst/>
          </a:prstGeom>
          <a:solidFill>
            <a:srgbClr val="7030A0"/>
          </a:solidFill>
          <a:ln cap="flat">
            <a:solidFill>
              <a:srgbClr val="7030A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1200" cap="none" spc="0" baseline="0" noProof="0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B724BB5D-38F9-62D3-FBA8-B51BB5AF68FE}"/>
              </a:ext>
            </a:extLst>
          </p:cNvPr>
          <p:cNvSpPr/>
          <p:nvPr/>
        </p:nvSpPr>
        <p:spPr>
          <a:xfrm>
            <a:off x="4713654" y="1956315"/>
            <a:ext cx="867138" cy="384316"/>
          </a:xfrm>
          <a:prstGeom prst="rect">
            <a:avLst/>
          </a:prstGeom>
          <a:solidFill>
            <a:srgbClr val="7030A0"/>
          </a:solidFill>
          <a:ln w="25402" cap="flat">
            <a:solidFill>
              <a:srgbClr val="7030A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1200" cap="none" spc="0" baseline="0" noProof="0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F00BEC9F-294C-ED13-3C79-B10011ABC7EA}"/>
              </a:ext>
            </a:extLst>
          </p:cNvPr>
          <p:cNvSpPr/>
          <p:nvPr/>
        </p:nvSpPr>
        <p:spPr>
          <a:xfrm>
            <a:off x="4773422" y="1963807"/>
            <a:ext cx="789749" cy="369332"/>
          </a:xfrm>
          <a:prstGeom prst="rect">
            <a:avLst/>
          </a:prstGeom>
          <a:solidFill>
            <a:srgbClr val="7030A0"/>
          </a:solidFill>
          <a:ln cap="flat">
            <a:solidFill>
              <a:srgbClr val="7030A0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i="0" u="none" strike="noStrike" kern="1200" cap="none" spc="0" baseline="0" noProof="0" dirty="0">
                <a:solidFill>
                  <a:srgbClr val="FFFFFF"/>
                </a:solidFill>
                <a:uFillTx/>
                <a:latin typeface="Arial"/>
                <a:cs typeface="Arial"/>
              </a:rPr>
              <a:t>PGC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2CF6C40C-11B3-918F-D6D6-FE3D501BF5FD}"/>
              </a:ext>
            </a:extLst>
          </p:cNvPr>
          <p:cNvSpPr txBox="1"/>
          <p:nvPr/>
        </p:nvSpPr>
        <p:spPr>
          <a:xfrm>
            <a:off x="5249063" y="2462344"/>
            <a:ext cx="4174300" cy="166199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000" b="1" noProof="0" dirty="0">
                <a:solidFill>
                  <a:srgbClr val="7030A0"/>
                </a:solidFill>
                <a:latin typeface="Arial"/>
              </a:rPr>
              <a:t>Moment de consolidation et différenciation</a:t>
            </a:r>
            <a:endParaRPr lang="fr-FR" sz="4000" b="1" noProof="0" dirty="0">
              <a:solidFill>
                <a:srgbClr val="7030A0"/>
              </a:solidFill>
              <a:latin typeface="Arial"/>
              <a:cs typeface="Arial"/>
            </a:endParaRPr>
          </a:p>
        </p:txBody>
      </p:sp>
      <p:pic>
        <p:nvPicPr>
          <p:cNvPr id="14" name="Picture 7">
            <a:extLst>
              <a:ext uri="{FF2B5EF4-FFF2-40B4-BE49-F238E27FC236}">
                <a16:creationId xmlns:a16="http://schemas.microsoft.com/office/drawing/2014/main" id="{F9769AB3-E2D7-6AC2-3F2D-73996BD390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565" y="1694883"/>
            <a:ext cx="3060936" cy="306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3331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577A30-10C9-A4CB-D835-17FB877B86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D1843258-7E03-039C-7CF7-EFA44DAEC48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22" name="Picture 14">
            <a:extLst>
              <a:ext uri="{FF2B5EF4-FFF2-40B4-BE49-F238E27FC236}">
                <a16:creationId xmlns:a16="http://schemas.microsoft.com/office/drawing/2014/main" id="{6C3A7FF5-4F9B-CA7C-B1C6-F37B6BA98D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1468" y="958934"/>
            <a:ext cx="837778" cy="837782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339B82D4-E7CE-7B90-C542-43E8A2506248}"/>
              </a:ext>
            </a:extLst>
          </p:cNvPr>
          <p:cNvSpPr txBox="1"/>
          <p:nvPr/>
        </p:nvSpPr>
        <p:spPr>
          <a:xfrm>
            <a:off x="1005840" y="233680"/>
            <a:ext cx="9519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Travailler chacun pour soi; prenez l’activité 3 de la page 98 du livret.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84E5952-CBB9-912E-8C76-57CFC8F55A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833"/>
          <a:stretch>
            <a:fillRect/>
          </a:stretch>
        </p:blipFill>
        <p:spPr>
          <a:xfrm>
            <a:off x="3709114" y="994982"/>
            <a:ext cx="4478773" cy="295782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6A03520-94F2-625F-0D1C-9016C742EC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833"/>
          <a:stretch>
            <a:fillRect/>
          </a:stretch>
        </p:blipFill>
        <p:spPr>
          <a:xfrm>
            <a:off x="3678876" y="3952808"/>
            <a:ext cx="4478774" cy="2486846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46A79D66-2C59-990E-5A8B-7EE83EB1E789}"/>
              </a:ext>
            </a:extLst>
          </p:cNvPr>
          <p:cNvSpPr txBox="1"/>
          <p:nvPr/>
        </p:nvSpPr>
        <p:spPr>
          <a:xfrm>
            <a:off x="5306603" y="6254988"/>
            <a:ext cx="9262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Page 98</a:t>
            </a:r>
          </a:p>
        </p:txBody>
      </p:sp>
    </p:spTree>
    <p:extLst>
      <p:ext uri="{BB962C8B-B14F-4D97-AF65-F5344CB8AC3E}">
        <p14:creationId xmlns:p14="http://schemas.microsoft.com/office/powerpoint/2010/main" val="20115510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A60382-76AC-AA32-4190-241B60AC5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24">
            <a:extLst>
              <a:ext uri="{FF2B5EF4-FFF2-40B4-BE49-F238E27FC236}">
                <a16:creationId xmlns:a16="http://schemas.microsoft.com/office/drawing/2014/main" id="{389A30AA-89F9-72FB-1ED3-436183E57521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C</a:t>
            </a:r>
            <a:endParaRPr lang="fr-FR" sz="1200" b="1" noProof="0" dirty="0">
              <a:latin typeface="Dosis Bold" pitchFamily="2" charset="0"/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3237C4C8-51C8-7B34-DCC8-2E0534069A80}"/>
              </a:ext>
            </a:extLst>
          </p:cNvPr>
          <p:cNvGrpSpPr/>
          <p:nvPr/>
        </p:nvGrpSpPr>
        <p:grpSpPr>
          <a:xfrm>
            <a:off x="11302532" y="856717"/>
            <a:ext cx="630930" cy="588164"/>
            <a:chOff x="582302" y="4457015"/>
            <a:chExt cx="630930" cy="588164"/>
          </a:xfrm>
        </p:grpSpPr>
        <p:pic>
          <p:nvPicPr>
            <p:cNvPr id="14" name="Picture 7">
              <a:extLst>
                <a:ext uri="{FF2B5EF4-FFF2-40B4-BE49-F238E27FC236}">
                  <a16:creationId xmlns:a16="http://schemas.microsoft.com/office/drawing/2014/main" id="{A0B8BB2B-CC59-F069-193B-14A203EE1F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6" name="Picture 7">
              <a:extLst>
                <a:ext uri="{FF2B5EF4-FFF2-40B4-BE49-F238E27FC236}">
                  <a16:creationId xmlns:a16="http://schemas.microsoft.com/office/drawing/2014/main" id="{C4D18C0E-3605-B500-92F0-F82D82C132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9EBFC926-2C1F-28E7-7E61-BEA778DD1C5D}"/>
              </a:ext>
            </a:extLst>
          </p:cNvPr>
          <p:cNvSpPr txBox="1"/>
          <p:nvPr/>
        </p:nvSpPr>
        <p:spPr>
          <a:xfrm>
            <a:off x="1025996" y="216370"/>
            <a:ext cx="780337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3D39C3B-C2FA-C975-B1DD-75F158117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2741" t="11576" r="12573" b="11011"/>
          <a:stretch>
            <a:fillRect/>
          </a:stretch>
        </p:blipFill>
        <p:spPr>
          <a:xfrm>
            <a:off x="3237296" y="973608"/>
            <a:ext cx="5709919" cy="387600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EDB3A1C-21BD-3773-A2A6-A3CAE2C5FE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833" b="69790"/>
          <a:stretch>
            <a:fillRect/>
          </a:stretch>
        </p:blipFill>
        <p:spPr>
          <a:xfrm>
            <a:off x="251051" y="4725906"/>
            <a:ext cx="11682411" cy="195961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9670370-5408-B4CE-0691-4D5F316B7B38}"/>
              </a:ext>
            </a:extLst>
          </p:cNvPr>
          <p:cNvSpPr txBox="1"/>
          <p:nvPr/>
        </p:nvSpPr>
        <p:spPr>
          <a:xfrm>
            <a:off x="2776186" y="5592004"/>
            <a:ext cx="66321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répartition de l’eau douce sur Terre</a:t>
            </a:r>
          </a:p>
        </p:txBody>
      </p:sp>
    </p:spTree>
    <p:extLst>
      <p:ext uri="{BB962C8B-B14F-4D97-AF65-F5344CB8AC3E}">
        <p14:creationId xmlns:p14="http://schemas.microsoft.com/office/powerpoint/2010/main" val="18306325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122496" y="137991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fr-FR" sz="18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641607" y="5918134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633815" y="5227796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00B13-98D1-9704-B5EC-C54355F97C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24">
            <a:extLst>
              <a:ext uri="{FF2B5EF4-FFF2-40B4-BE49-F238E27FC236}">
                <a16:creationId xmlns:a16="http://schemas.microsoft.com/office/drawing/2014/main" id="{DB6A2841-E0C6-132D-4D09-8A1223CE8FB5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C</a:t>
            </a:r>
            <a:endParaRPr lang="fr-FR" sz="1200" b="1" noProof="0" dirty="0">
              <a:latin typeface="Dosis Bold" pitchFamily="2" charset="0"/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357F5B04-8DAC-467E-2854-6E1381E167F5}"/>
              </a:ext>
            </a:extLst>
          </p:cNvPr>
          <p:cNvGrpSpPr/>
          <p:nvPr/>
        </p:nvGrpSpPr>
        <p:grpSpPr>
          <a:xfrm>
            <a:off x="11302532" y="856717"/>
            <a:ext cx="630930" cy="588164"/>
            <a:chOff x="582302" y="4457015"/>
            <a:chExt cx="630930" cy="588164"/>
          </a:xfrm>
        </p:grpSpPr>
        <p:pic>
          <p:nvPicPr>
            <p:cNvPr id="14" name="Picture 7">
              <a:extLst>
                <a:ext uri="{FF2B5EF4-FFF2-40B4-BE49-F238E27FC236}">
                  <a16:creationId xmlns:a16="http://schemas.microsoft.com/office/drawing/2014/main" id="{F86AAA8C-965B-9DC2-C277-08EBB4C519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6" name="Picture 7">
              <a:extLst>
                <a:ext uri="{FF2B5EF4-FFF2-40B4-BE49-F238E27FC236}">
                  <a16:creationId xmlns:a16="http://schemas.microsoft.com/office/drawing/2014/main" id="{D717A1D9-D254-9FE4-5278-7E00FD2AFDF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1658586B-4A46-73B0-5413-F59508324CB5}"/>
              </a:ext>
            </a:extLst>
          </p:cNvPr>
          <p:cNvSpPr txBox="1"/>
          <p:nvPr/>
        </p:nvSpPr>
        <p:spPr>
          <a:xfrm>
            <a:off x="1025996" y="216370"/>
            <a:ext cx="780337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44F8F55-B5C7-3342-1A13-09B3F5720F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2741" t="11576" r="12573" b="11011"/>
          <a:stretch>
            <a:fillRect/>
          </a:stretch>
        </p:blipFill>
        <p:spPr>
          <a:xfrm>
            <a:off x="3237296" y="973608"/>
            <a:ext cx="5709919" cy="387600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8B3C616-32FD-75FB-70A9-7333A2A57F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833" t="32712" b="38831"/>
          <a:stretch>
            <a:fillRect/>
          </a:stretch>
        </p:blipFill>
        <p:spPr>
          <a:xfrm>
            <a:off x="251051" y="4744720"/>
            <a:ext cx="11682411" cy="184588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B425A67-11DC-3D16-CB5B-93D50FF74079}"/>
              </a:ext>
            </a:extLst>
          </p:cNvPr>
          <p:cNvSpPr txBox="1"/>
          <p:nvPr/>
        </p:nvSpPr>
        <p:spPr>
          <a:xfrm>
            <a:off x="2735310" y="5774716"/>
            <a:ext cx="67138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Glaciers  – Eau souterraine – Eau de surface </a:t>
            </a:r>
          </a:p>
        </p:txBody>
      </p:sp>
    </p:spTree>
    <p:extLst>
      <p:ext uri="{BB962C8B-B14F-4D97-AF65-F5344CB8AC3E}">
        <p14:creationId xmlns:p14="http://schemas.microsoft.com/office/powerpoint/2010/main" val="41888828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E3605-4367-49C4-9946-8E0762D19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24">
            <a:extLst>
              <a:ext uri="{FF2B5EF4-FFF2-40B4-BE49-F238E27FC236}">
                <a16:creationId xmlns:a16="http://schemas.microsoft.com/office/drawing/2014/main" id="{BC02295F-A8CD-5BDE-E1FA-08A140BD9C9E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C</a:t>
            </a:r>
            <a:endParaRPr lang="fr-FR" sz="1200" b="1" noProof="0" dirty="0">
              <a:latin typeface="Dosis Bold" pitchFamily="2" charset="0"/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F2572FF7-2BA7-064A-56E0-14BBDA531C70}"/>
              </a:ext>
            </a:extLst>
          </p:cNvPr>
          <p:cNvGrpSpPr/>
          <p:nvPr/>
        </p:nvGrpSpPr>
        <p:grpSpPr>
          <a:xfrm>
            <a:off x="11302532" y="856717"/>
            <a:ext cx="630930" cy="588164"/>
            <a:chOff x="582302" y="4457015"/>
            <a:chExt cx="630930" cy="588164"/>
          </a:xfrm>
        </p:grpSpPr>
        <p:pic>
          <p:nvPicPr>
            <p:cNvPr id="14" name="Picture 7">
              <a:extLst>
                <a:ext uri="{FF2B5EF4-FFF2-40B4-BE49-F238E27FC236}">
                  <a16:creationId xmlns:a16="http://schemas.microsoft.com/office/drawing/2014/main" id="{1825FDB1-3480-EBA9-3BC0-266C835CE7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6" name="Picture 7">
              <a:extLst>
                <a:ext uri="{FF2B5EF4-FFF2-40B4-BE49-F238E27FC236}">
                  <a16:creationId xmlns:a16="http://schemas.microsoft.com/office/drawing/2014/main" id="{F0756FD0-7167-0981-343D-A6C764A157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E54962FD-BC57-7844-E15A-1F07BF5DBCFC}"/>
              </a:ext>
            </a:extLst>
          </p:cNvPr>
          <p:cNvSpPr txBox="1"/>
          <p:nvPr/>
        </p:nvSpPr>
        <p:spPr>
          <a:xfrm>
            <a:off x="1025996" y="216370"/>
            <a:ext cx="780337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F609680-884D-6FAB-B939-1656B93682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2741" t="11576" r="12573" b="11011"/>
          <a:stretch>
            <a:fillRect/>
          </a:stretch>
        </p:blipFill>
        <p:spPr>
          <a:xfrm>
            <a:off x="3512152" y="847324"/>
            <a:ext cx="5167695" cy="350792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832CC8A-3CC1-7CCD-A2ED-74401C2681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833" t="60749" b="2600"/>
          <a:stretch>
            <a:fillRect/>
          </a:stretch>
        </p:blipFill>
        <p:spPr>
          <a:xfrm>
            <a:off x="251051" y="4277360"/>
            <a:ext cx="11682411" cy="237744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85F115BB-304E-FDF2-FD48-F140A409D037}"/>
              </a:ext>
            </a:extLst>
          </p:cNvPr>
          <p:cNvSpPr txBox="1"/>
          <p:nvPr/>
        </p:nvSpPr>
        <p:spPr>
          <a:xfrm>
            <a:off x="599440" y="4944562"/>
            <a:ext cx="10138545" cy="16970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glaciers représentent la plus grande partie de l’eau douce sur Terre</a:t>
            </a:r>
            <a:r>
              <a:rPr lang="ar-MA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68,3 %</a:t>
            </a:r>
          </a:p>
          <a:p>
            <a:pPr>
              <a:lnSpc>
                <a:spcPct val="150000"/>
              </a:lnSpc>
            </a:pP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L’eau souterraine représente une petite partie de l’eau douce sur Terre</a:t>
            </a:r>
            <a:r>
              <a:rPr lang="ar-MA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31,4 %</a:t>
            </a:r>
          </a:p>
          <a:p>
            <a:pPr>
              <a:lnSpc>
                <a:spcPct val="150000"/>
              </a:lnSpc>
            </a:pP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L’eau de surface représente la plus petite partie de l’eau douce sur Terre</a:t>
            </a:r>
            <a:r>
              <a:rPr lang="ar-MA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0,3 %</a:t>
            </a:r>
          </a:p>
        </p:txBody>
      </p:sp>
    </p:spTree>
    <p:extLst>
      <p:ext uri="{BB962C8B-B14F-4D97-AF65-F5344CB8AC3E}">
        <p14:creationId xmlns:p14="http://schemas.microsoft.com/office/powerpoint/2010/main" val="11698709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176981" y="167148"/>
            <a:ext cx="11897031" cy="6548284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9406363" y="5517567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2 min</a:t>
              </a:r>
            </a:p>
          </p:txBody>
        </p:sp>
      </p:grpSp>
      <p:grpSp>
        <p:nvGrpSpPr>
          <p:cNvPr id="6" name="Group 14">
            <a:extLst>
              <a:ext uri="{FF2B5EF4-FFF2-40B4-BE49-F238E27FC236}">
                <a16:creationId xmlns:a16="http://schemas.microsoft.com/office/drawing/2014/main" id="{F0F1821D-0D6A-41E0-8724-D9C7D3D5ADB1}"/>
              </a:ext>
            </a:extLst>
          </p:cNvPr>
          <p:cNvGrpSpPr/>
          <p:nvPr/>
        </p:nvGrpSpPr>
        <p:grpSpPr>
          <a:xfrm>
            <a:off x="4781813" y="1873520"/>
            <a:ext cx="4659652" cy="2905447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C9E93F21-0F17-F348-433B-F065F01ABBF7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1D9A78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CAA3C2C1-ACA9-1179-6445-552B59102A68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1D9A78"/>
            </a:solidFill>
            <a:ln cap="flat">
              <a:solidFill>
                <a:srgbClr val="1D9A78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21C09A1D-3DD5-F163-9319-B49D9F5E2B96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1D9A78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0" name="Rectangle 20">
            <a:extLst>
              <a:ext uri="{FF2B5EF4-FFF2-40B4-BE49-F238E27FC236}">
                <a16:creationId xmlns:a16="http://schemas.microsoft.com/office/drawing/2014/main" id="{F017EFE5-194E-9CD5-4C4B-E1F9924C9E94}"/>
              </a:ext>
            </a:extLst>
          </p:cNvPr>
          <p:cNvSpPr/>
          <p:nvPr/>
        </p:nvSpPr>
        <p:spPr>
          <a:xfrm>
            <a:off x="4996754" y="4449711"/>
            <a:ext cx="4145509" cy="57815"/>
          </a:xfrm>
          <a:prstGeom prst="rect">
            <a:avLst/>
          </a:prstGeom>
          <a:solidFill>
            <a:srgbClr val="1D9A78"/>
          </a:solidFill>
          <a:ln cap="flat">
            <a:solidFill>
              <a:srgbClr val="1D9A78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CF101BFF-AA3D-FDAF-1E85-A7F4EFA703B1}"/>
              </a:ext>
            </a:extLst>
          </p:cNvPr>
          <p:cNvSpPr/>
          <p:nvPr/>
        </p:nvSpPr>
        <p:spPr>
          <a:xfrm>
            <a:off x="4432554" y="2130309"/>
            <a:ext cx="867138" cy="384316"/>
          </a:xfrm>
          <a:prstGeom prst="rect">
            <a:avLst/>
          </a:prstGeom>
          <a:solidFill>
            <a:srgbClr val="1D9A78"/>
          </a:solidFill>
          <a:ln w="25402" cap="flat">
            <a:solidFill>
              <a:srgbClr val="1D9A78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F8AF22EA-1A2C-828A-A5B1-5E8E9778780D}"/>
              </a:ext>
            </a:extLst>
          </p:cNvPr>
          <p:cNvSpPr/>
          <p:nvPr/>
        </p:nvSpPr>
        <p:spPr>
          <a:xfrm>
            <a:off x="4509943" y="2135616"/>
            <a:ext cx="789749" cy="369332"/>
          </a:xfrm>
          <a:prstGeom prst="rect">
            <a:avLst/>
          </a:prstGeom>
          <a:noFill/>
          <a:ln cap="flat">
            <a:solidFill>
              <a:srgbClr val="1D9A78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6D624DA3-095E-502E-84A1-FC9FD5F8B42A}"/>
              </a:ext>
            </a:extLst>
          </p:cNvPr>
          <p:cNvSpPr txBox="1"/>
          <p:nvPr/>
        </p:nvSpPr>
        <p:spPr>
          <a:xfrm>
            <a:off x="4904817" y="3076944"/>
            <a:ext cx="4401901" cy="4985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noProof="0" dirty="0">
                <a:solidFill>
                  <a:schemeClr val="tx2"/>
                </a:solidFill>
              </a:rPr>
              <a:t>Métacognition</a:t>
            </a:r>
            <a:endParaRPr lang="fr-FR" sz="3600" b="1" kern="0" noProof="0" dirty="0">
              <a:solidFill>
                <a:srgbClr val="1D9A78"/>
              </a:solidFill>
              <a:ea typeface="Calibri"/>
              <a:cs typeface="Calibri"/>
            </a:endParaRPr>
          </a:p>
        </p:txBody>
      </p:sp>
      <p:pic>
        <p:nvPicPr>
          <p:cNvPr id="15" name="Image 14" descr="Une image contenant habits, Dessin d’enfant, table, personne&#10;&#10;Le contenu généré par l’IA peut être incorrect.">
            <a:extLst>
              <a:ext uri="{FF2B5EF4-FFF2-40B4-BE49-F238E27FC236}">
                <a16:creationId xmlns:a16="http://schemas.microsoft.com/office/drawing/2014/main" id="{B520775D-28E0-ED11-D2EA-6FE80C7918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760" y="1930384"/>
            <a:ext cx="3545840" cy="267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6F8C8A96-867E-FFA7-6DF7-81B8314FCDC6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M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FDBBDB4-A43A-47FA-3CE3-69435953B379}"/>
              </a:ext>
            </a:extLst>
          </p:cNvPr>
          <p:cNvSpPr txBox="1"/>
          <p:nvPr/>
        </p:nvSpPr>
        <p:spPr>
          <a:xfrm>
            <a:off x="920750" y="250603"/>
            <a:ext cx="103505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>
              <a:buNone/>
            </a:pPr>
            <a:r>
              <a:rPr lang="fr-FR" sz="1600" b="1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Evaluez-vous en utilisant la grille ci-dessous. Montrez ce que vous trouvez difficile, demandez de l’aide si nécessaire.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4C2D267-32DE-EC18-C932-713F46A569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280" y="2603749"/>
            <a:ext cx="11521440" cy="1795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232055" y="186813"/>
            <a:ext cx="11694474" cy="6508955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pic>
        <p:nvPicPr>
          <p:cNvPr id="2" name="Google Shape;1141;p76">
            <a:extLst>
              <a:ext uri="{FF2B5EF4-FFF2-40B4-BE49-F238E27FC236}">
                <a16:creationId xmlns:a16="http://schemas.microsoft.com/office/drawing/2014/main" id="{FDD4F246-B97F-2E21-9620-18B2A9D3567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248719" y="1807010"/>
            <a:ext cx="3694561" cy="36945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ZoneTexte 9">
            <a:extLst>
              <a:ext uri="{FF2B5EF4-FFF2-40B4-BE49-F238E27FC236}">
                <a16:creationId xmlns:a16="http://schemas.microsoft.com/office/drawing/2014/main" id="{EF94CCB1-9147-4D75-6B54-FE296D6B5834}"/>
              </a:ext>
            </a:extLst>
          </p:cNvPr>
          <p:cNvSpPr txBox="1"/>
          <p:nvPr/>
        </p:nvSpPr>
        <p:spPr>
          <a:xfrm>
            <a:off x="2339239" y="509316"/>
            <a:ext cx="74801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400"/>
              </a:spcAft>
            </a:pPr>
            <a:r>
              <a:rPr lang="fr-FR" sz="2000" noProof="0" dirty="0">
                <a:solidFill>
                  <a:srgbClr val="002060"/>
                </a:solidFill>
              </a:rPr>
              <a:t> </a:t>
            </a:r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</a:rPr>
              <a:t>C’est la fin de notre séance. N’oubliez pas de réviser votre leçon.</a:t>
            </a:r>
          </a:p>
        </p:txBody>
      </p:sp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22041" y="1645920"/>
            <a:ext cx="8127601" cy="30988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860121" y="2114436"/>
            <a:ext cx="6994935" cy="548005"/>
            <a:chOff x="2156845" y="1060636"/>
            <a:chExt cx="5246201" cy="411004"/>
          </a:xfrm>
        </p:grpSpPr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08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Moment de récupération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860121" y="2940814"/>
            <a:ext cx="6994935" cy="548005"/>
            <a:chOff x="2156845" y="1060636"/>
            <a:chExt cx="5246201" cy="411004"/>
          </a:xfrm>
        </p:grpSpPr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Consolidation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829641" y="3770612"/>
            <a:ext cx="6994935" cy="548005"/>
            <a:chOff x="2156845" y="1060636"/>
            <a:chExt cx="5246201" cy="411004"/>
          </a:xfrm>
        </p:grpSpPr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2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Métacognition</a:t>
              </a:r>
            </a:p>
          </p:txBody>
        </p:sp>
      </p:grpSp>
      <p:sp>
        <p:nvSpPr>
          <p:cNvPr id="5" name="Oval 7">
            <a:extLst>
              <a:ext uri="{FF2B5EF4-FFF2-40B4-BE49-F238E27FC236}">
                <a16:creationId xmlns:a16="http://schemas.microsoft.com/office/drawing/2014/main" id="{3314F01D-6B56-A75E-BB5C-1F73DFE488F6}"/>
              </a:ext>
            </a:extLst>
          </p:cNvPr>
          <p:cNvSpPr/>
          <p:nvPr/>
        </p:nvSpPr>
        <p:spPr>
          <a:xfrm>
            <a:off x="2306885" y="213833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6" name="Rectangle: Rounded Corners 24">
            <a:extLst>
              <a:ext uri="{FF2B5EF4-FFF2-40B4-BE49-F238E27FC236}">
                <a16:creationId xmlns:a16="http://schemas.microsoft.com/office/drawing/2014/main" id="{4CCB0D59-EEBD-8010-677B-271DEC587BB0}"/>
              </a:ext>
            </a:extLst>
          </p:cNvPr>
          <p:cNvSpPr/>
          <p:nvPr/>
        </p:nvSpPr>
        <p:spPr>
          <a:xfrm>
            <a:off x="2255520" y="2946399"/>
            <a:ext cx="568960" cy="508001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8" name="Oval 15">
            <a:extLst>
              <a:ext uri="{FF2B5EF4-FFF2-40B4-BE49-F238E27FC236}">
                <a16:creationId xmlns:a16="http://schemas.microsoft.com/office/drawing/2014/main" id="{3E464916-733B-FA9C-B9F2-9F98E93495D6}"/>
              </a:ext>
            </a:extLst>
          </p:cNvPr>
          <p:cNvSpPr/>
          <p:nvPr/>
        </p:nvSpPr>
        <p:spPr>
          <a:xfrm>
            <a:off x="2256508" y="379786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M</a:t>
            </a:r>
            <a:endParaRPr lang="fr-FR" sz="1200" b="1" noProof="0" dirty="0">
              <a:latin typeface="Dosis Bold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250;p28">
            <a:extLst>
              <a:ext uri="{FF2B5EF4-FFF2-40B4-BE49-F238E27FC236}">
                <a16:creationId xmlns:a16="http://schemas.microsoft.com/office/drawing/2014/main" id="{94371097-424C-120B-3BFA-623F005C0E96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8" name="Google Shape;251;p28">
              <a:extLst>
                <a:ext uri="{FF2B5EF4-FFF2-40B4-BE49-F238E27FC236}">
                  <a16:creationId xmlns:a16="http://schemas.microsoft.com/office/drawing/2014/main" id="{971B8BBE-5274-BA5C-7CA6-B9A09A8AF719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68632981-0713-1ABF-EB18-041F8052CB66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EEBFA401-42BB-FF7F-E534-425C81F9587A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4" name="Google Shape;251;p28">
              <a:extLst>
                <a:ext uri="{FF2B5EF4-FFF2-40B4-BE49-F238E27FC236}">
                  <a16:creationId xmlns:a16="http://schemas.microsoft.com/office/drawing/2014/main" id="{AD5FE414-C036-8972-9731-1D3C41307C99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" name="Google Shape;252;p28">
              <a:extLst>
                <a:ext uri="{FF2B5EF4-FFF2-40B4-BE49-F238E27FC236}">
                  <a16:creationId xmlns:a16="http://schemas.microsoft.com/office/drawing/2014/main" id="{5D91C36E-40DD-EE8A-6B5B-F21C7BE9B1BA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6" name="Google Shape;995;p109">
            <a:extLst>
              <a:ext uri="{FF2B5EF4-FFF2-40B4-BE49-F238E27FC236}">
                <a16:creationId xmlns:a16="http://schemas.microsoft.com/office/drawing/2014/main" id="{613E8824-4285-45CF-F126-A6A5CCECD96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Supports de l’enseignant</a:t>
            </a:r>
          </a:p>
        </p:txBody>
      </p:sp>
      <p:sp>
        <p:nvSpPr>
          <p:cNvPr id="9" name="Google Shape;996;p109">
            <a:extLst>
              <a:ext uri="{FF2B5EF4-FFF2-40B4-BE49-F238E27FC236}">
                <a16:creationId xmlns:a16="http://schemas.microsoft.com/office/drawing/2014/main" id="{E481C910-34E3-B3C5-A643-DB4CEB7578F0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Supports de l’élève</a:t>
            </a: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A5AF14B-9CF0-CBE4-DE99-32E453240B9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655628" y="4749144"/>
            <a:ext cx="1101650" cy="122738"/>
          </a:xfrm>
          <a:prstGeom prst="rect">
            <a:avLst/>
          </a:prstGeom>
        </p:spPr>
      </p:pic>
      <p:pic>
        <p:nvPicPr>
          <p:cNvPr id="12" name="Picture 21">
            <a:extLst>
              <a:ext uri="{FF2B5EF4-FFF2-40B4-BE49-F238E27FC236}">
                <a16:creationId xmlns:a16="http://schemas.microsoft.com/office/drawing/2014/main" id="{DB3A85E7-FAFF-8BAD-062B-82057D93E2B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65730" y="2442132"/>
            <a:ext cx="1632389" cy="1164080"/>
          </a:xfrm>
          <a:prstGeom prst="rect">
            <a:avLst/>
          </a:prstGeom>
        </p:spPr>
      </p:pic>
      <p:pic>
        <p:nvPicPr>
          <p:cNvPr id="16" name="Picture 1">
            <a:extLst>
              <a:ext uri="{FF2B5EF4-FFF2-40B4-BE49-F238E27FC236}">
                <a16:creationId xmlns:a16="http://schemas.microsoft.com/office/drawing/2014/main" id="{88E92475-82C2-82FC-3EC9-230DE59152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6555546" y="256344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17" name="Picture 8">
            <a:extLst>
              <a:ext uri="{FF2B5EF4-FFF2-40B4-BE49-F238E27FC236}">
                <a16:creationId xmlns:a16="http://schemas.microsoft.com/office/drawing/2014/main" id="{A0F8C8BE-16E5-0148-1F88-E19CAFB2B6F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81071" y="4902849"/>
            <a:ext cx="401679" cy="38620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AE4CAFBC-30D0-CF7E-205D-D2DC7D3E014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6" b="3376"/>
          <a:stretch/>
        </p:blipFill>
        <p:spPr>
          <a:xfrm>
            <a:off x="8634714" y="4110586"/>
            <a:ext cx="1183096" cy="1524862"/>
          </a:xfrm>
          <a:prstGeom prst="rect">
            <a:avLst/>
          </a:prstGeom>
        </p:spPr>
      </p:pic>
      <p:pic>
        <p:nvPicPr>
          <p:cNvPr id="26" name="Picture 2" descr="Tableau blanc magnétique d'affichage et d'écriture">
            <a:extLst>
              <a:ext uri="{FF2B5EF4-FFF2-40B4-BE49-F238E27FC236}">
                <a16:creationId xmlns:a16="http://schemas.microsoft.com/office/drawing/2014/main" id="{FD16DCD1-ECD6-00D2-0CB3-0299224877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092" y="2617894"/>
            <a:ext cx="1803578" cy="1352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Vidéoprojecteur Nec V260">
            <a:extLst>
              <a:ext uri="{FF2B5EF4-FFF2-40B4-BE49-F238E27FC236}">
                <a16:creationId xmlns:a16="http://schemas.microsoft.com/office/drawing/2014/main" id="{D1B55AC4-1BFD-A360-AF50-37E8C5B676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53" b="26285"/>
          <a:stretch>
            <a:fillRect/>
          </a:stretch>
        </p:blipFill>
        <p:spPr bwMode="auto">
          <a:xfrm>
            <a:off x="1691652" y="4178563"/>
            <a:ext cx="2404770" cy="121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PC PORTABLE LENOVO I7-13620H 16G 512G SSD WIN 11">
            <a:extLst>
              <a:ext uri="{FF2B5EF4-FFF2-40B4-BE49-F238E27FC236}">
                <a16:creationId xmlns:a16="http://schemas.microsoft.com/office/drawing/2014/main" id="{4F7BCC70-5FF6-35C2-87E5-6F9987A462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15" r="6523" b="21193"/>
          <a:stretch>
            <a:fillRect/>
          </a:stretch>
        </p:blipFill>
        <p:spPr bwMode="auto">
          <a:xfrm>
            <a:off x="4187092" y="4185212"/>
            <a:ext cx="1861667" cy="1211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32E62F99-1669-BA55-809C-8938A106C45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05721" y="2617894"/>
            <a:ext cx="2427529" cy="1352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1223837" y="2134894"/>
            <a:ext cx="10004602" cy="805544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837028" y="2966720"/>
            <a:ext cx="8999055" cy="405121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endParaRPr lang="fr-FR" b="1" noProof="0" dirty="0">
              <a:solidFill>
                <a:srgbClr val="106585"/>
              </a:solidFill>
            </a:endParaRP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397" y="1851617"/>
            <a:ext cx="805544" cy="805544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O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208B667-BB9A-A18E-DD68-DF5D6AFCF4A2}"/>
              </a:ext>
            </a:extLst>
          </p:cNvPr>
          <p:cNvSpPr txBox="1"/>
          <p:nvPr/>
        </p:nvSpPr>
        <p:spPr>
          <a:xfrm>
            <a:off x="1014879" y="268896"/>
            <a:ext cx="993726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600" b="1" noProof="0" dirty="0">
                <a:solidFill>
                  <a:schemeClr val="bg2">
                    <a:lumMod val="50000"/>
                  </a:schemeClr>
                </a:solidFill>
              </a:rPr>
              <a:t>À la fin de cette séance, vous allez consolider vos apprentissages concernant la tâche ci-dessous: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EC9FD5C-4F6B-1688-10F3-5CC9DCA314FD}"/>
              </a:ext>
            </a:extLst>
          </p:cNvPr>
          <p:cNvSpPr txBox="1"/>
          <p:nvPr/>
        </p:nvSpPr>
        <p:spPr>
          <a:xfrm>
            <a:off x="1530277" y="2060612"/>
            <a:ext cx="942186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solidFill>
                  <a:srgbClr val="106585"/>
                </a:solidFill>
                <a:latin typeface="Calibri"/>
                <a:sym typeface="Calibri"/>
              </a:rPr>
              <a:t>Décrire la répartition de l'eau sur Terre selon son état physique et sa nature.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611B3687-2FE7-35D0-0078-D357C6261AE2}"/>
              </a:ext>
            </a:extLst>
          </p:cNvPr>
          <p:cNvGrpSpPr/>
          <p:nvPr/>
        </p:nvGrpSpPr>
        <p:grpSpPr>
          <a:xfrm>
            <a:off x="2198608" y="3223714"/>
            <a:ext cx="7057895" cy="3215804"/>
            <a:chOff x="3435350" y="8807150"/>
            <a:chExt cx="3581400" cy="1437640"/>
          </a:xfrm>
        </p:grpSpPr>
        <p:graphicFrame>
          <p:nvGraphicFramePr>
            <p:cNvPr id="5" name="Graphique 4">
              <a:extLst>
                <a:ext uri="{FF2B5EF4-FFF2-40B4-BE49-F238E27FC236}">
                  <a16:creationId xmlns:a16="http://schemas.microsoft.com/office/drawing/2014/main" id="{EEDFA010-AF21-AE66-62A8-86C1DDC3A108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980137380"/>
                </p:ext>
              </p:extLst>
            </p:nvPr>
          </p:nvGraphicFramePr>
          <p:xfrm>
            <a:off x="4425950" y="8946881"/>
            <a:ext cx="1638701" cy="129790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E0873259-D71D-150A-02BD-BCE36B7A50CC}"/>
                </a:ext>
              </a:extLst>
            </p:cNvPr>
            <p:cNvGrpSpPr/>
            <p:nvPr/>
          </p:nvGrpSpPr>
          <p:grpSpPr>
            <a:xfrm>
              <a:off x="3435350" y="8807150"/>
              <a:ext cx="3581400" cy="1092929"/>
              <a:chOff x="3435350" y="8807150"/>
              <a:chExt cx="3581400" cy="1092929"/>
            </a:xfrm>
          </p:grpSpPr>
          <p:grpSp>
            <p:nvGrpSpPr>
              <p:cNvPr id="8" name="Groupe 7">
                <a:extLst>
                  <a:ext uri="{FF2B5EF4-FFF2-40B4-BE49-F238E27FC236}">
                    <a16:creationId xmlns:a16="http://schemas.microsoft.com/office/drawing/2014/main" id="{08AE3253-4412-0CA1-A6D0-724A6520C980}"/>
                  </a:ext>
                </a:extLst>
              </p:cNvPr>
              <p:cNvGrpSpPr/>
              <p:nvPr/>
            </p:nvGrpSpPr>
            <p:grpSpPr>
              <a:xfrm>
                <a:off x="4273549" y="8974790"/>
                <a:ext cx="914399" cy="228600"/>
                <a:chOff x="3595795" y="8830980"/>
                <a:chExt cx="1925319" cy="457200"/>
              </a:xfrm>
            </p:grpSpPr>
            <p:cxnSp>
              <p:nvCxnSpPr>
                <p:cNvPr id="19" name="Connecteur droit 18">
                  <a:extLst>
                    <a:ext uri="{FF2B5EF4-FFF2-40B4-BE49-F238E27FC236}">
                      <a16:creationId xmlns:a16="http://schemas.microsoft.com/office/drawing/2014/main" id="{812E7C34-C4A4-6393-7396-8735A82584A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595795" y="8830980"/>
                  <a:ext cx="962663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Connecteur droit 19">
                  <a:extLst>
                    <a:ext uri="{FF2B5EF4-FFF2-40B4-BE49-F238E27FC236}">
                      <a16:creationId xmlns:a16="http://schemas.microsoft.com/office/drawing/2014/main" id="{6D7F6389-E534-279E-063A-1038568876A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4558458" y="8830980"/>
                  <a:ext cx="962656" cy="45720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  <a:headEnd type="triangl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" name="Groupe 8">
                <a:extLst>
                  <a:ext uri="{FF2B5EF4-FFF2-40B4-BE49-F238E27FC236}">
                    <a16:creationId xmlns:a16="http://schemas.microsoft.com/office/drawing/2014/main" id="{F8C4FBD4-ED97-FDEB-0B3E-B1DB4679B7C3}"/>
                  </a:ext>
                </a:extLst>
              </p:cNvPr>
              <p:cNvGrpSpPr/>
              <p:nvPr/>
            </p:nvGrpSpPr>
            <p:grpSpPr>
              <a:xfrm flipH="1">
                <a:off x="5261854" y="8981219"/>
                <a:ext cx="835634" cy="276544"/>
                <a:chOff x="1143392" y="9148622"/>
                <a:chExt cx="3167053" cy="553087"/>
              </a:xfrm>
            </p:grpSpPr>
            <p:cxnSp>
              <p:nvCxnSpPr>
                <p:cNvPr id="16" name="Connecteur droit 15">
                  <a:extLst>
                    <a:ext uri="{FF2B5EF4-FFF2-40B4-BE49-F238E27FC236}">
                      <a16:creationId xmlns:a16="http://schemas.microsoft.com/office/drawing/2014/main" id="{294CF163-5B91-CA4B-0E1F-2F264FC68BC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43392" y="9148622"/>
                  <a:ext cx="1858760" cy="1718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Connecteur droit 16">
                  <a:extLst>
                    <a:ext uri="{FF2B5EF4-FFF2-40B4-BE49-F238E27FC236}">
                      <a16:creationId xmlns:a16="http://schemas.microsoft.com/office/drawing/2014/main" id="{B319F72E-BF5C-50DE-CBBA-2CF0DE84B14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2973274" y="9162450"/>
                  <a:ext cx="1337171" cy="539259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  <a:headEnd type="triangl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0" name="Connecteur droit 9">
                <a:extLst>
                  <a:ext uri="{FF2B5EF4-FFF2-40B4-BE49-F238E27FC236}">
                    <a16:creationId xmlns:a16="http://schemas.microsoft.com/office/drawing/2014/main" id="{17D5DD74-C41A-6922-0758-30831B21608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92750" y="9728200"/>
                <a:ext cx="6858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6FC7D705-620C-1AC3-9BA1-C0E1F1D61FE4}"/>
                  </a:ext>
                </a:extLst>
              </p:cNvPr>
              <p:cNvSpPr txBox="1"/>
              <p:nvPr/>
            </p:nvSpPr>
            <p:spPr>
              <a:xfrm>
                <a:off x="5972810" y="8807150"/>
                <a:ext cx="990600" cy="3385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2400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gazeux</a:t>
                </a:r>
              </a:p>
              <a:p>
                <a:pPr algn="ctr"/>
                <a:r>
                  <a:rPr lang="fr-FR" sz="24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0,001%</a:t>
                </a:r>
              </a:p>
            </p:txBody>
          </p:sp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5D0116F7-ABD4-A3AC-A6E3-296FB53CAFED}"/>
                  </a:ext>
                </a:extLst>
              </p:cNvPr>
              <p:cNvSpPr txBox="1"/>
              <p:nvPr/>
            </p:nvSpPr>
            <p:spPr>
              <a:xfrm>
                <a:off x="3435350" y="8822390"/>
                <a:ext cx="914400" cy="3385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2400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solide</a:t>
                </a:r>
              </a:p>
              <a:p>
                <a:pPr algn="ctr"/>
                <a:r>
                  <a:rPr lang="fr-FR" sz="24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2,15 %</a:t>
                </a:r>
              </a:p>
            </p:txBody>
          </p:sp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E5C05DA-0192-F6E3-9172-577FC49DFD79}"/>
                  </a:ext>
                </a:extLst>
              </p:cNvPr>
              <p:cNvSpPr txBox="1"/>
              <p:nvPr/>
            </p:nvSpPr>
            <p:spPr>
              <a:xfrm>
                <a:off x="6102350" y="9561530"/>
                <a:ext cx="914400" cy="3385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2400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liquide</a:t>
                </a:r>
              </a:p>
              <a:p>
                <a:pPr algn="ctr"/>
                <a:r>
                  <a:rPr lang="fr-FR" sz="24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97,8 %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162560" y="127802"/>
            <a:ext cx="11958320" cy="6624320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E9896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9451770" y="558836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08 min</a:t>
              </a:r>
            </a:p>
          </p:txBody>
        </p:sp>
      </p:grpSp>
      <p:grpSp>
        <p:nvGrpSpPr>
          <p:cNvPr id="5" name="Group 14">
            <a:extLst>
              <a:ext uri="{FF2B5EF4-FFF2-40B4-BE49-F238E27FC236}">
                <a16:creationId xmlns:a16="http://schemas.microsoft.com/office/drawing/2014/main" id="{897F2485-23D9-B2B2-F57E-16FD7892F3C5}"/>
              </a:ext>
            </a:extLst>
          </p:cNvPr>
          <p:cNvGrpSpPr/>
          <p:nvPr/>
        </p:nvGrpSpPr>
        <p:grpSpPr>
          <a:xfrm>
            <a:off x="4372791" y="1797765"/>
            <a:ext cx="4659652" cy="2905447"/>
            <a:chOff x="1641585" y="1048972"/>
            <a:chExt cx="5867403" cy="3260732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E536356-1C70-A4DD-11D3-BC374E11D50E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E9896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id="{B0C8F032-0488-6276-7C44-14A23DBB98EB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E98960"/>
            </a:solidFill>
            <a:ln cap="flat">
              <a:solidFill>
                <a:srgbClr val="E98960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B018600F-454F-07F1-BB50-EAC5167104C5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E9896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4" name="Rectangle 20">
            <a:extLst>
              <a:ext uri="{FF2B5EF4-FFF2-40B4-BE49-F238E27FC236}">
                <a16:creationId xmlns:a16="http://schemas.microsoft.com/office/drawing/2014/main" id="{E56303BC-FA35-1296-33D2-B75B7DB24E99}"/>
              </a:ext>
            </a:extLst>
          </p:cNvPr>
          <p:cNvSpPr/>
          <p:nvPr/>
        </p:nvSpPr>
        <p:spPr>
          <a:xfrm>
            <a:off x="4587732" y="4373956"/>
            <a:ext cx="4145509" cy="57815"/>
          </a:xfrm>
          <a:prstGeom prst="rect">
            <a:avLst/>
          </a:prstGeom>
          <a:solidFill>
            <a:srgbClr val="E98960"/>
          </a:solidFill>
          <a:ln cap="flat">
            <a:solidFill>
              <a:srgbClr val="E9896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21">
            <a:extLst>
              <a:ext uri="{FF2B5EF4-FFF2-40B4-BE49-F238E27FC236}">
                <a16:creationId xmlns:a16="http://schemas.microsoft.com/office/drawing/2014/main" id="{C5DABD1F-21CA-E807-52EC-A038184A577E}"/>
              </a:ext>
            </a:extLst>
          </p:cNvPr>
          <p:cNvSpPr/>
          <p:nvPr/>
        </p:nvSpPr>
        <p:spPr>
          <a:xfrm>
            <a:off x="4023532" y="2054554"/>
            <a:ext cx="867138" cy="384316"/>
          </a:xfrm>
          <a:prstGeom prst="rect">
            <a:avLst/>
          </a:prstGeom>
          <a:solidFill>
            <a:srgbClr val="E98960"/>
          </a:solidFill>
          <a:ln w="25402" cap="flat">
            <a:solidFill>
              <a:srgbClr val="E9896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Rectangle 23">
            <a:extLst>
              <a:ext uri="{FF2B5EF4-FFF2-40B4-BE49-F238E27FC236}">
                <a16:creationId xmlns:a16="http://schemas.microsoft.com/office/drawing/2014/main" id="{A7D27552-2B9A-7E28-7C7B-716A6DB8049F}"/>
              </a:ext>
            </a:extLst>
          </p:cNvPr>
          <p:cNvSpPr/>
          <p:nvPr/>
        </p:nvSpPr>
        <p:spPr>
          <a:xfrm>
            <a:off x="4100921" y="2059861"/>
            <a:ext cx="789749" cy="369332"/>
          </a:xfrm>
          <a:prstGeom prst="rect">
            <a:avLst/>
          </a:prstGeom>
          <a:noFill/>
          <a:ln cap="flat">
            <a:solidFill>
              <a:srgbClr val="E98960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id="{91C2DE76-8417-0353-F29C-66DD89828FF9}"/>
              </a:ext>
            </a:extLst>
          </p:cNvPr>
          <p:cNvSpPr txBox="1"/>
          <p:nvPr/>
        </p:nvSpPr>
        <p:spPr>
          <a:xfrm>
            <a:off x="4739381" y="2742767"/>
            <a:ext cx="3924305" cy="13295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noProof="0" dirty="0">
                <a:solidFill>
                  <a:srgbClr val="E989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Moment de récupération</a:t>
            </a:r>
          </a:p>
        </p:txBody>
      </p:sp>
      <p:pic>
        <p:nvPicPr>
          <p:cNvPr id="18" name="Picture 11">
            <a:extLst>
              <a:ext uri="{FF2B5EF4-FFF2-40B4-BE49-F238E27FC236}">
                <a16:creationId xmlns:a16="http://schemas.microsoft.com/office/drawing/2014/main" id="{12B8274E-5CEB-E8E8-69D7-DA52619A7C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007" y="1567314"/>
            <a:ext cx="2687484" cy="2687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B78B09-8CDD-0F42-4E42-1FEC9CDB39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AFE3CD-C3FA-9A61-24BF-655F5E65E75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96880" y="275555"/>
            <a:ext cx="10372725" cy="2682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la question suivante.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B06D60F-4C72-1B2C-4844-693C488AF7F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AC57322-F235-43EC-3E79-9FD3694E5A71}"/>
              </a:ext>
            </a:extLst>
          </p:cNvPr>
          <p:cNvSpPr txBox="1"/>
          <p:nvPr/>
        </p:nvSpPr>
        <p:spPr>
          <a:xfrm>
            <a:off x="1000936" y="1074224"/>
            <a:ext cx="60993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spcAft>
                <a:spcPts val="600"/>
              </a:spcAft>
              <a:buClrTx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 </a:t>
            </a:r>
            <a:r>
              <a:rPr lang="fr-FR" sz="2400" b="1" kern="1200" dirty="0">
                <a:solidFill>
                  <a:prstClr val="black"/>
                </a:solidFill>
                <a:latin typeface="Calibri" panose="020F0502020204030204"/>
              </a:rPr>
              <a:t>Choisissez la bonne réponse :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E02B4BC-3E22-01CB-65C4-E13087BFD159}"/>
              </a:ext>
            </a:extLst>
          </p:cNvPr>
          <p:cNvGrpSpPr/>
          <p:nvPr/>
        </p:nvGrpSpPr>
        <p:grpSpPr>
          <a:xfrm>
            <a:off x="10790576" y="349758"/>
            <a:ext cx="497596" cy="431295"/>
            <a:chOff x="779844" y="4335989"/>
            <a:chExt cx="563238" cy="575842"/>
          </a:xfrm>
        </p:grpSpPr>
        <p:pic>
          <p:nvPicPr>
            <p:cNvPr id="3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92529EF-A412-DE84-ADDE-EE99F962B62C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5466CBAB-6514-4126-CE76-C402A6E6ED82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32" name="Espace réservé du contenu 3">
            <a:extLst>
              <a:ext uri="{FF2B5EF4-FFF2-40B4-BE49-F238E27FC236}">
                <a16:creationId xmlns:a16="http://schemas.microsoft.com/office/drawing/2014/main" id="{FF8C0321-AFB8-6C4C-EC45-B8386CCE9CA3}"/>
              </a:ext>
            </a:extLst>
          </p:cNvPr>
          <p:cNvSpPr txBox="1">
            <a:spLocks/>
          </p:cNvSpPr>
          <p:nvPr/>
        </p:nvSpPr>
        <p:spPr>
          <a:xfrm>
            <a:off x="666649" y="629660"/>
            <a:ext cx="10372725" cy="300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Clarifier la question et, si nécessaire, recourir à l’alternance linguistique. Inviter les élèves à utiliser leurs ardoises.</a:t>
            </a:r>
          </a:p>
        </p:txBody>
      </p:sp>
      <p:sp>
        <p:nvSpPr>
          <p:cNvPr id="5" name="Google Shape;15880;p58">
            <a:extLst>
              <a:ext uri="{FF2B5EF4-FFF2-40B4-BE49-F238E27FC236}">
                <a16:creationId xmlns:a16="http://schemas.microsoft.com/office/drawing/2014/main" id="{323763F6-40EA-00D8-EF1A-5D98668D45A4}"/>
              </a:ext>
            </a:extLst>
          </p:cNvPr>
          <p:cNvSpPr txBox="1">
            <a:spLocks/>
          </p:cNvSpPr>
          <p:nvPr/>
        </p:nvSpPr>
        <p:spPr>
          <a:xfrm>
            <a:off x="1104629" y="1180566"/>
            <a:ext cx="7313230" cy="708675"/>
          </a:xfrm>
          <a:prstGeom prst="roundRect">
            <a:avLst/>
          </a:prstGeom>
          <a:solidFill>
            <a:srgbClr val="FFFFFF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cap="none">
                <a:solidFill>
                  <a:schemeClr val="dk1"/>
                </a:solidFill>
                <a:latin typeface="+mj-lt"/>
                <a:ea typeface="Hammersmith One"/>
                <a:cs typeface="Hammersmith One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 algn="l">
              <a:lnSpc>
                <a:spcPct val="125000"/>
              </a:lnSpc>
            </a:pPr>
            <a:r>
              <a:rPr lang="fr-FR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fr-FR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Reliez par des flèches </a:t>
            </a:r>
            <a:r>
              <a:rPr lang="fr-FR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algn="l">
              <a:lnSpc>
                <a:spcPct val="125000"/>
              </a:lnSpc>
            </a:pPr>
            <a:endParaRPr lang="fr-FR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7DBC68E-4426-E115-43B2-333A3C57A9AD}"/>
              </a:ext>
            </a:extLst>
          </p:cNvPr>
          <p:cNvGrpSpPr/>
          <p:nvPr/>
        </p:nvGrpSpPr>
        <p:grpSpPr>
          <a:xfrm>
            <a:off x="1404595" y="3204410"/>
            <a:ext cx="3332028" cy="980625"/>
            <a:chOff x="778059" y="3770018"/>
            <a:chExt cx="3332028" cy="980625"/>
          </a:xfrm>
        </p:grpSpPr>
        <p:sp>
          <p:nvSpPr>
            <p:cNvPr id="9" name="Rectangle : coins arrondis 6">
              <a:extLst>
                <a:ext uri="{FF2B5EF4-FFF2-40B4-BE49-F238E27FC236}">
                  <a16:creationId xmlns:a16="http://schemas.microsoft.com/office/drawing/2014/main" id="{BD7E7A08-3CB8-C4FE-2CA8-96E9E4DC36F0}"/>
                </a:ext>
              </a:extLst>
            </p:cNvPr>
            <p:cNvSpPr/>
            <p:nvPr/>
          </p:nvSpPr>
          <p:spPr>
            <a:xfrm>
              <a:off x="778059" y="3770018"/>
              <a:ext cx="2822980" cy="98062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Nature de l’eau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Rectangle : coins arrondis 6">
              <a:extLst>
                <a:ext uri="{FF2B5EF4-FFF2-40B4-BE49-F238E27FC236}">
                  <a16:creationId xmlns:a16="http://schemas.microsoft.com/office/drawing/2014/main" id="{E3FAA277-5896-9DBB-CDC4-C40E8A7A3F73}"/>
                </a:ext>
              </a:extLst>
            </p:cNvPr>
            <p:cNvSpPr/>
            <p:nvPr/>
          </p:nvSpPr>
          <p:spPr>
            <a:xfrm>
              <a:off x="3596674" y="3789575"/>
              <a:ext cx="513413" cy="93278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9908A640-70AB-E8E4-49A3-E08E5D76A014}"/>
              </a:ext>
            </a:extLst>
          </p:cNvPr>
          <p:cNvGrpSpPr/>
          <p:nvPr/>
        </p:nvGrpSpPr>
        <p:grpSpPr>
          <a:xfrm>
            <a:off x="1404595" y="4403115"/>
            <a:ext cx="3318235" cy="980625"/>
            <a:chOff x="1432874" y="4495882"/>
            <a:chExt cx="3318235" cy="980625"/>
          </a:xfrm>
        </p:grpSpPr>
        <p:sp>
          <p:nvSpPr>
            <p:cNvPr id="19" name="Rectangle : coins arrondis 6">
              <a:extLst>
                <a:ext uri="{FF2B5EF4-FFF2-40B4-BE49-F238E27FC236}">
                  <a16:creationId xmlns:a16="http://schemas.microsoft.com/office/drawing/2014/main" id="{B1E75E01-BDC9-2A16-67B3-086892100072}"/>
                </a:ext>
              </a:extLst>
            </p:cNvPr>
            <p:cNvSpPr/>
            <p:nvPr/>
          </p:nvSpPr>
          <p:spPr>
            <a:xfrm>
              <a:off x="1432874" y="4495882"/>
              <a:ext cx="2799761" cy="98062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État de l’eau 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" name="Rectangle : coins arrondis 6">
              <a:extLst>
                <a:ext uri="{FF2B5EF4-FFF2-40B4-BE49-F238E27FC236}">
                  <a16:creationId xmlns:a16="http://schemas.microsoft.com/office/drawing/2014/main" id="{44C197D9-66A6-1C0D-CEA4-7B7F9F04EA85}"/>
                </a:ext>
              </a:extLst>
            </p:cNvPr>
            <p:cNvSpPr/>
            <p:nvPr/>
          </p:nvSpPr>
          <p:spPr>
            <a:xfrm>
              <a:off x="4237696" y="4534292"/>
              <a:ext cx="513413" cy="93278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83CC691-5380-6F25-C2E4-53CE122E9B52}"/>
              </a:ext>
            </a:extLst>
          </p:cNvPr>
          <p:cNvGrpSpPr/>
          <p:nvPr/>
        </p:nvGrpSpPr>
        <p:grpSpPr>
          <a:xfrm flipH="1">
            <a:off x="7112869" y="3176130"/>
            <a:ext cx="3332028" cy="980625"/>
            <a:chOff x="778059" y="3770018"/>
            <a:chExt cx="3332028" cy="980625"/>
          </a:xfrm>
        </p:grpSpPr>
        <p:sp>
          <p:nvSpPr>
            <p:cNvPr id="28" name="Rectangle : coins arrondis 6">
              <a:extLst>
                <a:ext uri="{FF2B5EF4-FFF2-40B4-BE49-F238E27FC236}">
                  <a16:creationId xmlns:a16="http://schemas.microsoft.com/office/drawing/2014/main" id="{2B91F15D-2FB8-3E9C-DAB2-9CD49239AA43}"/>
                </a:ext>
              </a:extLst>
            </p:cNvPr>
            <p:cNvSpPr/>
            <p:nvPr/>
          </p:nvSpPr>
          <p:spPr>
            <a:xfrm>
              <a:off x="778059" y="3770018"/>
              <a:ext cx="2822980" cy="98062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Rivières, océans, lacs … 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3" name="Rectangle : coins arrondis 6">
              <a:extLst>
                <a:ext uri="{FF2B5EF4-FFF2-40B4-BE49-F238E27FC236}">
                  <a16:creationId xmlns:a16="http://schemas.microsoft.com/office/drawing/2014/main" id="{E0F6A0E2-19A2-BA41-6273-CA03E4A999BD}"/>
                </a:ext>
              </a:extLst>
            </p:cNvPr>
            <p:cNvSpPr/>
            <p:nvPr/>
          </p:nvSpPr>
          <p:spPr>
            <a:xfrm>
              <a:off x="3596674" y="3789575"/>
              <a:ext cx="513413" cy="93278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10007A7F-41A9-0215-795C-98AEC3085EF7}"/>
              </a:ext>
            </a:extLst>
          </p:cNvPr>
          <p:cNvGrpSpPr/>
          <p:nvPr/>
        </p:nvGrpSpPr>
        <p:grpSpPr>
          <a:xfrm flipH="1">
            <a:off x="7112869" y="4412642"/>
            <a:ext cx="3332028" cy="980625"/>
            <a:chOff x="778059" y="3770018"/>
            <a:chExt cx="3332028" cy="980625"/>
          </a:xfrm>
        </p:grpSpPr>
        <p:sp>
          <p:nvSpPr>
            <p:cNvPr id="35" name="Rectangle : coins arrondis 6">
              <a:extLst>
                <a:ext uri="{FF2B5EF4-FFF2-40B4-BE49-F238E27FC236}">
                  <a16:creationId xmlns:a16="http://schemas.microsoft.com/office/drawing/2014/main" id="{11E91716-6293-25EB-B7B0-24827ABABCD7}"/>
                </a:ext>
              </a:extLst>
            </p:cNvPr>
            <p:cNvSpPr/>
            <p:nvPr/>
          </p:nvSpPr>
          <p:spPr>
            <a:xfrm>
              <a:off x="778059" y="3770018"/>
              <a:ext cx="2822980" cy="98062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Salée et douce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6" name="Rectangle : coins arrondis 6">
              <a:extLst>
                <a:ext uri="{FF2B5EF4-FFF2-40B4-BE49-F238E27FC236}">
                  <a16:creationId xmlns:a16="http://schemas.microsoft.com/office/drawing/2014/main" id="{2D6D4D38-1F89-E93E-D971-445BCDA1B0C7}"/>
                </a:ext>
              </a:extLst>
            </p:cNvPr>
            <p:cNvSpPr/>
            <p:nvPr/>
          </p:nvSpPr>
          <p:spPr>
            <a:xfrm>
              <a:off x="3596674" y="3789575"/>
              <a:ext cx="513413" cy="93278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37" name="Rectangle : coins arrondis 6">
            <a:extLst>
              <a:ext uri="{FF2B5EF4-FFF2-40B4-BE49-F238E27FC236}">
                <a16:creationId xmlns:a16="http://schemas.microsoft.com/office/drawing/2014/main" id="{D84BD25B-39CE-C5F9-8683-DD940E72CBAD}"/>
              </a:ext>
            </a:extLst>
          </p:cNvPr>
          <p:cNvSpPr/>
          <p:nvPr/>
        </p:nvSpPr>
        <p:spPr>
          <a:xfrm>
            <a:off x="7048452" y="2140753"/>
            <a:ext cx="3396445" cy="338498"/>
          </a:xfrm>
          <a:prstGeom prst="roundRect">
            <a:avLst/>
          </a:prstGeom>
          <a:solidFill>
            <a:srgbClr val="F19D19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Exemple</a:t>
            </a:r>
            <a:endParaRPr lang="fr-FR" sz="2400" b="1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Rectangle : coins arrondis 6">
            <a:extLst>
              <a:ext uri="{FF2B5EF4-FFF2-40B4-BE49-F238E27FC236}">
                <a16:creationId xmlns:a16="http://schemas.microsoft.com/office/drawing/2014/main" id="{F22594D2-6A13-AA9C-8757-601A1FAB1D90}"/>
              </a:ext>
            </a:extLst>
          </p:cNvPr>
          <p:cNvSpPr/>
          <p:nvPr/>
        </p:nvSpPr>
        <p:spPr>
          <a:xfrm>
            <a:off x="1423448" y="2131326"/>
            <a:ext cx="3299382" cy="338498"/>
          </a:xfrm>
          <a:prstGeom prst="roundRect">
            <a:avLst/>
          </a:prstGeom>
          <a:solidFill>
            <a:srgbClr val="F19D19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répartition de l’eau</a:t>
            </a:r>
            <a:endParaRPr lang="fr-FR" sz="2400" b="1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66E28643-59ED-D201-9C88-B253152BEB59}"/>
              </a:ext>
            </a:extLst>
          </p:cNvPr>
          <p:cNvGrpSpPr/>
          <p:nvPr/>
        </p:nvGrpSpPr>
        <p:grpSpPr>
          <a:xfrm>
            <a:off x="1404595" y="5601820"/>
            <a:ext cx="3318235" cy="980625"/>
            <a:chOff x="1432874" y="4495882"/>
            <a:chExt cx="3318235" cy="980625"/>
          </a:xfrm>
        </p:grpSpPr>
        <p:sp>
          <p:nvSpPr>
            <p:cNvPr id="40" name="Rectangle : coins arrondis 6">
              <a:extLst>
                <a:ext uri="{FF2B5EF4-FFF2-40B4-BE49-F238E27FC236}">
                  <a16:creationId xmlns:a16="http://schemas.microsoft.com/office/drawing/2014/main" id="{6AB27E42-811E-C0FC-894C-A2B455F7BAFC}"/>
                </a:ext>
              </a:extLst>
            </p:cNvPr>
            <p:cNvSpPr/>
            <p:nvPr/>
          </p:nvSpPr>
          <p:spPr>
            <a:xfrm>
              <a:off x="1432874" y="4495882"/>
              <a:ext cx="2799761" cy="98062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Réservoirs d’eau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1" name="Rectangle : coins arrondis 6">
              <a:extLst>
                <a:ext uri="{FF2B5EF4-FFF2-40B4-BE49-F238E27FC236}">
                  <a16:creationId xmlns:a16="http://schemas.microsoft.com/office/drawing/2014/main" id="{FE0A19AA-37EB-B433-3D95-9683ECE07BAA}"/>
                </a:ext>
              </a:extLst>
            </p:cNvPr>
            <p:cNvSpPr/>
            <p:nvPr/>
          </p:nvSpPr>
          <p:spPr>
            <a:xfrm>
              <a:off x="4237696" y="4534292"/>
              <a:ext cx="513413" cy="93278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97597228-73CB-AC3C-9461-5510B33B0715}"/>
              </a:ext>
            </a:extLst>
          </p:cNvPr>
          <p:cNvGrpSpPr/>
          <p:nvPr/>
        </p:nvGrpSpPr>
        <p:grpSpPr>
          <a:xfrm flipH="1">
            <a:off x="7112869" y="5649154"/>
            <a:ext cx="3332028" cy="980625"/>
            <a:chOff x="778059" y="3770018"/>
            <a:chExt cx="3332028" cy="980625"/>
          </a:xfrm>
        </p:grpSpPr>
        <p:sp>
          <p:nvSpPr>
            <p:cNvPr id="43" name="Rectangle : coins arrondis 6">
              <a:extLst>
                <a:ext uri="{FF2B5EF4-FFF2-40B4-BE49-F238E27FC236}">
                  <a16:creationId xmlns:a16="http://schemas.microsoft.com/office/drawing/2014/main" id="{B4E6748D-B839-7488-F6FB-40FE09BD8DE0}"/>
                </a:ext>
              </a:extLst>
            </p:cNvPr>
            <p:cNvSpPr/>
            <p:nvPr/>
          </p:nvSpPr>
          <p:spPr>
            <a:xfrm>
              <a:off x="778059" y="3770018"/>
              <a:ext cx="2822980" cy="98062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Solide, liquide et gazeux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4" name="Rectangle : coins arrondis 6">
              <a:extLst>
                <a:ext uri="{FF2B5EF4-FFF2-40B4-BE49-F238E27FC236}">
                  <a16:creationId xmlns:a16="http://schemas.microsoft.com/office/drawing/2014/main" id="{F4399716-46FB-ACA9-25CB-F060F10AA38A}"/>
                </a:ext>
              </a:extLst>
            </p:cNvPr>
            <p:cNvSpPr/>
            <p:nvPr/>
          </p:nvSpPr>
          <p:spPr>
            <a:xfrm>
              <a:off x="3596674" y="3789575"/>
              <a:ext cx="513413" cy="93278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152892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A6F113-3043-2CF9-5389-D884D73756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C24587-F708-47B0-4512-867746CBB5F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96880" y="275555"/>
            <a:ext cx="10372725" cy="2682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Très bien !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E446C08-3A96-E9B9-C208-C02F6D9A77C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58ABD0D-F979-D9F2-2311-EC457D091DA8}"/>
              </a:ext>
            </a:extLst>
          </p:cNvPr>
          <p:cNvSpPr txBox="1"/>
          <p:nvPr/>
        </p:nvSpPr>
        <p:spPr>
          <a:xfrm>
            <a:off x="1000936" y="1074224"/>
            <a:ext cx="60993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spcAft>
                <a:spcPts val="600"/>
              </a:spcAft>
              <a:buClrTx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 </a:t>
            </a:r>
            <a:r>
              <a:rPr lang="fr-FR" sz="2400" b="1" kern="1200" dirty="0">
                <a:solidFill>
                  <a:prstClr val="black"/>
                </a:solidFill>
                <a:latin typeface="Calibri" panose="020F0502020204030204"/>
              </a:rPr>
              <a:t>Choisissez la bonne réponse :</a:t>
            </a:r>
          </a:p>
        </p:txBody>
      </p:sp>
      <p:sp>
        <p:nvSpPr>
          <p:cNvPr id="5" name="Google Shape;15880;p58">
            <a:extLst>
              <a:ext uri="{FF2B5EF4-FFF2-40B4-BE49-F238E27FC236}">
                <a16:creationId xmlns:a16="http://schemas.microsoft.com/office/drawing/2014/main" id="{CE522B4E-CD32-9AE1-CD2B-939E96997E33}"/>
              </a:ext>
            </a:extLst>
          </p:cNvPr>
          <p:cNvSpPr txBox="1">
            <a:spLocks/>
          </p:cNvSpPr>
          <p:nvPr/>
        </p:nvSpPr>
        <p:spPr>
          <a:xfrm>
            <a:off x="1104629" y="1180566"/>
            <a:ext cx="7313230" cy="708675"/>
          </a:xfrm>
          <a:prstGeom prst="roundRect">
            <a:avLst/>
          </a:prstGeom>
          <a:solidFill>
            <a:srgbClr val="FFFFFF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cap="none">
                <a:solidFill>
                  <a:schemeClr val="dk1"/>
                </a:solidFill>
                <a:latin typeface="+mj-lt"/>
                <a:ea typeface="Hammersmith One"/>
                <a:cs typeface="Hammersmith One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 algn="l">
              <a:lnSpc>
                <a:spcPct val="125000"/>
              </a:lnSpc>
            </a:pPr>
            <a:r>
              <a:rPr lang="fr-FR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fr-FR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Reliez par des flèches </a:t>
            </a:r>
            <a:r>
              <a:rPr lang="fr-FR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algn="l">
              <a:lnSpc>
                <a:spcPct val="125000"/>
              </a:lnSpc>
            </a:pPr>
            <a:endParaRPr lang="fr-FR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70ED870-D385-AE68-5F19-0826063A3ED6}"/>
              </a:ext>
            </a:extLst>
          </p:cNvPr>
          <p:cNvGrpSpPr/>
          <p:nvPr/>
        </p:nvGrpSpPr>
        <p:grpSpPr>
          <a:xfrm>
            <a:off x="1404595" y="3204410"/>
            <a:ext cx="3332028" cy="980625"/>
            <a:chOff x="778059" y="3770018"/>
            <a:chExt cx="3332028" cy="980625"/>
          </a:xfrm>
        </p:grpSpPr>
        <p:sp>
          <p:nvSpPr>
            <p:cNvPr id="9" name="Rectangle : coins arrondis 6">
              <a:extLst>
                <a:ext uri="{FF2B5EF4-FFF2-40B4-BE49-F238E27FC236}">
                  <a16:creationId xmlns:a16="http://schemas.microsoft.com/office/drawing/2014/main" id="{936CECAC-B4C4-33B9-E7D8-F691EAD4265A}"/>
                </a:ext>
              </a:extLst>
            </p:cNvPr>
            <p:cNvSpPr/>
            <p:nvPr/>
          </p:nvSpPr>
          <p:spPr>
            <a:xfrm>
              <a:off x="778059" y="3770018"/>
              <a:ext cx="2822980" cy="98062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Nature de l’eau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Rectangle : coins arrondis 6">
              <a:extLst>
                <a:ext uri="{FF2B5EF4-FFF2-40B4-BE49-F238E27FC236}">
                  <a16:creationId xmlns:a16="http://schemas.microsoft.com/office/drawing/2014/main" id="{D6E15B40-4765-1262-28B9-E5E4EB43D850}"/>
                </a:ext>
              </a:extLst>
            </p:cNvPr>
            <p:cNvSpPr/>
            <p:nvPr/>
          </p:nvSpPr>
          <p:spPr>
            <a:xfrm>
              <a:off x="3596674" y="3789575"/>
              <a:ext cx="513413" cy="93278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75BB2F17-E39A-EE51-60BC-54531E5B1097}"/>
              </a:ext>
            </a:extLst>
          </p:cNvPr>
          <p:cNvGrpSpPr/>
          <p:nvPr/>
        </p:nvGrpSpPr>
        <p:grpSpPr>
          <a:xfrm>
            <a:off x="1404595" y="4403115"/>
            <a:ext cx="3318235" cy="980625"/>
            <a:chOff x="1432874" y="4495882"/>
            <a:chExt cx="3318235" cy="980625"/>
          </a:xfrm>
        </p:grpSpPr>
        <p:sp>
          <p:nvSpPr>
            <p:cNvPr id="19" name="Rectangle : coins arrondis 6">
              <a:extLst>
                <a:ext uri="{FF2B5EF4-FFF2-40B4-BE49-F238E27FC236}">
                  <a16:creationId xmlns:a16="http://schemas.microsoft.com/office/drawing/2014/main" id="{DE754F37-9E88-A28D-EFBC-00F43EC0138D}"/>
                </a:ext>
              </a:extLst>
            </p:cNvPr>
            <p:cNvSpPr/>
            <p:nvPr/>
          </p:nvSpPr>
          <p:spPr>
            <a:xfrm>
              <a:off x="1432874" y="4495882"/>
              <a:ext cx="2799761" cy="98062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État de l’eau 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" name="Rectangle : coins arrondis 6">
              <a:extLst>
                <a:ext uri="{FF2B5EF4-FFF2-40B4-BE49-F238E27FC236}">
                  <a16:creationId xmlns:a16="http://schemas.microsoft.com/office/drawing/2014/main" id="{45BE7812-F464-85CC-41E7-6B07D594830C}"/>
                </a:ext>
              </a:extLst>
            </p:cNvPr>
            <p:cNvSpPr/>
            <p:nvPr/>
          </p:nvSpPr>
          <p:spPr>
            <a:xfrm>
              <a:off x="4237696" y="4534292"/>
              <a:ext cx="513413" cy="93278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833A184-12FD-F8BF-B766-8627A4A28355}"/>
              </a:ext>
            </a:extLst>
          </p:cNvPr>
          <p:cNvGrpSpPr/>
          <p:nvPr/>
        </p:nvGrpSpPr>
        <p:grpSpPr>
          <a:xfrm flipH="1">
            <a:off x="7112869" y="3176130"/>
            <a:ext cx="3332028" cy="980625"/>
            <a:chOff x="778059" y="3770018"/>
            <a:chExt cx="3332028" cy="980625"/>
          </a:xfrm>
        </p:grpSpPr>
        <p:sp>
          <p:nvSpPr>
            <p:cNvPr id="28" name="Rectangle : coins arrondis 6">
              <a:extLst>
                <a:ext uri="{FF2B5EF4-FFF2-40B4-BE49-F238E27FC236}">
                  <a16:creationId xmlns:a16="http://schemas.microsoft.com/office/drawing/2014/main" id="{5E0FA3B4-0923-D2E2-2AEE-24E82E67E397}"/>
                </a:ext>
              </a:extLst>
            </p:cNvPr>
            <p:cNvSpPr/>
            <p:nvPr/>
          </p:nvSpPr>
          <p:spPr>
            <a:xfrm>
              <a:off x="778059" y="3770018"/>
              <a:ext cx="2822980" cy="98062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Rivières, océans, lacs … 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3" name="Rectangle : coins arrondis 6">
              <a:extLst>
                <a:ext uri="{FF2B5EF4-FFF2-40B4-BE49-F238E27FC236}">
                  <a16:creationId xmlns:a16="http://schemas.microsoft.com/office/drawing/2014/main" id="{9F702B49-7F36-B00E-86F5-40B312BFC86D}"/>
                </a:ext>
              </a:extLst>
            </p:cNvPr>
            <p:cNvSpPr/>
            <p:nvPr/>
          </p:nvSpPr>
          <p:spPr>
            <a:xfrm>
              <a:off x="3596674" y="3789575"/>
              <a:ext cx="513413" cy="93278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A673E4AB-39B0-3C68-720C-F4363E4148BC}"/>
              </a:ext>
            </a:extLst>
          </p:cNvPr>
          <p:cNvGrpSpPr/>
          <p:nvPr/>
        </p:nvGrpSpPr>
        <p:grpSpPr>
          <a:xfrm flipH="1">
            <a:off x="7112869" y="4412642"/>
            <a:ext cx="3332028" cy="980625"/>
            <a:chOff x="778059" y="3770018"/>
            <a:chExt cx="3332028" cy="980625"/>
          </a:xfrm>
        </p:grpSpPr>
        <p:sp>
          <p:nvSpPr>
            <p:cNvPr id="35" name="Rectangle : coins arrondis 6">
              <a:extLst>
                <a:ext uri="{FF2B5EF4-FFF2-40B4-BE49-F238E27FC236}">
                  <a16:creationId xmlns:a16="http://schemas.microsoft.com/office/drawing/2014/main" id="{566771F1-46AE-728D-F1BE-18C347B45A87}"/>
                </a:ext>
              </a:extLst>
            </p:cNvPr>
            <p:cNvSpPr/>
            <p:nvPr/>
          </p:nvSpPr>
          <p:spPr>
            <a:xfrm>
              <a:off x="778059" y="3770018"/>
              <a:ext cx="2822980" cy="98062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Salée et douce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6" name="Rectangle : coins arrondis 6">
              <a:extLst>
                <a:ext uri="{FF2B5EF4-FFF2-40B4-BE49-F238E27FC236}">
                  <a16:creationId xmlns:a16="http://schemas.microsoft.com/office/drawing/2014/main" id="{1BE9E39D-FB6A-020E-81CF-F5B05FC7825C}"/>
                </a:ext>
              </a:extLst>
            </p:cNvPr>
            <p:cNvSpPr/>
            <p:nvPr/>
          </p:nvSpPr>
          <p:spPr>
            <a:xfrm>
              <a:off x="3596674" y="3789575"/>
              <a:ext cx="513413" cy="93278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37" name="Rectangle : coins arrondis 6">
            <a:extLst>
              <a:ext uri="{FF2B5EF4-FFF2-40B4-BE49-F238E27FC236}">
                <a16:creationId xmlns:a16="http://schemas.microsoft.com/office/drawing/2014/main" id="{837F7B7C-1500-2F85-2022-6AAF3774471A}"/>
              </a:ext>
            </a:extLst>
          </p:cNvPr>
          <p:cNvSpPr/>
          <p:nvPr/>
        </p:nvSpPr>
        <p:spPr>
          <a:xfrm>
            <a:off x="7048452" y="2140753"/>
            <a:ext cx="3396445" cy="338498"/>
          </a:xfrm>
          <a:prstGeom prst="roundRect">
            <a:avLst/>
          </a:prstGeom>
          <a:solidFill>
            <a:srgbClr val="F19D19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Exemple</a:t>
            </a:r>
            <a:endParaRPr lang="fr-FR" sz="2400" b="1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Rectangle : coins arrondis 6">
            <a:extLst>
              <a:ext uri="{FF2B5EF4-FFF2-40B4-BE49-F238E27FC236}">
                <a16:creationId xmlns:a16="http://schemas.microsoft.com/office/drawing/2014/main" id="{86679393-7139-D01F-726C-5471D3B330DA}"/>
              </a:ext>
            </a:extLst>
          </p:cNvPr>
          <p:cNvSpPr/>
          <p:nvPr/>
        </p:nvSpPr>
        <p:spPr>
          <a:xfrm>
            <a:off x="1423448" y="2131326"/>
            <a:ext cx="3299382" cy="338498"/>
          </a:xfrm>
          <a:prstGeom prst="roundRect">
            <a:avLst/>
          </a:prstGeom>
          <a:solidFill>
            <a:srgbClr val="F19D19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répartition de l’eau</a:t>
            </a:r>
            <a:endParaRPr lang="fr-FR" sz="2400" b="1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EC274C45-819F-F29A-26E1-DFF65B9C8996}"/>
              </a:ext>
            </a:extLst>
          </p:cNvPr>
          <p:cNvGrpSpPr/>
          <p:nvPr/>
        </p:nvGrpSpPr>
        <p:grpSpPr>
          <a:xfrm>
            <a:off x="1404595" y="5601820"/>
            <a:ext cx="3318235" cy="980625"/>
            <a:chOff x="1432874" y="4495882"/>
            <a:chExt cx="3318235" cy="980625"/>
          </a:xfrm>
        </p:grpSpPr>
        <p:sp>
          <p:nvSpPr>
            <p:cNvPr id="40" name="Rectangle : coins arrondis 6">
              <a:extLst>
                <a:ext uri="{FF2B5EF4-FFF2-40B4-BE49-F238E27FC236}">
                  <a16:creationId xmlns:a16="http://schemas.microsoft.com/office/drawing/2014/main" id="{8C61C338-7B3D-0C97-AE63-84B226531651}"/>
                </a:ext>
              </a:extLst>
            </p:cNvPr>
            <p:cNvSpPr/>
            <p:nvPr/>
          </p:nvSpPr>
          <p:spPr>
            <a:xfrm>
              <a:off x="1432874" y="4495882"/>
              <a:ext cx="2799761" cy="98062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Réservoirs d’eau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1" name="Rectangle : coins arrondis 6">
              <a:extLst>
                <a:ext uri="{FF2B5EF4-FFF2-40B4-BE49-F238E27FC236}">
                  <a16:creationId xmlns:a16="http://schemas.microsoft.com/office/drawing/2014/main" id="{AE6729A9-4245-67CF-DD10-951AF34489C6}"/>
                </a:ext>
              </a:extLst>
            </p:cNvPr>
            <p:cNvSpPr/>
            <p:nvPr/>
          </p:nvSpPr>
          <p:spPr>
            <a:xfrm>
              <a:off x="4237696" y="4534292"/>
              <a:ext cx="513413" cy="93278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742E85FA-9AD1-6CC4-6F89-7DC016EFEFB1}"/>
              </a:ext>
            </a:extLst>
          </p:cNvPr>
          <p:cNvGrpSpPr/>
          <p:nvPr/>
        </p:nvGrpSpPr>
        <p:grpSpPr>
          <a:xfrm flipH="1">
            <a:off x="7112869" y="5649154"/>
            <a:ext cx="3332028" cy="980625"/>
            <a:chOff x="778059" y="3770018"/>
            <a:chExt cx="3332028" cy="980625"/>
          </a:xfrm>
        </p:grpSpPr>
        <p:sp>
          <p:nvSpPr>
            <p:cNvPr id="43" name="Rectangle : coins arrondis 6">
              <a:extLst>
                <a:ext uri="{FF2B5EF4-FFF2-40B4-BE49-F238E27FC236}">
                  <a16:creationId xmlns:a16="http://schemas.microsoft.com/office/drawing/2014/main" id="{D1DFE7AD-8154-C312-A037-575B5351E97F}"/>
                </a:ext>
              </a:extLst>
            </p:cNvPr>
            <p:cNvSpPr/>
            <p:nvPr/>
          </p:nvSpPr>
          <p:spPr>
            <a:xfrm>
              <a:off x="778059" y="3770018"/>
              <a:ext cx="2822980" cy="98062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Solide, liquide et gazeux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4" name="Rectangle : coins arrondis 6">
              <a:extLst>
                <a:ext uri="{FF2B5EF4-FFF2-40B4-BE49-F238E27FC236}">
                  <a16:creationId xmlns:a16="http://schemas.microsoft.com/office/drawing/2014/main" id="{A62ECB8F-430E-86E0-DA11-31AACD03ABB4}"/>
                </a:ext>
              </a:extLst>
            </p:cNvPr>
            <p:cNvSpPr/>
            <p:nvPr/>
          </p:nvSpPr>
          <p:spPr>
            <a:xfrm>
              <a:off x="3596674" y="3789575"/>
              <a:ext cx="513413" cy="93278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E5F3AA64-6182-E416-7041-C203540874FE}"/>
              </a:ext>
            </a:extLst>
          </p:cNvPr>
          <p:cNvCxnSpPr>
            <a:stCxn id="14" idx="3"/>
            <a:endCxn id="36" idx="3"/>
          </p:cNvCxnSpPr>
          <p:nvPr/>
        </p:nvCxnSpPr>
        <p:spPr>
          <a:xfrm>
            <a:off x="4736623" y="3690361"/>
            <a:ext cx="2376246" cy="120823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0DB16796-49C8-34B4-9D77-7CEA4EB7CF7F}"/>
              </a:ext>
            </a:extLst>
          </p:cNvPr>
          <p:cNvCxnSpPr>
            <a:cxnSpLocks/>
            <a:stCxn id="20" idx="3"/>
            <a:endCxn id="44" idx="3"/>
          </p:cNvCxnSpPr>
          <p:nvPr/>
        </p:nvCxnSpPr>
        <p:spPr>
          <a:xfrm>
            <a:off x="4722830" y="4907919"/>
            <a:ext cx="2390039" cy="122718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5860710F-70E2-C76A-9935-5BD9B7C96382}"/>
              </a:ext>
            </a:extLst>
          </p:cNvPr>
          <p:cNvCxnSpPr>
            <a:cxnSpLocks/>
            <a:endCxn id="33" idx="3"/>
          </p:cNvCxnSpPr>
          <p:nvPr/>
        </p:nvCxnSpPr>
        <p:spPr>
          <a:xfrm flipV="1">
            <a:off x="4709037" y="3662081"/>
            <a:ext cx="2403832" cy="246339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Image 16">
            <a:extLst>
              <a:ext uri="{FF2B5EF4-FFF2-40B4-BE49-F238E27FC236}">
                <a16:creationId xmlns:a16="http://schemas.microsoft.com/office/drawing/2014/main" id="{2710B490-D06C-DF3D-BBD8-1EBC37BE11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9605" y="786492"/>
            <a:ext cx="583170" cy="583170"/>
          </a:xfrm>
          <a:prstGeom prst="rect">
            <a:avLst/>
          </a:prstGeom>
        </p:spPr>
      </p:pic>
      <p:sp>
        <p:nvSpPr>
          <p:cNvPr id="18" name="Espace réservé du contenu 3">
            <a:extLst>
              <a:ext uri="{FF2B5EF4-FFF2-40B4-BE49-F238E27FC236}">
                <a16:creationId xmlns:a16="http://schemas.microsoft.com/office/drawing/2014/main" id="{E4777C80-71C7-6D70-0F0B-074CC6810E15}"/>
              </a:ext>
            </a:extLst>
          </p:cNvPr>
          <p:cNvSpPr txBox="1">
            <a:spLocks/>
          </p:cNvSpPr>
          <p:nvPr/>
        </p:nvSpPr>
        <p:spPr>
          <a:xfrm>
            <a:off x="909983" y="630841"/>
            <a:ext cx="10372459" cy="2993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Expliquer davantage si nécessaire</a:t>
            </a:r>
          </a:p>
        </p:txBody>
      </p:sp>
    </p:spTree>
    <p:extLst>
      <p:ext uri="{BB962C8B-B14F-4D97-AF65-F5344CB8AC3E}">
        <p14:creationId xmlns:p14="http://schemas.microsoft.com/office/powerpoint/2010/main" val="19068986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304679-1079-6875-F150-4FFD377424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14E4DA-4B4C-A934-AFDB-5E3E65B5132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96880" y="275555"/>
            <a:ext cx="10372725" cy="2682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la question suivante.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6852BBF-2E62-6747-79E6-25FDB2E56BE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8692831-CEC7-A771-8B07-FD7AF092C5A7}"/>
              </a:ext>
            </a:extLst>
          </p:cNvPr>
          <p:cNvSpPr txBox="1"/>
          <p:nvPr/>
        </p:nvSpPr>
        <p:spPr>
          <a:xfrm>
            <a:off x="1000936" y="1074224"/>
            <a:ext cx="60993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spcAft>
                <a:spcPts val="600"/>
              </a:spcAft>
              <a:buClrTx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 </a:t>
            </a:r>
            <a:r>
              <a:rPr lang="fr-FR" sz="2400" b="1" kern="1200" dirty="0">
                <a:solidFill>
                  <a:prstClr val="black"/>
                </a:solidFill>
                <a:latin typeface="Calibri" panose="020F0502020204030204"/>
              </a:rPr>
              <a:t>Choisissez la bonne réponse :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90A15C4-A332-FB0D-ADC2-CBAE301A891D}"/>
              </a:ext>
            </a:extLst>
          </p:cNvPr>
          <p:cNvGrpSpPr/>
          <p:nvPr/>
        </p:nvGrpSpPr>
        <p:grpSpPr>
          <a:xfrm>
            <a:off x="10790576" y="349758"/>
            <a:ext cx="497596" cy="431295"/>
            <a:chOff x="779844" y="4335989"/>
            <a:chExt cx="563238" cy="575842"/>
          </a:xfrm>
        </p:grpSpPr>
        <p:pic>
          <p:nvPicPr>
            <p:cNvPr id="3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7EDB0831-C58A-825F-67D0-EF021DBF65B9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80353F98-D0E1-FC4A-5F3D-02D9589AF578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32" name="Espace réservé du contenu 3">
            <a:extLst>
              <a:ext uri="{FF2B5EF4-FFF2-40B4-BE49-F238E27FC236}">
                <a16:creationId xmlns:a16="http://schemas.microsoft.com/office/drawing/2014/main" id="{A9BA326F-2D08-A148-F805-BAF771782110}"/>
              </a:ext>
            </a:extLst>
          </p:cNvPr>
          <p:cNvSpPr txBox="1">
            <a:spLocks/>
          </p:cNvSpPr>
          <p:nvPr/>
        </p:nvSpPr>
        <p:spPr>
          <a:xfrm>
            <a:off x="666649" y="629660"/>
            <a:ext cx="10372725" cy="300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Clarifier la question et, si nécessaire, recourir à l’alternance linguistique. Inviter les élèves à utiliser leurs ardoises.</a:t>
            </a:r>
          </a:p>
        </p:txBody>
      </p:sp>
      <p:sp>
        <p:nvSpPr>
          <p:cNvPr id="4" name="Google Shape;1403;p31">
            <a:extLst>
              <a:ext uri="{FF2B5EF4-FFF2-40B4-BE49-F238E27FC236}">
                <a16:creationId xmlns:a16="http://schemas.microsoft.com/office/drawing/2014/main" id="{4FB54A4A-FBE6-B2AF-9DB1-8CE983B16102}"/>
              </a:ext>
            </a:extLst>
          </p:cNvPr>
          <p:cNvSpPr/>
          <p:nvPr/>
        </p:nvSpPr>
        <p:spPr>
          <a:xfrm>
            <a:off x="320040" y="2724842"/>
            <a:ext cx="4481314" cy="3386398"/>
          </a:xfrm>
          <a:prstGeom prst="roundRect">
            <a:avLst/>
          </a:prstGeom>
          <a:noFill/>
          <a:ln>
            <a:solidFill>
              <a:srgbClr val="0F9E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sz="2800" b="1" dirty="0">
              <a:solidFill>
                <a:srgbClr val="0D0D0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6" name="Rectangle: Rounded Corners 22">
            <a:extLst>
              <a:ext uri="{FF2B5EF4-FFF2-40B4-BE49-F238E27FC236}">
                <a16:creationId xmlns:a16="http://schemas.microsoft.com/office/drawing/2014/main" id="{4A811E9B-95B2-F5CF-C9C5-B0B8D9DA875D}"/>
              </a:ext>
            </a:extLst>
          </p:cNvPr>
          <p:cNvSpPr/>
          <p:nvPr/>
        </p:nvSpPr>
        <p:spPr>
          <a:xfrm>
            <a:off x="6323600" y="3120189"/>
            <a:ext cx="3810213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Un seul secteur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E51418F-5CC7-2F6D-3CDF-93FB0766E972}"/>
              </a:ext>
            </a:extLst>
          </p:cNvPr>
          <p:cNvGrpSpPr/>
          <p:nvPr/>
        </p:nvGrpSpPr>
        <p:grpSpPr>
          <a:xfrm>
            <a:off x="357664" y="3061005"/>
            <a:ext cx="4040833" cy="2232640"/>
            <a:chOff x="3435350" y="8739690"/>
            <a:chExt cx="3267661" cy="1539309"/>
          </a:xfrm>
        </p:grpSpPr>
        <p:graphicFrame>
          <p:nvGraphicFramePr>
            <p:cNvPr id="11" name="Graphique 10">
              <a:extLst>
                <a:ext uri="{FF2B5EF4-FFF2-40B4-BE49-F238E27FC236}">
                  <a16:creationId xmlns:a16="http://schemas.microsoft.com/office/drawing/2014/main" id="{8E4250FC-398E-5AED-6111-E5A791CE06BB}"/>
                </a:ext>
              </a:extLst>
            </p:cNvPr>
            <p:cNvGraphicFramePr/>
            <p:nvPr/>
          </p:nvGraphicFramePr>
          <p:xfrm>
            <a:off x="3952259" y="8739690"/>
            <a:ext cx="2135263" cy="153930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C8CC2967-D9DB-426B-CC47-F65893E34DF0}"/>
                </a:ext>
              </a:extLst>
            </p:cNvPr>
            <p:cNvGrpSpPr/>
            <p:nvPr/>
          </p:nvGrpSpPr>
          <p:grpSpPr>
            <a:xfrm>
              <a:off x="3435350" y="8822390"/>
              <a:ext cx="3267661" cy="1247890"/>
              <a:chOff x="3435350" y="8822390"/>
              <a:chExt cx="3267661" cy="1247890"/>
            </a:xfrm>
          </p:grpSpPr>
          <p:grpSp>
            <p:nvGrpSpPr>
              <p:cNvPr id="13" name="Groupe 12">
                <a:extLst>
                  <a:ext uri="{FF2B5EF4-FFF2-40B4-BE49-F238E27FC236}">
                    <a16:creationId xmlns:a16="http://schemas.microsoft.com/office/drawing/2014/main" id="{7EA079F7-08F1-F086-B15C-C51513ADF0DA}"/>
                  </a:ext>
                </a:extLst>
              </p:cNvPr>
              <p:cNvGrpSpPr/>
              <p:nvPr/>
            </p:nvGrpSpPr>
            <p:grpSpPr>
              <a:xfrm>
                <a:off x="4124694" y="8993409"/>
                <a:ext cx="629636" cy="171020"/>
                <a:chOff x="3282374" y="8868218"/>
                <a:chExt cx="1325734" cy="342040"/>
              </a:xfrm>
            </p:grpSpPr>
            <p:cxnSp>
              <p:nvCxnSpPr>
                <p:cNvPr id="21" name="Connecteur droit 20">
                  <a:extLst>
                    <a:ext uri="{FF2B5EF4-FFF2-40B4-BE49-F238E27FC236}">
                      <a16:creationId xmlns:a16="http://schemas.microsoft.com/office/drawing/2014/main" id="{4CD41A79-69DC-135E-1CD9-3B005518221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282374" y="8868218"/>
                  <a:ext cx="962663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Connecteur droit 21">
                  <a:extLst>
                    <a:ext uri="{FF2B5EF4-FFF2-40B4-BE49-F238E27FC236}">
                      <a16:creationId xmlns:a16="http://schemas.microsoft.com/office/drawing/2014/main" id="{E277F205-BCAB-573A-3C68-38D8A3A4767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4245037" y="8868218"/>
                  <a:ext cx="363071" cy="34204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headEnd type="triangl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5" name="Connecteur droit 14">
                <a:extLst>
                  <a:ext uri="{FF2B5EF4-FFF2-40B4-BE49-F238E27FC236}">
                    <a16:creationId xmlns:a16="http://schemas.microsoft.com/office/drawing/2014/main" id="{5A40039F-F749-F79A-69F7-86CC589264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40350" y="9551311"/>
                <a:ext cx="685800" cy="0"/>
              </a:xfrm>
              <a:prstGeom prst="line">
                <a:avLst/>
              </a:prstGeom>
              <a:ln>
                <a:solidFill>
                  <a:schemeClr val="tx1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057664C7-E4F8-94F7-5D16-6337A46F347D}"/>
                  </a:ext>
                </a:extLst>
              </p:cNvPr>
              <p:cNvSpPr txBox="1"/>
              <p:nvPr/>
            </p:nvSpPr>
            <p:spPr>
              <a:xfrm>
                <a:off x="3435350" y="8822390"/>
                <a:ext cx="914400" cy="6365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liquide</a:t>
                </a:r>
              </a:p>
              <a:p>
                <a:pPr algn="ctr"/>
                <a:r>
                  <a:rPr lang="fr-FR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22,5 %</a:t>
                </a:r>
              </a:p>
            </p:txBody>
          </p:sp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324A5DA0-B818-F708-4D76-15A682D963D7}"/>
                  </a:ext>
                </a:extLst>
              </p:cNvPr>
              <p:cNvSpPr txBox="1"/>
              <p:nvPr/>
            </p:nvSpPr>
            <p:spPr>
              <a:xfrm>
                <a:off x="5788611" y="9433684"/>
                <a:ext cx="914400" cy="6365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solide</a:t>
                </a:r>
              </a:p>
              <a:p>
                <a:pPr algn="ctr"/>
                <a:r>
                  <a:rPr lang="fr-FR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77,5 %</a:t>
                </a:r>
              </a:p>
            </p:txBody>
          </p:sp>
        </p:grpSp>
      </p:grpSp>
      <p:sp>
        <p:nvSpPr>
          <p:cNvPr id="23" name="ZoneTexte 22">
            <a:extLst>
              <a:ext uri="{FF2B5EF4-FFF2-40B4-BE49-F238E27FC236}">
                <a16:creationId xmlns:a16="http://schemas.microsoft.com/office/drawing/2014/main" id="{3B2DE565-6FFA-3ED7-104F-08CDAE36CD23}"/>
              </a:ext>
            </a:extLst>
          </p:cNvPr>
          <p:cNvSpPr txBox="1"/>
          <p:nvPr/>
        </p:nvSpPr>
        <p:spPr>
          <a:xfrm>
            <a:off x="471170" y="5293643"/>
            <a:ext cx="417624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79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fr-FR" sz="1800" b="1" dirty="0">
                <a:solidFill>
                  <a:srgbClr val="0079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épartition de l’eau douce sur Terre selon son état physique</a:t>
            </a:r>
            <a:endParaRPr lang="fr-FR" dirty="0">
              <a:solidFill>
                <a:srgbClr val="00797F"/>
              </a:solidFill>
            </a:endParaRPr>
          </a:p>
        </p:txBody>
      </p:sp>
      <p:sp>
        <p:nvSpPr>
          <p:cNvPr id="24" name="Google Shape;1376;p31">
            <a:extLst>
              <a:ext uri="{FF2B5EF4-FFF2-40B4-BE49-F238E27FC236}">
                <a16:creationId xmlns:a16="http://schemas.microsoft.com/office/drawing/2014/main" id="{F2700B99-3865-5774-3D00-7AAAACEABC31}"/>
              </a:ext>
            </a:extLst>
          </p:cNvPr>
          <p:cNvSpPr/>
          <p:nvPr/>
        </p:nvSpPr>
        <p:spPr>
          <a:xfrm>
            <a:off x="737994" y="1732420"/>
            <a:ext cx="10960669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Le graphique ci-dessous contient :</a:t>
            </a:r>
          </a:p>
        </p:txBody>
      </p:sp>
      <p:sp>
        <p:nvSpPr>
          <p:cNvPr id="25" name="Rectangle: Rounded Corners 22">
            <a:extLst>
              <a:ext uri="{FF2B5EF4-FFF2-40B4-BE49-F238E27FC236}">
                <a16:creationId xmlns:a16="http://schemas.microsoft.com/office/drawing/2014/main" id="{341DD06F-E25B-E8AC-E78E-540886B4B699}"/>
              </a:ext>
            </a:extLst>
          </p:cNvPr>
          <p:cNvSpPr/>
          <p:nvPr/>
        </p:nvSpPr>
        <p:spPr>
          <a:xfrm>
            <a:off x="6323600" y="4067583"/>
            <a:ext cx="3810213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Deux secteurs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Rectangle: Rounded Corners 22">
            <a:extLst>
              <a:ext uri="{FF2B5EF4-FFF2-40B4-BE49-F238E27FC236}">
                <a16:creationId xmlns:a16="http://schemas.microsoft.com/office/drawing/2014/main" id="{ECA31E34-47AF-DCC1-3EE6-A4CBD714D5E9}"/>
              </a:ext>
            </a:extLst>
          </p:cNvPr>
          <p:cNvSpPr/>
          <p:nvPr/>
        </p:nvSpPr>
        <p:spPr>
          <a:xfrm>
            <a:off x="6323600" y="5014977"/>
            <a:ext cx="3810213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c.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rois secteurs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1699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18573</TotalTime>
  <Words>883</Words>
  <Application>Microsoft Office PowerPoint</Application>
  <PresentationFormat>Grand écran</PresentationFormat>
  <Paragraphs>191</Paragraphs>
  <Slides>24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24</vt:i4>
      </vt:variant>
    </vt:vector>
  </HeadingPairs>
  <TitlesOfParts>
    <vt:vector size="34" baseType="lpstr">
      <vt:lpstr>Aptos</vt:lpstr>
      <vt:lpstr>Arial</vt:lpstr>
      <vt:lpstr>Calibri</vt:lpstr>
      <vt:lpstr>Dosis</vt:lpstr>
      <vt:lpstr>Dosis Bold</vt:lpstr>
      <vt:lpstr>Hammersmith One</vt:lpstr>
      <vt:lpstr>Poppins ExtraBold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Répondez à la question suivante. </vt:lpstr>
      <vt:lpstr>Très bien !</vt:lpstr>
      <vt:lpstr>Répondez à la question suivante. </vt:lpstr>
      <vt:lpstr>Parfait ! Le graphique contient deux secteurs : l’état liquide et l’état solide.</vt:lpstr>
      <vt:lpstr>Voici une autre question :</vt:lpstr>
      <vt:lpstr>Très bien !</vt:lpstr>
      <vt:lpstr>Une autre question concernant la description du graphique.</vt:lpstr>
      <vt:lpstr>Très bien ! L’eau à l’état solide représente la plus grande partie de l’eau douce sur Terre avec un pourcentage de 77,5 %. </vt:lpstr>
      <vt:lpstr>Maintenant, une question à propos des différents secteurs du graphique.</vt:lpstr>
      <vt:lpstr>Excellent !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MOHAMMED.SENHAJI-KHA</cp:lastModifiedBy>
  <cp:revision>1305</cp:revision>
  <cp:lastPrinted>2024-10-05T19:15:58Z</cp:lastPrinted>
  <dcterms:created xsi:type="dcterms:W3CDTF">2024-05-28T10:13:44Z</dcterms:created>
  <dcterms:modified xsi:type="dcterms:W3CDTF">2026-05-23T08:12:18Z</dcterms:modified>
</cp:coreProperties>
</file>