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7"/>
  </p:notesMasterIdLst>
  <p:handoutMasterIdLst>
    <p:handoutMasterId r:id="rId28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56" r:id="rId10"/>
    <p:sldId id="257" r:id="rId11"/>
    <p:sldId id="258" r:id="rId12"/>
    <p:sldId id="304" r:id="rId13"/>
    <p:sldId id="259" r:id="rId14"/>
    <p:sldId id="2147483631" r:id="rId15"/>
    <p:sldId id="2147483630" r:id="rId16"/>
    <p:sldId id="307" r:id="rId17"/>
    <p:sldId id="260" r:id="rId18"/>
    <p:sldId id="261" r:id="rId19"/>
    <p:sldId id="2147483568" r:id="rId20"/>
    <p:sldId id="2147483623" r:id="rId21"/>
    <p:sldId id="2147483618" r:id="rId22"/>
    <p:sldId id="2147483628" r:id="rId23"/>
    <p:sldId id="2134806577" r:id="rId24"/>
    <p:sldId id="2134806581" r:id="rId25"/>
    <p:sldId id="21348065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56"/>
            <p14:sldId id="257"/>
            <p14:sldId id="258"/>
            <p14:sldId id="304"/>
            <p14:sldId id="259"/>
            <p14:sldId id="2147483631"/>
            <p14:sldId id="2147483630"/>
            <p14:sldId id="307"/>
            <p14:sldId id="260"/>
            <p14:sldId id="261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3F"/>
    <a:srgbClr val="0769BD"/>
    <a:srgbClr val="970F49"/>
    <a:srgbClr val="37ABE0"/>
    <a:srgbClr val="F15E4D"/>
    <a:srgbClr val="5FADE4"/>
    <a:srgbClr val="A11145"/>
    <a:srgbClr val="FDF2E2"/>
    <a:srgbClr val="BF4598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90" autoAdjust="0"/>
  </p:normalViewPr>
  <p:slideViewPr>
    <p:cSldViewPr snapToGrid="0">
      <p:cViewPr varScale="1">
        <p:scale>
          <a:sx n="76" d="100"/>
          <a:sy n="76" d="100"/>
        </p:scale>
        <p:origin x="85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microsoft.com/office/2007/relationships/hdphoto" Target="../media/hdphoto6.wdp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e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Respiration, circulation et santé humaine.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3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267839" y="4680422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Déduire le rôle de l’exercice physique dans le maintien de la santé des deux systèmes : respiratoire et circulatoire</a:t>
            </a:r>
            <a:r>
              <a:rPr lang="fr-FR" sz="1600" dirty="0"/>
              <a:t>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116B4-F032-A20D-CDA9-55730FC8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4402BDDE-387F-E32B-93AD-1A27213A4EB6}"/>
              </a:ext>
            </a:extLst>
          </p:cNvPr>
          <p:cNvSpPr/>
          <p:nvPr/>
        </p:nvSpPr>
        <p:spPr>
          <a:xfrm>
            <a:off x="7543800" y="166556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AE9A26B-B2DC-58BD-DF33-F196A460B5B0}"/>
              </a:ext>
            </a:extLst>
          </p:cNvPr>
          <p:cNvGrpSpPr/>
          <p:nvPr/>
        </p:nvGrpSpPr>
        <p:grpSpPr>
          <a:xfrm>
            <a:off x="539437" y="1523690"/>
            <a:ext cx="5984065" cy="4406749"/>
            <a:chOff x="5989495" y="2392681"/>
            <a:chExt cx="5984065" cy="4406749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995B70E9-43B8-2553-0662-DC125C0B94A5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0F299CE3-175E-2AD2-3E5E-53793556B3FD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61" name="Connecteur droit avec flèche 60">
                  <a:extLst>
                    <a:ext uri="{FF2B5EF4-FFF2-40B4-BE49-F238E27FC236}">
                      <a16:creationId xmlns:a16="http://schemas.microsoft.com/office/drawing/2014/main" id="{3ACC791E-E65F-D374-A8B9-2813C32D43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>
                  <a:extLst>
                    <a:ext uri="{FF2B5EF4-FFF2-40B4-BE49-F238E27FC236}">
                      <a16:creationId xmlns:a16="http://schemas.microsoft.com/office/drawing/2014/main" id="{77CF721B-7F63-BF17-6740-2F8A6B0F20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F60E8BF2-76F4-1801-394B-A9A0720A46D6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86AD439E-60D6-C2EC-F41A-A6A289C74824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7895BB9B-AECB-49B5-BF53-752D167F64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22D4C5CD-91CD-D627-C5A9-287654CA72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6FC097CD-C9D1-B1A6-F1E3-77F68A4886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4F747D9E-DA20-6120-39DA-2574195E5C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C9E40ACF-1CE4-7E7C-338E-BED1B027BC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>
                    <a:extLst>
                      <a:ext uri="{FF2B5EF4-FFF2-40B4-BE49-F238E27FC236}">
                        <a16:creationId xmlns:a16="http://schemas.microsoft.com/office/drawing/2014/main" id="{3FA2A2AE-1B48-0D7E-D514-0DDBADE7EC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eur droit 59">
                    <a:extLst>
                      <a:ext uri="{FF2B5EF4-FFF2-40B4-BE49-F238E27FC236}">
                        <a16:creationId xmlns:a16="http://schemas.microsoft.com/office/drawing/2014/main" id="{FD9DC03E-20AD-7D5A-0AC4-8F07E1D607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D6F1E17-F4B6-169C-1888-52A938E232C7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6E25799-C3CC-6041-8B76-1548E256B21F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58BFE80E-DCF6-67E7-F312-139703BFC8CA}"/>
                    </a:ext>
                  </a:extLst>
                </p:cNvPr>
                <p:cNvSpPr/>
                <p:nvPr/>
              </p:nvSpPr>
              <p:spPr>
                <a:xfrm>
                  <a:off x="5361008" y="4433657"/>
                  <a:ext cx="1007924" cy="1493103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724E77-ED75-0C0C-122B-F9497469D604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4273E004-A918-62E0-19F6-EA49EA8EE7C3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A0F04418-2D68-EEBC-E156-AA3D4ACE02DF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BD13F7C3-8D82-8A4F-F0D2-8C5390FA39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76D3DDBE-941D-748F-76A4-DD7255F8533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82BF580B-CCB2-3142-9C34-F47AA4F698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D2E790C0-B484-B3E6-71E5-31718EABEE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eur droit 50">
                    <a:extLst>
                      <a:ext uri="{FF2B5EF4-FFF2-40B4-BE49-F238E27FC236}">
                        <a16:creationId xmlns:a16="http://schemas.microsoft.com/office/drawing/2014/main" id="{4F7768CB-9C25-EEA0-8355-B989664416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eur droit 51">
                    <a:extLst>
                      <a:ext uri="{FF2B5EF4-FFF2-40B4-BE49-F238E27FC236}">
                        <a16:creationId xmlns:a16="http://schemas.microsoft.com/office/drawing/2014/main" id="{3D936CD5-D39B-B083-102E-80842927CB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eur droit 52">
                    <a:extLst>
                      <a:ext uri="{FF2B5EF4-FFF2-40B4-BE49-F238E27FC236}">
                        <a16:creationId xmlns:a16="http://schemas.microsoft.com/office/drawing/2014/main" id="{BDFDB0E2-ED26-464A-D35C-9D7A1BCB43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EB5AF127-E037-F9F9-0799-6D4614F19EE5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86556012-EE04-0243-8078-445BD7EED213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04612FAA-38EF-D4B2-970C-4F95F019A4A2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557F8250-1462-E86F-8257-E7CFBAD37768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EE8EE2D3-0786-AB23-114F-A6788C90F613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E38ABFBD-3009-7B36-BED3-204DAE051A8A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CA99A150-3790-1232-E8CE-D5541769159B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42D6826D-B5EC-9FED-F1A7-81200909E85E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7E9F8149-17C9-8748-707A-5C72CBE4EFB4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4CB7094B-0785-1844-0A00-267220473866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: Rounded Corners 22">
            <a:extLst>
              <a:ext uri="{FF2B5EF4-FFF2-40B4-BE49-F238E27FC236}">
                <a16:creationId xmlns:a16="http://schemas.microsoft.com/office/drawing/2014/main" id="{1D98A321-BFFE-994D-76FF-5061B2C30154}"/>
              </a:ext>
            </a:extLst>
          </p:cNvPr>
          <p:cNvSpPr/>
          <p:nvPr/>
        </p:nvSpPr>
        <p:spPr>
          <a:xfrm>
            <a:off x="7543800" y="325052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: Rounded Corners 22">
            <a:extLst>
              <a:ext uri="{FF2B5EF4-FFF2-40B4-BE49-F238E27FC236}">
                <a16:creationId xmlns:a16="http://schemas.microsoft.com/office/drawing/2014/main" id="{EE086059-B8D3-E76E-116C-138C30D8D753}"/>
              </a:ext>
            </a:extLst>
          </p:cNvPr>
          <p:cNvSpPr/>
          <p:nvPr/>
        </p:nvSpPr>
        <p:spPr>
          <a:xfrm>
            <a:off x="7588624" y="5140288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73B3E08D-D974-7243-4E8C-7947CC99CEAA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901440" y="1689845"/>
            <a:ext cx="3642360" cy="23170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57AE65BA-AEDB-06EE-66D7-5EDAFCD3ED39}"/>
              </a:ext>
            </a:extLst>
          </p:cNvPr>
          <p:cNvCxnSpPr>
            <a:cxnSpLocks/>
          </p:cNvCxnSpPr>
          <p:nvPr/>
        </p:nvCxnSpPr>
        <p:spPr>
          <a:xfrm flipH="1">
            <a:off x="5871882" y="3472441"/>
            <a:ext cx="1671918" cy="81268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3382027F-18E6-6D1A-7182-2BAE52C6A84C}"/>
              </a:ext>
            </a:extLst>
          </p:cNvPr>
          <p:cNvCxnSpPr>
            <a:cxnSpLocks/>
            <a:stCxn id="70" idx="1"/>
          </p:cNvCxnSpPr>
          <p:nvPr/>
        </p:nvCxnSpPr>
        <p:spPr>
          <a:xfrm flipH="1">
            <a:off x="6338944" y="5396267"/>
            <a:ext cx="1249680" cy="19307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610F3425-B616-786C-B269-A5265BB42D2E}"/>
              </a:ext>
            </a:extLst>
          </p:cNvPr>
          <p:cNvSpPr txBox="1"/>
          <p:nvPr/>
        </p:nvSpPr>
        <p:spPr>
          <a:xfrm>
            <a:off x="9215718" y="5136774"/>
            <a:ext cx="881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Titre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B7597-1E2D-B469-E936-1E533D843219}"/>
              </a:ext>
            </a:extLst>
          </p:cNvPr>
          <p:cNvSpPr txBox="1"/>
          <p:nvPr/>
        </p:nvSpPr>
        <p:spPr>
          <a:xfrm>
            <a:off x="8444754" y="3146608"/>
            <a:ext cx="2649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Paramètre varié 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1CED5C-82C8-EAB2-F64E-AAC63120C767}"/>
              </a:ext>
            </a:extLst>
          </p:cNvPr>
          <p:cNvSpPr txBox="1"/>
          <p:nvPr/>
        </p:nvSpPr>
        <p:spPr>
          <a:xfrm>
            <a:off x="8355107" y="1631573"/>
            <a:ext cx="2940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Paramètre mesuré</a:t>
            </a:r>
            <a:endParaRPr lang="fr-FR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9F45C094-7B12-9391-FC69-D485CCE54B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2867" y="306846"/>
            <a:ext cx="10372725" cy="26828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travail ! 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1A0A7E78-64A9-3E18-B671-FB887265F245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EB0F97CF-7501-2881-0D49-D906F67D61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5538D3BD-B9C3-831C-7F26-49F8E11EC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8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09F59-004D-2693-5FB5-DCE399AB4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C6A1CF-7E8C-677D-5927-F25D65627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7491" y="276770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2DECE9-4C8B-6168-7198-03310A3DBF5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31788" y="657652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8D38E3-766D-326C-F886-F45CBB0B81D3}"/>
              </a:ext>
            </a:extLst>
          </p:cNvPr>
          <p:cNvSpPr txBox="1"/>
          <p:nvPr/>
        </p:nvSpPr>
        <p:spPr>
          <a:xfrm>
            <a:off x="478019" y="1074447"/>
            <a:ext cx="10880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Complétez la phrase ci-dessous par ce qui convient: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F9EDA30-D182-D57D-534B-D4BFE41E1781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067D48D-2CFB-D338-E7AA-6FC7A0637B19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6B38A536-113D-38E4-D8B3-14307FB1947F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A2EE0343-E41B-D117-16E0-65F96409B8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7E64E84B-78BF-F406-EA10-CF2BBA3B79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1A131027-2E71-130C-EC92-38001A8AE8EA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8C819835-B8AF-62AE-4606-4E585516E3F2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748FB6F9-9C5A-9AE3-47F0-90CE17503F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574FAC22-4CDE-43EE-4310-205BFAE6EB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FC3F20A2-9872-A875-25CB-8BCBA835ED1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66A690B7-A396-ECBE-07DD-DC668ECD5C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63BBB1D8-0493-21BA-F973-3F4754590A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BB2026E6-2546-09EB-5291-4ED2D7BA89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65B4F93B-7395-E256-AC78-6892AC0CB7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917EE4F5-E8CA-5E20-6917-552F32124377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7689671-F9B1-695B-2EEE-D8B24F9584B1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9D8F901B-0D3C-3C73-326C-F52A00F92A2B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C1A924E6-93A4-0911-9370-BFCB71C15721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F95B7ED-6FD2-B748-BDF6-4AE62798A849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C32A3EAC-A3D0-8B83-D3EA-0E8CE982EE68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2E4730C4-71DB-8D4C-F546-118460B8C0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64172B79-DB39-7313-F43C-85C6F36070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86FB0639-7E66-05C2-AA75-1410385510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3988FE9E-8EBC-A7D4-1B54-E9390D23C3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910C040A-7002-831B-3BCA-12DB636E19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AA96DEFE-6201-CB3F-BE5B-791CF4329FB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112413A4-E5A6-7B9B-7CF4-25139118B79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446B4F55-9574-D08F-C391-3E0F9D66008A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8164073B-F87C-AB58-3D21-DE292C1DAB51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172C42E1-A2F0-3ADC-C5D6-EFF3DB99C810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4EA531B7-7789-BB7A-11DE-2CAE75607A4F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3C144412-D5B1-71B9-194A-5765F99E241B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1A5FA373-2F23-553C-0380-2151775C1D97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0DEE03B4-D390-C071-9DD5-116FEBC06D06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D0A05DDF-0DE2-2326-86A7-1CA657585445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618E09A-107D-5FDD-51F4-158B45ECE784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ED1300C0-485F-A449-88ED-57859C61F3C9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31C16AEB-D8ED-D230-75B0-2182087FD41E}"/>
              </a:ext>
            </a:extLst>
          </p:cNvPr>
          <p:cNvSpPr txBox="1"/>
          <p:nvPr/>
        </p:nvSpPr>
        <p:spPr>
          <a:xfrm>
            <a:off x="1730828" y="1567360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Lire les valeurs à partir du graphique:</a:t>
            </a: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051DE2E-F84D-1461-C2F9-AA9C05147ECB}"/>
              </a:ext>
            </a:extLst>
          </p:cNvPr>
          <p:cNvSpPr txBox="1"/>
          <p:nvPr/>
        </p:nvSpPr>
        <p:spPr>
          <a:xfrm>
            <a:off x="478019" y="2615329"/>
            <a:ext cx="5280724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fréquence respiratoire à l’état de repos est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………………………………..………..</a:t>
            </a:r>
          </a:p>
          <a:p>
            <a:pPr algn="just">
              <a:lnSpc>
                <a:spcPct val="150000"/>
              </a:lnSpc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fréquence respiratoire pendant l’exercice physique est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………………………………………………………..</a:t>
            </a:r>
          </a:p>
        </p:txBody>
      </p:sp>
      <p:pic>
        <p:nvPicPr>
          <p:cNvPr id="23" name="Picture 1">
            <a:extLst>
              <a:ext uri="{FF2B5EF4-FFF2-40B4-BE49-F238E27FC236}">
                <a16:creationId xmlns:a16="http://schemas.microsoft.com/office/drawing/2014/main" id="{AF095A86-C8E9-3D3A-AB8C-311ED7369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  <p:sp>
        <p:nvSpPr>
          <p:cNvPr id="24" name="Oval 7">
            <a:extLst>
              <a:ext uri="{FF2B5EF4-FFF2-40B4-BE49-F238E27FC236}">
                <a16:creationId xmlns:a16="http://schemas.microsoft.com/office/drawing/2014/main" id="{A16B3DF9-8419-DFBB-48BA-63ED1B30CC9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612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C8AA-C540-9068-CBF6-F94470CE1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E66158-71E3-3064-9570-A3CD990DD5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7491" y="276770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94972D-3BE1-E320-8E40-6A8F6259390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31788" y="657652"/>
            <a:ext cx="10372725" cy="300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comment projeter et lire les valeurs sur le graphique.</a:t>
            </a:r>
            <a:endParaRPr lang="fr-FR" sz="14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0D453B-A988-9C99-1D3B-18996DC873A8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A2C7A10A-347A-7D15-7203-F122F1CB48F8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06241DE8-C190-C2F8-13B7-2DCAF369B9CA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888BA1C9-AF4D-D0CE-78F7-BFE9C084DD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480CA903-732D-806D-6E5F-36D05B3964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84BBBEE0-CC68-900B-D062-970EA8AE1838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EDB3F145-84B2-F071-F820-9B344F92D351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35910F14-0D46-5AA8-308F-5BDBD904C93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6CA67D69-3E85-13DE-AED1-44482D90C1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E62ADF5B-57D1-ECC4-EF30-C1C9470D0D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BC185A06-B155-5D84-F16F-530523522E3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3E955F24-4C41-A6B3-BD5A-3B8B06CEEE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7AB61D60-1635-C9D4-F6D7-024E756190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71F620C4-4102-F9B7-4DF7-2184F73212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61DF9EE9-672A-8D72-5F03-BEA08B1C15A8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EE183BB-22B9-3C02-DA32-D03D49D29824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E877E04E-3342-7F97-F521-D38904A7C978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47214929-06F1-15B5-675A-BB697B2AADC6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DA99B801-31D3-5882-E69C-513B47DFC320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466E7EC0-6F35-99E4-A187-75E856CCAF94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142262CF-B4C8-2115-9E9B-04668E9FF7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48B4C2D1-8D32-3717-CFB5-32641625A8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DADB9E99-DA1F-6CEB-316A-E4F095BA79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DFDE3C1E-138E-A253-11B5-D7254F1EA32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0429A410-2DC9-FAA5-E993-F71105238E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D17058E8-BD65-A06B-0580-1A1CD200813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F8ED410E-AE55-65B3-1E9B-1AA6AD0769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01F89841-1962-2CA6-1375-EB30C1AF0A2A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E41559FA-0F0A-E197-8564-80D03D6275A0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86D9E61D-88AD-D899-5F72-05AA0E3A2C2E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E3562434-E876-6822-EAB3-FF7EC69727D6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E6ACC42E-8E11-A7D4-67AB-1B0FEA4057C7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B63377FE-BC74-44FD-43C7-3B00FDBFDF7B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1179D2BF-C311-3D84-1282-2CF04E4BA95E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7E4D1831-0B28-19E5-5281-05F3C3186854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58A1A372-858D-6CDC-B49D-9CAD67585212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B62CD0D5-509C-48FD-2D52-8614AB519D9A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C8F1365A-3231-A9AC-10C9-70457532AC7D}"/>
              </a:ext>
            </a:extLst>
          </p:cNvPr>
          <p:cNvSpPr txBox="1"/>
          <p:nvPr/>
        </p:nvSpPr>
        <p:spPr>
          <a:xfrm>
            <a:off x="478019" y="2615329"/>
            <a:ext cx="5280724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fréquence respiratoire à l’état de repos est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………………………………..………..</a:t>
            </a:r>
          </a:p>
          <a:p>
            <a:pPr algn="just">
              <a:lnSpc>
                <a:spcPct val="150000"/>
              </a:lnSpc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fréquence respiratoire pendant l’exercice physique est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………………………………………………………..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50032F-F4F1-EE38-32D1-3EBF6C0A9296}"/>
              </a:ext>
            </a:extLst>
          </p:cNvPr>
          <p:cNvSpPr txBox="1"/>
          <p:nvPr/>
        </p:nvSpPr>
        <p:spPr>
          <a:xfrm>
            <a:off x="1730828" y="1567360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Lire les valeurs à partir du graphique:</a:t>
            </a: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57C22B-4A14-04DA-DFFF-21F6B9977694}"/>
              </a:ext>
            </a:extLst>
          </p:cNvPr>
          <p:cNvSpPr txBox="1"/>
          <p:nvPr/>
        </p:nvSpPr>
        <p:spPr>
          <a:xfrm>
            <a:off x="2302604" y="3248685"/>
            <a:ext cx="3217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20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(respirations par minute)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D4ED2F0-3659-18FD-8EFF-91A846CCA713}"/>
              </a:ext>
            </a:extLst>
          </p:cNvPr>
          <p:cNvSpPr txBox="1"/>
          <p:nvPr/>
        </p:nvSpPr>
        <p:spPr>
          <a:xfrm>
            <a:off x="1730828" y="5411092"/>
            <a:ext cx="3217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40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(respirations par minute)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A478535F-AD7F-C237-5A78-09D0327E718A}"/>
              </a:ext>
            </a:extLst>
          </p:cNvPr>
          <p:cNvGrpSpPr/>
          <p:nvPr/>
        </p:nvGrpSpPr>
        <p:grpSpPr>
          <a:xfrm>
            <a:off x="5918150" y="4073252"/>
            <a:ext cx="3726259" cy="0"/>
            <a:chOff x="5918150" y="4073252"/>
            <a:chExt cx="3726259" cy="0"/>
          </a:xfrm>
        </p:grpSpPr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458BAFD9-DC13-71EA-6B1C-FA68910AD1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93007" y="4073252"/>
              <a:ext cx="315140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31EB35BD-15A5-4C99-3450-AE5AF130DB11}"/>
                </a:ext>
              </a:extLst>
            </p:cNvPr>
            <p:cNvCxnSpPr/>
            <p:nvPr/>
          </p:nvCxnSpPr>
          <p:spPr>
            <a:xfrm>
              <a:off x="5918150" y="4073252"/>
              <a:ext cx="515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B708E0A7-003E-4716-B230-6504DEEC62F3}"/>
              </a:ext>
            </a:extLst>
          </p:cNvPr>
          <p:cNvGrpSpPr/>
          <p:nvPr/>
        </p:nvGrpSpPr>
        <p:grpSpPr>
          <a:xfrm>
            <a:off x="5863876" y="4740426"/>
            <a:ext cx="2197516" cy="26080"/>
            <a:chOff x="5863876" y="4740426"/>
            <a:chExt cx="2197516" cy="26080"/>
          </a:xfrm>
        </p:grpSpPr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28CBE941-8FA2-3407-A1E4-89E16B4A4F67}"/>
                </a:ext>
              </a:extLst>
            </p:cNvPr>
            <p:cNvCxnSpPr/>
            <p:nvPr/>
          </p:nvCxnSpPr>
          <p:spPr>
            <a:xfrm flipH="1" flipV="1">
              <a:off x="6457352" y="4740426"/>
              <a:ext cx="1604040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7BB708B0-C717-09AE-53D9-A641F5C26D53}"/>
                </a:ext>
              </a:extLst>
            </p:cNvPr>
            <p:cNvCxnSpPr/>
            <p:nvPr/>
          </p:nvCxnSpPr>
          <p:spPr>
            <a:xfrm>
              <a:off x="5863876" y="4766506"/>
              <a:ext cx="515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al 7">
            <a:extLst>
              <a:ext uri="{FF2B5EF4-FFF2-40B4-BE49-F238E27FC236}">
                <a16:creationId xmlns:a16="http://schemas.microsoft.com/office/drawing/2014/main" id="{3624396F-A9BF-D81E-1827-6A223F4DEBC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7" name="Image 9">
            <a:extLst>
              <a:ext uri="{FF2B5EF4-FFF2-40B4-BE49-F238E27FC236}">
                <a16:creationId xmlns:a16="http://schemas.microsoft.com/office/drawing/2014/main" id="{C72E9731-D8FD-A11D-DFDC-45B58A44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609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672EF-F0B2-7DBC-30FA-B6334B802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0F77EA-3B80-0268-366F-C53FD16035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3698" y="297077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8FEE75-C1B9-AA57-F201-6E9C5C0532E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14351" y="640053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passer au tableau.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A184E398-1624-3344-406A-65A2C9C2B569}"/>
              </a:ext>
            </a:extLst>
          </p:cNvPr>
          <p:cNvSpPr/>
          <p:nvPr/>
        </p:nvSpPr>
        <p:spPr>
          <a:xfrm>
            <a:off x="2940624" y="1507406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Plus élevée - Moins élevée – Égale</a:t>
            </a:r>
            <a:r>
              <a:rPr lang="ar-MA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</a:t>
            </a: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83D77F9-DB00-643F-9EC0-1AB1FD091B0E}"/>
              </a:ext>
            </a:extLst>
          </p:cNvPr>
          <p:cNvSpPr txBox="1"/>
          <p:nvPr/>
        </p:nvSpPr>
        <p:spPr>
          <a:xfrm>
            <a:off x="478019" y="1074447"/>
            <a:ext cx="10880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Complétez la phrase ci-dessous par ce qui convient: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3CB46F8-03B0-4573-2AF3-AB1653B1FD20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CDD49A28-435F-ABA5-AC22-15A6AC5DD204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165A0143-2F97-CCC4-A7AB-E49C9D3C3AF1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8B4EBA1B-6857-1F38-3199-27A060874D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F48DB85C-0824-1886-CC70-641B5B22C0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CD8FC612-CE93-DB90-74D3-FCA50F9A553B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D587C2C4-FCE3-4563-88A4-C31FB4BA37F7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3793B034-0170-1AAB-8B7D-9A40E1B3E2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6CB9E899-5361-2700-9141-89745F96BB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75D9295C-EF1C-3775-FC7F-6071F5BECB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E62F027E-3B4A-3777-9C26-BFBDA72FEF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57884A2F-1D57-FE2F-F21C-57B1D26DE6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02F6BB91-8767-5A49-0EE3-89BC21F05C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29DC9DB4-6546-DB1F-05C6-EB358C3DD4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CE2A957F-2E64-58AC-FFB8-ED31905A017D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1821032-D8B7-7162-5EB3-0BBFAD42586A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87E92E0-D8B6-411C-89AF-50277EDC43AB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654C561-122C-1820-D65B-51E8E76E5B1C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C4F1E12-2196-B431-9221-8946B1886062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0B10F16A-9A72-3518-53C2-F363BC12BBCE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7683930D-CBB3-E5F1-477F-C752A896BE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341C7AF2-CBEB-E837-0F2E-2F9EC41B99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D9AE44C6-4114-5B16-2DBE-D9F9ADE944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2293AACC-46FE-EDA9-2F96-68716C3EAB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D356A240-EBF2-4350-21D3-28D788692D1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53D303DC-AEFD-C89B-928E-860CD1B8A5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A4013932-B2A2-9C31-87A7-11D450BE4A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CC4E36AA-AF0C-08EA-B895-74CE4A88D17D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9693974D-9407-A480-1A06-889366093E58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B46975FD-79AD-A82D-C74C-A7CBD86520C6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A61A5BB4-50EC-32BA-B2EB-7F0D9B0BD664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7F6CD8BF-ADE0-53F4-F986-73B1CEC5E88D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CC5EF1B5-6271-BA62-A3A0-FFCB5B4F7C8B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C356E3CE-122C-09B6-9CCC-B1014CE85ADB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E58F713D-F561-62D7-8763-E36E86259865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B6E7AD4-B8BD-3CA9-EB85-ABFE6A03EFAE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A266FDA7-2729-9F8E-B01F-7FE03D40698A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Google Shape;672;p30">
            <a:extLst>
              <a:ext uri="{FF2B5EF4-FFF2-40B4-BE49-F238E27FC236}">
                <a16:creationId xmlns:a16="http://schemas.microsoft.com/office/drawing/2014/main" id="{EDB20DD7-76D7-7D68-4A2B-2385887CB9FA}"/>
              </a:ext>
            </a:extLst>
          </p:cNvPr>
          <p:cNvSpPr/>
          <p:nvPr/>
        </p:nvSpPr>
        <p:spPr>
          <a:xfrm>
            <a:off x="323887" y="3054770"/>
            <a:ext cx="5359736" cy="1940912"/>
          </a:xfrm>
          <a:prstGeom prst="roundRect">
            <a:avLst>
              <a:gd name="adj" fmla="val 16667"/>
            </a:avLst>
          </a:prstGeom>
          <a:solidFill>
            <a:srgbClr val="C1E5F5"/>
          </a:solidFill>
          <a:ln w="9525" cap="flat" cmpd="sng">
            <a:solidFill>
              <a:srgbClr val="00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La fréquence respiratoire du corps </a:t>
            </a:r>
            <a:r>
              <a:rPr lang="fr-FR" sz="2400" b="1" dirty="0">
                <a:solidFill>
                  <a:srgbClr val="0D0D0D"/>
                </a:solidFill>
                <a:ea typeface="Calibri"/>
                <a:cs typeface="Calibri"/>
                <a:sym typeface="Calibri"/>
              </a:rPr>
              <a:t>pendant l’exercice physique </a:t>
            </a: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est </a:t>
            </a:r>
            <a:r>
              <a:rPr lang="fr-FR" sz="2400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</a:t>
            </a: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qu’</a:t>
            </a:r>
            <a:r>
              <a:rPr lang="fr-FR" sz="2400" b="1" dirty="0">
                <a:solidFill>
                  <a:srgbClr val="0D0D0D"/>
                </a:solidFill>
                <a:ea typeface="Calibri"/>
                <a:cs typeface="Calibri"/>
                <a:sym typeface="Calibri"/>
              </a:rPr>
              <a:t>au repos.</a:t>
            </a:r>
            <a:endParaRPr lang="fr-FR" sz="2400" b="1" i="0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2922878-7D3E-B9D0-7028-B3F287EA9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  <p:sp>
        <p:nvSpPr>
          <p:cNvPr id="19" name="Oval 7">
            <a:extLst>
              <a:ext uri="{FF2B5EF4-FFF2-40B4-BE49-F238E27FC236}">
                <a16:creationId xmlns:a16="http://schemas.microsoft.com/office/drawing/2014/main" id="{4FCD93CA-18D3-96F3-50F0-A2FAD0775B2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570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DC7E7-A683-82E7-794E-A1DFC2958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672;p30">
            <a:extLst>
              <a:ext uri="{FF2B5EF4-FFF2-40B4-BE49-F238E27FC236}">
                <a16:creationId xmlns:a16="http://schemas.microsoft.com/office/drawing/2014/main" id="{30DEA518-93D9-9EF0-636C-1FA16526106C}"/>
              </a:ext>
            </a:extLst>
          </p:cNvPr>
          <p:cNvSpPr/>
          <p:nvPr/>
        </p:nvSpPr>
        <p:spPr>
          <a:xfrm>
            <a:off x="323887" y="3054770"/>
            <a:ext cx="5359736" cy="1940912"/>
          </a:xfrm>
          <a:prstGeom prst="roundRect">
            <a:avLst>
              <a:gd name="adj" fmla="val 16667"/>
            </a:avLst>
          </a:prstGeom>
          <a:solidFill>
            <a:srgbClr val="C1E5F5"/>
          </a:solidFill>
          <a:ln w="9525" cap="flat" cmpd="sng">
            <a:solidFill>
              <a:srgbClr val="00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La fréquence respiratoire du corps </a:t>
            </a:r>
            <a:r>
              <a:rPr lang="fr-FR" sz="2400" b="1" dirty="0">
                <a:solidFill>
                  <a:srgbClr val="0D0D0D"/>
                </a:solidFill>
                <a:ea typeface="Calibri"/>
                <a:cs typeface="Calibri"/>
                <a:sym typeface="Calibri"/>
              </a:rPr>
              <a:t>pendant l’exercice physique </a:t>
            </a: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est </a:t>
            </a:r>
            <a:r>
              <a:rPr lang="fr-FR" sz="2400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</a:t>
            </a:r>
            <a:r>
              <a:rPr lang="fr-FR" sz="2400" b="1" i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qu’</a:t>
            </a:r>
            <a:r>
              <a:rPr lang="fr-FR" sz="2400" b="1" dirty="0">
                <a:solidFill>
                  <a:srgbClr val="0D0D0D"/>
                </a:solidFill>
                <a:ea typeface="Calibri"/>
                <a:cs typeface="Calibri"/>
                <a:sym typeface="Calibri"/>
              </a:rPr>
              <a:t>au repos.</a:t>
            </a:r>
            <a:endParaRPr lang="fr-FR" sz="2400" b="1" i="0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F2CA78-A327-D391-EFCB-0D8F963272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6636" y="197159"/>
            <a:ext cx="10618787" cy="62470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D6AF7D3-3EFB-7395-96EF-950314BBAB29}"/>
              </a:ext>
            </a:extLst>
          </p:cNvPr>
          <p:cNvGrpSpPr/>
          <p:nvPr/>
        </p:nvGrpSpPr>
        <p:grpSpPr>
          <a:xfrm>
            <a:off x="5837579" y="2213972"/>
            <a:ext cx="5984065" cy="4406749"/>
            <a:chOff x="5989495" y="2392681"/>
            <a:chExt cx="5984065" cy="44067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80C2A26-5447-5324-C56F-9A6CBC5282DE}"/>
                </a:ext>
              </a:extLst>
            </p:cNvPr>
            <p:cNvGrpSpPr/>
            <p:nvPr/>
          </p:nvGrpSpPr>
          <p:grpSpPr>
            <a:xfrm>
              <a:off x="5989495" y="2392681"/>
              <a:ext cx="5984065" cy="4406749"/>
              <a:chOff x="2530015" y="2778761"/>
              <a:chExt cx="5984065" cy="4406749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804C4A83-1E14-0FCE-A03D-C41499D9F203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87" name="Connecteur droit avec flèche 86">
                  <a:extLst>
                    <a:ext uri="{FF2B5EF4-FFF2-40B4-BE49-F238E27FC236}">
                      <a16:creationId xmlns:a16="http://schemas.microsoft.com/office/drawing/2014/main" id="{AF71BFA2-047E-7FAF-7DB9-74CD85FA0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AD5D47ED-5236-A736-79CB-92AFCEFD4F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531368A4-A104-8995-4A84-1F9B77BC1FC3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984065" cy="4356391"/>
                <a:chOff x="2530015" y="2829119"/>
                <a:chExt cx="5984065" cy="4356391"/>
              </a:xfrm>
            </p:grpSpPr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EF7EC863-24E8-E941-3EA2-53967123BBC3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86E10F82-CE37-F399-B06A-B210E38A88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E4F99DFE-5F9C-AA7F-CC0C-40A649E6D9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915171C4-62F5-1286-1AE7-D8B5270191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Connecteur droit 82">
                    <a:extLst>
                      <a:ext uri="{FF2B5EF4-FFF2-40B4-BE49-F238E27FC236}">
                        <a16:creationId xmlns:a16="http://schemas.microsoft.com/office/drawing/2014/main" id="{47606A52-25A1-237A-DE74-6A0B95587F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A5E9EBF4-1AB2-7798-39AE-2EE6D781EA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necteur droit 84">
                    <a:extLst>
                      <a:ext uri="{FF2B5EF4-FFF2-40B4-BE49-F238E27FC236}">
                        <a16:creationId xmlns:a16="http://schemas.microsoft.com/office/drawing/2014/main" id="{8C812DF1-889B-C3D9-8944-210F819923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Connecteur droit 85">
                    <a:extLst>
                      <a:ext uri="{FF2B5EF4-FFF2-40B4-BE49-F238E27FC236}">
                        <a16:creationId xmlns:a16="http://schemas.microsoft.com/office/drawing/2014/main" id="{CF5DC53B-E8E3-AB49-AD73-70B942A234D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A4AC880F-87DD-37D0-F056-8DF9C0BB59CB}"/>
                    </a:ext>
                  </a:extLst>
                </p:cNvPr>
                <p:cNvSpPr txBox="1"/>
                <p:nvPr/>
              </p:nvSpPr>
              <p:spPr>
                <a:xfrm>
                  <a:off x="3125694" y="6539179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37087D7-5898-BF3C-927D-C61A8D935089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9E4BE613-7E58-7D44-778B-57371DD7D95F}"/>
                    </a:ext>
                  </a:extLst>
                </p:cNvPr>
                <p:cNvSpPr/>
                <p:nvPr/>
              </p:nvSpPr>
              <p:spPr>
                <a:xfrm>
                  <a:off x="5361008" y="4643730"/>
                  <a:ext cx="1007924" cy="128303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1C65F174-FC49-BA5B-5F52-63F49682882C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respiration par minute</a:t>
                  </a: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27F1FF63-B837-6343-37DD-481F5F33E095}"/>
                    </a:ext>
                  </a:extLst>
                </p:cNvPr>
                <p:cNvSpPr/>
                <p:nvPr/>
              </p:nvSpPr>
              <p:spPr>
                <a:xfrm>
                  <a:off x="6197600" y="5548651"/>
                  <a:ext cx="2316480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du corps</a:t>
                  </a:r>
                  <a:endParaRPr lang="fr-FR" sz="20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e 28">
                  <a:extLst>
                    <a:ext uri="{FF2B5EF4-FFF2-40B4-BE49-F238E27FC236}">
                      <a16:creationId xmlns:a16="http://schemas.microsoft.com/office/drawing/2014/main" id="{23C29C84-2D83-397B-0AD4-28C09AB40ABC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68" name="Connecteur droit 67">
                    <a:extLst>
                      <a:ext uri="{FF2B5EF4-FFF2-40B4-BE49-F238E27FC236}">
                        <a16:creationId xmlns:a16="http://schemas.microsoft.com/office/drawing/2014/main" id="{99867429-BE6D-7E2C-5347-A1121A48D4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D7EDEDF7-F03B-FE1A-A20A-BC3B41953C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77B64F5A-B492-2FDE-1C64-1A358EA123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necteur droit 75">
                    <a:extLst>
                      <a:ext uri="{FF2B5EF4-FFF2-40B4-BE49-F238E27FC236}">
                        <a16:creationId xmlns:a16="http://schemas.microsoft.com/office/drawing/2014/main" id="{3C5C8076-DCA8-51CD-AAA0-96DD624712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necteur droit 76">
                    <a:extLst>
                      <a:ext uri="{FF2B5EF4-FFF2-40B4-BE49-F238E27FC236}">
                        <a16:creationId xmlns:a16="http://schemas.microsoft.com/office/drawing/2014/main" id="{3B9DE49D-BB3D-C797-93FB-A15E67EAAEB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0EC53C26-F5B3-B55B-257D-A4C7AA3B52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2C579932-BC49-6F0E-93B6-90DA187D99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e 29">
                  <a:extLst>
                    <a:ext uri="{FF2B5EF4-FFF2-40B4-BE49-F238E27FC236}">
                      <a16:creationId xmlns:a16="http://schemas.microsoft.com/office/drawing/2014/main" id="{88063FAB-D99F-E8AA-A450-009E0866C57A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64" name="ZoneTexte 63">
                    <a:extLst>
                      <a:ext uri="{FF2B5EF4-FFF2-40B4-BE49-F238E27FC236}">
                        <a16:creationId xmlns:a16="http://schemas.microsoft.com/office/drawing/2014/main" id="{6F9DC3C0-D8B1-52F0-3D1B-4BFC10038378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65" name="ZoneTexte 64">
                    <a:extLst>
                      <a:ext uri="{FF2B5EF4-FFF2-40B4-BE49-F238E27FC236}">
                        <a16:creationId xmlns:a16="http://schemas.microsoft.com/office/drawing/2014/main" id="{A1C67EFB-9C80-C214-E58C-903C8217D11D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FC35159A-FEC1-8F9A-8D12-BEABDD0B1205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67" name="ZoneTexte 66">
                    <a:extLst>
                      <a:ext uri="{FF2B5EF4-FFF2-40B4-BE49-F238E27FC236}">
                        <a16:creationId xmlns:a16="http://schemas.microsoft.com/office/drawing/2014/main" id="{5D83162D-4344-6F14-B83F-9527C7F21581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1" name="Groupe 30">
                  <a:extLst>
                    <a:ext uri="{FF2B5EF4-FFF2-40B4-BE49-F238E27FC236}">
                      <a16:creationId xmlns:a16="http://schemas.microsoft.com/office/drawing/2014/main" id="{3E474A39-B8AB-D85B-5D45-694A9175FC8B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4054850" cy="507230"/>
                  <a:chOff x="4175760" y="5930316"/>
                  <a:chExt cx="4054850" cy="507230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A0A27C1E-B8E1-D7AF-4CC1-FFDA4D3E35CA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46BCF9D6-F0E8-3769-160F-C80DC32BE98E}"/>
                      </a:ext>
                    </a:extLst>
                  </p:cNvPr>
                  <p:cNvSpPr/>
                  <p:nvPr/>
                </p:nvSpPr>
                <p:spPr>
                  <a:xfrm>
                    <a:off x="5800164" y="6073752"/>
                    <a:ext cx="2430446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7568111-CA06-076F-D406-A9AE8C1B24BE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83C8246-025E-6CD0-14CE-37AF781D020D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Google Shape;1376;p31">
            <a:extLst>
              <a:ext uri="{FF2B5EF4-FFF2-40B4-BE49-F238E27FC236}">
                <a16:creationId xmlns:a16="http://schemas.microsoft.com/office/drawing/2014/main" id="{733DC84F-A648-E6BB-BE42-FEF70A13D659}"/>
              </a:ext>
            </a:extLst>
          </p:cNvPr>
          <p:cNvSpPr/>
          <p:nvPr/>
        </p:nvSpPr>
        <p:spPr>
          <a:xfrm>
            <a:off x="564485" y="4234423"/>
            <a:ext cx="2017455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plus élevée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5FCFBE-F07E-1917-0311-5EACB9816382}"/>
              </a:ext>
            </a:extLst>
          </p:cNvPr>
          <p:cNvSpPr txBox="1"/>
          <p:nvPr/>
        </p:nvSpPr>
        <p:spPr>
          <a:xfrm>
            <a:off x="7223131" y="4347881"/>
            <a:ext cx="665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D801B94-1D5D-73D5-B476-AEB5041A6B59}"/>
              </a:ext>
            </a:extLst>
          </p:cNvPr>
          <p:cNvSpPr txBox="1"/>
          <p:nvPr/>
        </p:nvSpPr>
        <p:spPr>
          <a:xfrm>
            <a:off x="8782990" y="3652362"/>
            <a:ext cx="7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97255740-B5BF-6AE3-DBA8-B26885576C1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DB940084-F7BF-6E8A-63D2-A97C33E18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85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8B97F-D7A1-A471-E4FC-99F58739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19F28-1F93-280F-3A97-7C99F9F5C6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5358" y="27791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ABCEA9-87C9-7155-FA95-55E2DBCCB3D1}"/>
              </a:ext>
            </a:extLst>
          </p:cNvPr>
          <p:cNvSpPr txBox="1"/>
          <p:nvPr/>
        </p:nvSpPr>
        <p:spPr>
          <a:xfrm>
            <a:off x="594830" y="1107859"/>
            <a:ext cx="816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5- </a:t>
            </a:r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Cochez les bonnes réponses: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6F2490FC-9FDC-DA0A-834A-0758EC5A2ADA}"/>
              </a:ext>
            </a:extLst>
          </p:cNvPr>
          <p:cNvSpPr/>
          <p:nvPr/>
        </p:nvSpPr>
        <p:spPr>
          <a:xfrm>
            <a:off x="1903080" y="1854232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L’exercice physique a plusieurs effets sur la santé: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5C2843F-528E-EA95-AA68-71C01F2807DE}"/>
              </a:ext>
            </a:extLst>
          </p:cNvPr>
          <p:cNvGrpSpPr/>
          <p:nvPr/>
        </p:nvGrpSpPr>
        <p:grpSpPr>
          <a:xfrm>
            <a:off x="511423" y="2781154"/>
            <a:ext cx="8345706" cy="535787"/>
            <a:chOff x="538317" y="2790119"/>
            <a:chExt cx="3941248" cy="535787"/>
          </a:xfrm>
        </p:grpSpPr>
        <p:sp>
          <p:nvSpPr>
            <p:cNvPr id="4" name="Rectangle: Rounded Corners 22">
              <a:extLst>
                <a:ext uri="{FF2B5EF4-FFF2-40B4-BE49-F238E27FC236}">
                  <a16:creationId xmlns:a16="http://schemas.microsoft.com/office/drawing/2014/main" id="{D5278F50-E702-7EC1-F054-57F357310D6E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Il améliore la capacité pulmonaire.</a:t>
              </a:r>
            </a:p>
          </p:txBody>
        </p:sp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6D9B8588-7D52-B264-95D8-94DD9594622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BC3AA4-A76C-A802-2C01-F063731D632D}"/>
              </a:ext>
            </a:extLst>
          </p:cNvPr>
          <p:cNvGrpSpPr/>
          <p:nvPr/>
        </p:nvGrpSpPr>
        <p:grpSpPr>
          <a:xfrm>
            <a:off x="511423" y="3737389"/>
            <a:ext cx="8345706" cy="535787"/>
            <a:chOff x="538317" y="2790119"/>
            <a:chExt cx="3941248" cy="535787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FF86C983-5AA6-9366-32F3-86BB4F2300D4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fr-FR" sz="2400" b="1" dirty="0">
                  <a:solidFill>
                    <a:schemeClr val="tx1"/>
                  </a:solidFill>
                </a:rPr>
                <a:t> Il augmente l’oxygénation du sang.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98A488F7-4C35-788B-30A3-368B3CE3757B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DA4D4F0-C1AE-43BA-4783-F82E194A6A39}"/>
              </a:ext>
            </a:extLst>
          </p:cNvPr>
          <p:cNvGrpSpPr/>
          <p:nvPr/>
        </p:nvGrpSpPr>
        <p:grpSpPr>
          <a:xfrm>
            <a:off x="511423" y="4693624"/>
            <a:ext cx="8345706" cy="535787"/>
            <a:chOff x="538317" y="2790119"/>
            <a:chExt cx="3941248" cy="53578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A2D6B2D1-71F5-66D6-7C7A-A1E5D9348425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</a:t>
              </a:r>
              <a:r>
                <a:rPr lang="fr-FR" sz="2400" b="1" dirty="0">
                  <a:solidFill>
                    <a:schemeClr val="tx1"/>
                  </a:solidFill>
                </a:rPr>
                <a:t> Il protège contre les maladies cardiaques.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19B56F01-9C6F-66D4-3138-01D5FCC29AD7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96A65F1-6483-C616-910B-24FD77CE5A3B}"/>
              </a:ext>
            </a:extLst>
          </p:cNvPr>
          <p:cNvGrpSpPr/>
          <p:nvPr/>
        </p:nvGrpSpPr>
        <p:grpSpPr>
          <a:xfrm>
            <a:off x="511423" y="5649860"/>
            <a:ext cx="8345706" cy="535787"/>
            <a:chOff x="538317" y="2790119"/>
            <a:chExt cx="3941248" cy="535787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DADD45CE-CE70-2D4A-F2E2-414390A37257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 Il </a:t>
              </a: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ralentit</a:t>
              </a:r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la circulation sanguine.</a:t>
              </a:r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7A20A652-8831-B532-86DD-E3FB2830EBF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82F091A1-7C28-0D37-4EA3-E61F3A852D12}"/>
              </a:ext>
            </a:extLst>
          </p:cNvPr>
          <p:cNvSpPr txBox="1">
            <a:spLocks/>
          </p:cNvSpPr>
          <p:nvPr/>
        </p:nvSpPr>
        <p:spPr>
          <a:xfrm>
            <a:off x="798378" y="635380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réponde en levant la main.</a:t>
            </a:r>
          </a:p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4A799D05-7D69-F520-D291-A85DF160C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099" y="412054"/>
            <a:ext cx="500984" cy="5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E37A1BF7-25D5-E973-1AF9-A17D7E4F202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2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41ECA-8DD1-97D8-D43F-2CF5A18E4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01ED8-A1D5-CB53-92BC-5DF6222B4F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5358" y="27791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A6EBF66A-EEB4-AB5A-2D12-5BB5AB7A0244}"/>
              </a:ext>
            </a:extLst>
          </p:cNvPr>
          <p:cNvSpPr/>
          <p:nvPr/>
        </p:nvSpPr>
        <p:spPr>
          <a:xfrm>
            <a:off x="1903080" y="1854232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L’exercice physique a plusieurs effets sur la santé: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B51D9F3-8F4B-01F0-F01C-90BF69DE76A2}"/>
              </a:ext>
            </a:extLst>
          </p:cNvPr>
          <p:cNvGrpSpPr/>
          <p:nvPr/>
        </p:nvGrpSpPr>
        <p:grpSpPr>
          <a:xfrm>
            <a:off x="511423" y="2781154"/>
            <a:ext cx="8345706" cy="535787"/>
            <a:chOff x="538317" y="2790119"/>
            <a:chExt cx="3941248" cy="535787"/>
          </a:xfrm>
        </p:grpSpPr>
        <p:sp>
          <p:nvSpPr>
            <p:cNvPr id="4" name="Rectangle: Rounded Corners 22">
              <a:extLst>
                <a:ext uri="{FF2B5EF4-FFF2-40B4-BE49-F238E27FC236}">
                  <a16:creationId xmlns:a16="http://schemas.microsoft.com/office/drawing/2014/main" id="{E2CEC63B-9E82-6BB9-D859-2EC9EBBC44CC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Il améliore la capacité pulmonaire.</a:t>
              </a:r>
            </a:p>
          </p:txBody>
        </p:sp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88492E68-7C36-BEE2-0514-D1B0E704ADBE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A1AA4B-AC7B-AE5F-B19A-E988B1F2F586}"/>
              </a:ext>
            </a:extLst>
          </p:cNvPr>
          <p:cNvGrpSpPr/>
          <p:nvPr/>
        </p:nvGrpSpPr>
        <p:grpSpPr>
          <a:xfrm>
            <a:off x="511423" y="3737389"/>
            <a:ext cx="8345706" cy="535787"/>
            <a:chOff x="538317" y="2790119"/>
            <a:chExt cx="3941248" cy="535787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C3DB01CF-1D7D-6C02-8D6E-E6579C35A3E0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fr-FR" sz="2400" b="1" dirty="0">
                  <a:solidFill>
                    <a:schemeClr val="tx1"/>
                  </a:solidFill>
                </a:rPr>
                <a:t> Il augmente l’oxygénation du sang.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Rounded Corners 22">
              <a:extLst>
                <a:ext uri="{FF2B5EF4-FFF2-40B4-BE49-F238E27FC236}">
                  <a16:creationId xmlns:a16="http://schemas.microsoft.com/office/drawing/2014/main" id="{9E91DD4D-8154-6DC4-561F-B83E407A157A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311E4CE-C581-6905-B1A0-9BDA175B7088}"/>
              </a:ext>
            </a:extLst>
          </p:cNvPr>
          <p:cNvGrpSpPr/>
          <p:nvPr/>
        </p:nvGrpSpPr>
        <p:grpSpPr>
          <a:xfrm>
            <a:off x="511423" y="4693624"/>
            <a:ext cx="8345706" cy="535787"/>
            <a:chOff x="538317" y="2790119"/>
            <a:chExt cx="3941248" cy="53578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56F399CF-3EF5-4CFB-687D-9663B453D131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</a:t>
              </a:r>
              <a:r>
                <a:rPr lang="fr-FR" sz="2400" b="1" dirty="0">
                  <a:solidFill>
                    <a:schemeClr val="tx1"/>
                  </a:solidFill>
                </a:rPr>
                <a:t> Il protège contre les maladies cardiaques.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A7FF827F-4695-FAB7-8A9A-DC1725D49F15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7332A83-06EE-6CD7-571A-218AF9558F2B}"/>
              </a:ext>
            </a:extLst>
          </p:cNvPr>
          <p:cNvGrpSpPr/>
          <p:nvPr/>
        </p:nvGrpSpPr>
        <p:grpSpPr>
          <a:xfrm>
            <a:off x="511423" y="5649860"/>
            <a:ext cx="8345706" cy="535787"/>
            <a:chOff x="538317" y="2790119"/>
            <a:chExt cx="3941248" cy="535787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BA975D8F-C347-7423-9D18-648FC813360F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 Il ralentit la circulation sanguine.</a:t>
              </a:r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0A9864B2-02CC-7E60-243C-9EA34CB835D0}"/>
                </a:ext>
              </a:extLst>
            </p:cNvPr>
            <p:cNvSpPr/>
            <p:nvPr/>
          </p:nvSpPr>
          <p:spPr>
            <a:xfrm>
              <a:off x="4132412" y="2790119"/>
              <a:ext cx="347153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B4F7F1F0-2067-8268-F8EC-4A6425E6ADDC}"/>
              </a:ext>
            </a:extLst>
          </p:cNvPr>
          <p:cNvSpPr txBox="1">
            <a:spLocks/>
          </p:cNvSpPr>
          <p:nvPr/>
        </p:nvSpPr>
        <p:spPr>
          <a:xfrm>
            <a:off x="798378" y="635380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F51853AB-6E1F-9739-5AED-BDCB32E79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36" y="2601958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FE49345F-E611-AE64-4549-99F5734C1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36" y="4480560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2B1C510A-3BAF-AEF7-DB53-A1EFA259F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518" y="3524325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7">
            <a:extLst>
              <a:ext uri="{FF2B5EF4-FFF2-40B4-BE49-F238E27FC236}">
                <a16:creationId xmlns:a16="http://schemas.microsoft.com/office/drawing/2014/main" id="{DDDE6582-BC95-42FA-D3A1-AEBE771D6E3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13EF24F9-862C-AC05-7C14-AF2D40077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94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3 de la page 51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2658" y="6239805"/>
            <a:ext cx="926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51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2E7F13-AF46-81FE-E007-349395AD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1096" y="952055"/>
            <a:ext cx="4889404" cy="25849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5498C1-1721-4015-6CA8-8D2CD5E1C4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1096" y="3537043"/>
            <a:ext cx="4889405" cy="271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7FFC5641-C362-593E-9AF5-299810F1E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70425"/>
          <a:stretch>
            <a:fillRect/>
          </a:stretch>
        </p:blipFill>
        <p:spPr>
          <a:xfrm>
            <a:off x="446218" y="4743059"/>
            <a:ext cx="11299563" cy="185771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005C22A-8588-B3F5-F36B-CDC7F08F5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1620" y="995291"/>
            <a:ext cx="7088757" cy="374776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7CE7CD3-2732-AEA8-FD93-7DEA77FA155E}"/>
              </a:ext>
            </a:extLst>
          </p:cNvPr>
          <p:cNvSpPr txBox="1"/>
          <p:nvPr/>
        </p:nvSpPr>
        <p:spPr>
          <a:xfrm>
            <a:off x="191628" y="5412309"/>
            <a:ext cx="1119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taux d’oxygénation du sang</a:t>
            </a:r>
            <a:b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chez l’individu sportif (100%) est plus élevé que chez l’individu non sportif (90%)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5DA17C-679C-72A5-DE31-B6AF7F69E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7724" b="503"/>
          <a:stretch>
            <a:fillRect/>
          </a:stretch>
        </p:blipFill>
        <p:spPr>
          <a:xfrm>
            <a:off x="446218" y="1535360"/>
            <a:ext cx="11299563" cy="450844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D59A607-003E-4B6E-C2C4-2A1DA6548C80}"/>
              </a:ext>
            </a:extLst>
          </p:cNvPr>
          <p:cNvSpPr txBox="1"/>
          <p:nvPr/>
        </p:nvSpPr>
        <p:spPr>
          <a:xfrm>
            <a:off x="512944" y="2612573"/>
            <a:ext cx="10706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déduit que l’exercice physique augmente le taux d’oxygénation du sang.</a:t>
            </a:r>
          </a:p>
        </p:txBody>
      </p:sp>
      <p:pic>
        <p:nvPicPr>
          <p:cNvPr id="12" name="Picture 4" descr="Symbole vrai PSD, modèles PSD gratuits de haute qualité à télécharger |  Freepik">
            <a:extLst>
              <a:ext uri="{FF2B5EF4-FFF2-40B4-BE49-F238E27FC236}">
                <a16:creationId xmlns:a16="http://schemas.microsoft.com/office/drawing/2014/main" id="{D06FE3BF-FA61-FCC2-04F4-C3E9951A1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188" y="4477322"/>
            <a:ext cx="7366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C1EB5E-6DFF-6F21-C54D-D92E6FE28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337" y="2603656"/>
            <a:ext cx="11430988" cy="183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10BC0CE-366A-FED7-A044-742F7F60ED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91652" y="2617894"/>
            <a:ext cx="2404770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891442" y="2753988"/>
            <a:ext cx="89306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Déduire le rôle de l’exercice physique dans le maintien de la santé des deux systèmes : respiratoire et circulatoire.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637" y="2803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Vérifions maintenant si vous avez bien compris. 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09637" y="613756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815AD081-8491-73CD-DC57-E8E6BC1074AD}"/>
              </a:ext>
            </a:extLst>
          </p:cNvPr>
          <p:cNvSpPr txBox="1">
            <a:spLocks/>
          </p:cNvSpPr>
          <p:nvPr/>
        </p:nvSpPr>
        <p:spPr>
          <a:xfrm>
            <a:off x="1833485" y="2407344"/>
            <a:ext cx="852502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sz="2800" dirty="0"/>
              <a:t>Le paramètre varié est toujours sur l’axe vertical : 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5A98DB9A-577E-7290-443F-3781578D33D0}"/>
              </a:ext>
            </a:extLst>
          </p:cNvPr>
          <p:cNvSpPr/>
          <p:nvPr/>
        </p:nvSpPr>
        <p:spPr>
          <a:xfrm>
            <a:off x="769094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Rectangle : coins arrondis 13">
            <a:extLst>
              <a:ext uri="{FF2B5EF4-FFF2-40B4-BE49-F238E27FC236}">
                <a16:creationId xmlns:a16="http://schemas.microsoft.com/office/drawing/2014/main" id="{3117CCEA-C727-4084-2D45-82DE44C2DE2E}"/>
              </a:ext>
            </a:extLst>
          </p:cNvPr>
          <p:cNvSpPr/>
          <p:nvPr/>
        </p:nvSpPr>
        <p:spPr>
          <a:xfrm>
            <a:off x="6869906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13" name="Google Shape;15880;p58">
            <a:extLst>
              <a:ext uri="{FF2B5EF4-FFF2-40B4-BE49-F238E27FC236}">
                <a16:creationId xmlns:a16="http://schemas.microsoft.com/office/drawing/2014/main" id="{F96F1932-9B6F-5048-3A4F-C8E3E3CB1F19}"/>
              </a:ext>
            </a:extLst>
          </p:cNvPr>
          <p:cNvSpPr txBox="1">
            <a:spLocks/>
          </p:cNvSpPr>
          <p:nvPr/>
        </p:nvSpPr>
        <p:spPr>
          <a:xfrm>
            <a:off x="781899" y="1368825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D8F41EC-4549-09D5-35EC-0127666AD307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73BF68-1792-2539-CF30-E88C37F8230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69FF03B-5185-98C9-06B8-B937D3E2517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id="{8D403985-CA82-5097-A655-CA313E1FBF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56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9C31-7C06-490E-2170-35254803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Le paramètre varié est toujours sur l’axe horizontal.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4" name="Rectangle : coins arrondis 13">
            <a:extLst>
              <a:ext uri="{FF2B5EF4-FFF2-40B4-BE49-F238E27FC236}">
                <a16:creationId xmlns:a16="http://schemas.microsoft.com/office/drawing/2014/main" id="{89E0E154-B652-B30B-39E9-50EEFE5BEE8F}"/>
              </a:ext>
            </a:extLst>
          </p:cNvPr>
          <p:cNvSpPr/>
          <p:nvPr/>
        </p:nvSpPr>
        <p:spPr>
          <a:xfrm>
            <a:off x="6869906" y="4173430"/>
            <a:ext cx="4428466" cy="980625"/>
          </a:xfrm>
          <a:prstGeom prst="roundRect">
            <a:avLst/>
          </a:prstGeom>
          <a:solidFill>
            <a:srgbClr val="00663F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5FC57D94-5A17-D8A8-5F8B-B05204EF879B}"/>
              </a:ext>
            </a:extLst>
          </p:cNvPr>
          <p:cNvSpPr txBox="1">
            <a:spLocks/>
          </p:cNvSpPr>
          <p:nvPr/>
        </p:nvSpPr>
        <p:spPr>
          <a:xfrm>
            <a:off x="1833485" y="2407344"/>
            <a:ext cx="852502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sz="2800" dirty="0"/>
              <a:t>Le paramètre varié est toujours sur l’axe vertical : 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B8B1F821-0FE4-4D75-6ADD-9F14DDAB20E7}"/>
              </a:ext>
            </a:extLst>
          </p:cNvPr>
          <p:cNvSpPr/>
          <p:nvPr/>
        </p:nvSpPr>
        <p:spPr>
          <a:xfrm>
            <a:off x="769094" y="4173430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D1A002A-A7F7-6225-E458-CA9206BEEDD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1654330C-29F1-3069-E453-5C98E0146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0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7178" y="236536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2375847" y="1659806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Titre – Paramètre mesuré - Paramètre varié.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10880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Identifiez les éléments du graphique, en utilisant les termes suivants 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7543800" y="2418603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FD012AE3-CC92-6241-6D3F-C3E4B497057D}"/>
              </a:ext>
            </a:extLst>
          </p:cNvPr>
          <p:cNvGrpSpPr/>
          <p:nvPr/>
        </p:nvGrpSpPr>
        <p:grpSpPr>
          <a:xfrm>
            <a:off x="539437" y="2258794"/>
            <a:ext cx="5754683" cy="4343996"/>
            <a:chOff x="5989495" y="2392681"/>
            <a:chExt cx="5754683" cy="4343996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96127C1A-B126-2515-DBE9-B5869E93B63E}"/>
                </a:ext>
              </a:extLst>
            </p:cNvPr>
            <p:cNvGrpSpPr/>
            <p:nvPr/>
          </p:nvGrpSpPr>
          <p:grpSpPr>
            <a:xfrm>
              <a:off x="5989495" y="2392681"/>
              <a:ext cx="5754683" cy="4343996"/>
              <a:chOff x="2530015" y="2778761"/>
              <a:chExt cx="5754683" cy="434399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E115ACA-BFDA-8E02-6295-3D0299B59238}"/>
                  </a:ext>
                </a:extLst>
              </p:cNvPr>
              <p:cNvGrpSpPr/>
              <p:nvPr/>
            </p:nvGrpSpPr>
            <p:grpSpPr>
              <a:xfrm>
                <a:off x="3168859" y="2778761"/>
                <a:ext cx="4860000" cy="3164838"/>
                <a:chOff x="7804912" y="2964748"/>
                <a:chExt cx="2278012" cy="1952692"/>
              </a:xfrm>
            </p:grpSpPr>
            <p:cxnSp>
              <p:nvCxnSpPr>
                <p:cNvPr id="61" name="Connecteur droit avec flèche 60">
                  <a:extLst>
                    <a:ext uri="{FF2B5EF4-FFF2-40B4-BE49-F238E27FC236}">
                      <a16:creationId xmlns:a16="http://schemas.microsoft.com/office/drawing/2014/main" id="{6051A96F-126A-A031-AF5E-E7DEA58CCA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3040" y="2964748"/>
                  <a:ext cx="0" cy="195269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>
                  <a:extLst>
                    <a:ext uri="{FF2B5EF4-FFF2-40B4-BE49-F238E27FC236}">
                      <a16:creationId xmlns:a16="http://schemas.microsoft.com/office/drawing/2014/main" id="{667DCBF4-9768-9B3C-04A2-26E9A78A01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04912" y="4913376"/>
                  <a:ext cx="227801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EFA13F89-5417-3B8D-E118-B62308CB00B5}"/>
                  </a:ext>
                </a:extLst>
              </p:cNvPr>
              <p:cNvGrpSpPr/>
              <p:nvPr/>
            </p:nvGrpSpPr>
            <p:grpSpPr>
              <a:xfrm>
                <a:off x="2530015" y="2829119"/>
                <a:ext cx="5754683" cy="4293638"/>
                <a:chOff x="2530015" y="2829119"/>
                <a:chExt cx="5754683" cy="4293638"/>
              </a:xfrm>
            </p:grpSpPr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66CEFC57-C700-D872-B3D3-5A3620814FD3}"/>
                    </a:ext>
                  </a:extLst>
                </p:cNvPr>
                <p:cNvGrpSpPr/>
                <p:nvPr/>
              </p:nvGrpSpPr>
              <p:grpSpPr>
                <a:xfrm>
                  <a:off x="3180080" y="3637280"/>
                  <a:ext cx="4236720" cy="2001520"/>
                  <a:chOff x="3708400" y="3627120"/>
                  <a:chExt cx="6888480" cy="2001520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D2EBB219-8A5A-EB2F-36A1-C63DC8D252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BAA23F88-5DCB-552C-D728-ACB7EC488B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6294D9F6-B862-40CA-1AD5-32B3E834EC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FB3AB57E-ABA9-03D4-4F74-D3C9763304F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73207089-93BA-25EB-A0A7-FD8C2C81BD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>
                    <a:extLst>
                      <a:ext uri="{FF2B5EF4-FFF2-40B4-BE49-F238E27FC236}">
                        <a16:creationId xmlns:a16="http://schemas.microsoft.com/office/drawing/2014/main" id="{952DBA1F-0F6D-DB0A-C3A4-1D68AD1A112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necteur droit 59">
                    <a:extLst>
                      <a:ext uri="{FF2B5EF4-FFF2-40B4-BE49-F238E27FC236}">
                        <a16:creationId xmlns:a16="http://schemas.microsoft.com/office/drawing/2014/main" id="{A8144707-4C37-801B-18DD-D768586DAC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6350">
                    <a:prstDash val="lg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0338A151-C0EC-FA98-F18B-6F138BF4E7C2}"/>
                    </a:ext>
                  </a:extLst>
                </p:cNvPr>
                <p:cNvSpPr txBox="1"/>
                <p:nvPr/>
              </p:nvSpPr>
              <p:spPr>
                <a:xfrm>
                  <a:off x="3098800" y="6476426"/>
                  <a:ext cx="5185898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Variation la fréquence respiratoire en fonction de l’état du corps (repos ou pendant l’exercice physique).</a:t>
                  </a:r>
                  <a:endPara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ECC775BF-C0FB-C4EC-E48A-522837C62A1C}"/>
                    </a:ext>
                  </a:extLst>
                </p:cNvPr>
                <p:cNvSpPr/>
                <p:nvPr/>
              </p:nvSpPr>
              <p:spPr>
                <a:xfrm>
                  <a:off x="3776048" y="5317577"/>
                  <a:ext cx="1007924" cy="60862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BB871FC-83BC-05F2-208F-1CE9F3D85EF5}"/>
                    </a:ext>
                  </a:extLst>
                </p:cNvPr>
                <p:cNvSpPr/>
                <p:nvPr/>
              </p:nvSpPr>
              <p:spPr>
                <a:xfrm>
                  <a:off x="5361008" y="4433657"/>
                  <a:ext cx="1007924" cy="1493103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B000CFC-1A04-249E-F904-11B9548F5F14}"/>
                    </a:ext>
                  </a:extLst>
                </p:cNvPr>
                <p:cNvSpPr/>
                <p:nvPr/>
              </p:nvSpPr>
              <p:spPr>
                <a:xfrm>
                  <a:off x="2530015" y="2829119"/>
                  <a:ext cx="3786734" cy="36379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Fréquence respiratoire</a:t>
                  </a:r>
                  <a:br>
                    <a: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fr-FR" sz="1400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(respiration par minute)</a:t>
                  </a:r>
                  <a:endParaRPr lang="fr-FR" sz="2000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15B25B29-7C57-6FD6-A63D-1C5C40D69262}"/>
                    </a:ext>
                  </a:extLst>
                </p:cNvPr>
                <p:cNvGrpSpPr/>
                <p:nvPr/>
              </p:nvGrpSpPr>
              <p:grpSpPr>
                <a:xfrm>
                  <a:off x="3169920" y="3637280"/>
                  <a:ext cx="72000" cy="2001520"/>
                  <a:chOff x="3708400" y="3627120"/>
                  <a:chExt cx="6888480" cy="2001520"/>
                </a:xfrm>
              </p:grpSpPr>
              <p:cxnSp>
                <p:nvCxnSpPr>
                  <p:cNvPr id="47" name="Connecteur droit 46">
                    <a:extLst>
                      <a:ext uri="{FF2B5EF4-FFF2-40B4-BE49-F238E27FC236}">
                        <a16:creationId xmlns:a16="http://schemas.microsoft.com/office/drawing/2014/main" id="{ADE51421-0B74-7DD3-2002-3579789529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62864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A532B3A4-27E8-3B00-877C-9A62E047E5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5295055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00244020-1DEB-FD6E-3033-817350991C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961468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7197A0D5-DFBF-9DDE-F4DD-91A23D875B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627881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necteur droit 50">
                    <a:extLst>
                      <a:ext uri="{FF2B5EF4-FFF2-40B4-BE49-F238E27FC236}">
                        <a16:creationId xmlns:a16="http://schemas.microsoft.com/office/drawing/2014/main" id="{096CE983-6B26-DA23-720B-37AB5B7319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4294294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Connecteur droit 51">
                    <a:extLst>
                      <a:ext uri="{FF2B5EF4-FFF2-40B4-BE49-F238E27FC236}">
                        <a16:creationId xmlns:a16="http://schemas.microsoft.com/office/drawing/2014/main" id="{49E34441-8D36-E419-483A-64F2FBA3A6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960707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cteur droit 52">
                    <a:extLst>
                      <a:ext uri="{FF2B5EF4-FFF2-40B4-BE49-F238E27FC236}">
                        <a16:creationId xmlns:a16="http://schemas.microsoft.com/office/drawing/2014/main" id="{F8494F93-1592-398A-2BA8-C3BD22CA32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08400" y="3627120"/>
                    <a:ext cx="688848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D9026167-F96A-3596-1ED0-FE6C40174B59}"/>
                    </a:ext>
                  </a:extLst>
                </p:cNvPr>
                <p:cNvGrpSpPr/>
                <p:nvPr/>
              </p:nvGrpSpPr>
              <p:grpSpPr>
                <a:xfrm>
                  <a:off x="2735580" y="3421380"/>
                  <a:ext cx="475062" cy="2355449"/>
                  <a:chOff x="2712720" y="3436620"/>
                  <a:chExt cx="475062" cy="2355449"/>
                </a:xfrm>
              </p:grpSpPr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9136B238-0D1C-2CFD-3C2C-533D3EE0A9FF}"/>
                      </a:ext>
                    </a:extLst>
                  </p:cNvPr>
                  <p:cNvSpPr txBox="1"/>
                  <p:nvPr/>
                </p:nvSpPr>
                <p:spPr>
                  <a:xfrm>
                    <a:off x="2743430" y="5391959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0926BA5D-EC9A-020D-1DF5-A253753205DA}"/>
                      </a:ext>
                    </a:extLst>
                  </p:cNvPr>
                  <p:cNvSpPr txBox="1"/>
                  <p:nvPr/>
                </p:nvSpPr>
                <p:spPr>
                  <a:xfrm>
                    <a:off x="2715492" y="476411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30</a:t>
                    </a:r>
                  </a:p>
                </p:txBody>
              </p:sp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0325894A-D8F9-9567-1997-449EFFC02B9D}"/>
                      </a:ext>
                    </a:extLst>
                  </p:cNvPr>
                  <p:cNvSpPr txBox="1"/>
                  <p:nvPr/>
                </p:nvSpPr>
                <p:spPr>
                  <a:xfrm>
                    <a:off x="2718724" y="4090324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50</a:t>
                    </a:r>
                  </a:p>
                </p:txBody>
              </p:sp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976B4F24-5A6A-FEC8-FA63-02119DD97410}"/>
                      </a:ext>
                    </a:extLst>
                  </p:cNvPr>
                  <p:cNvSpPr txBox="1"/>
                  <p:nvPr/>
                </p:nvSpPr>
                <p:spPr>
                  <a:xfrm>
                    <a:off x="2712720" y="3436620"/>
                    <a:ext cx="44435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fr-FR" sz="2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70</a:t>
                    </a:r>
                  </a:p>
                </p:txBody>
              </p:sp>
            </p:grpSp>
            <p:grpSp>
              <p:nvGrpSpPr>
                <p:cNvPr id="39" name="Groupe 38">
                  <a:extLst>
                    <a:ext uri="{FF2B5EF4-FFF2-40B4-BE49-F238E27FC236}">
                      <a16:creationId xmlns:a16="http://schemas.microsoft.com/office/drawing/2014/main" id="{BA6676C1-9E32-C34D-C514-88E0B89A2488}"/>
                    </a:ext>
                  </a:extLst>
                </p:cNvPr>
                <p:cNvGrpSpPr/>
                <p:nvPr/>
              </p:nvGrpSpPr>
              <p:grpSpPr>
                <a:xfrm>
                  <a:off x="3180080" y="5930316"/>
                  <a:ext cx="3859605" cy="498265"/>
                  <a:chOff x="4175760" y="5930316"/>
                  <a:chExt cx="3859605" cy="498265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DF48D37E-8C0C-E2BF-0E16-7E0BC3F22712}"/>
                      </a:ext>
                    </a:extLst>
                  </p:cNvPr>
                  <p:cNvSpPr/>
                  <p:nvPr/>
                </p:nvSpPr>
                <p:spPr>
                  <a:xfrm>
                    <a:off x="4175760" y="5930316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Repos</a:t>
                    </a:r>
                    <a:endParaRPr lang="fr-FR" sz="2000" b="1" noProof="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6C5867BC-EC16-FE4F-219B-FF48FE57C552}"/>
                      </a:ext>
                    </a:extLst>
                  </p:cNvPr>
                  <p:cNvSpPr/>
                  <p:nvPr/>
                </p:nvSpPr>
                <p:spPr>
                  <a:xfrm>
                    <a:off x="5800165" y="6064787"/>
                    <a:ext cx="2235200" cy="3637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Pendant l’exercice physique</a:t>
                    </a:r>
                  </a:p>
                </p:txBody>
              </p:sp>
            </p:grpSp>
          </p:grpSp>
        </p:grp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379F5322-2F90-D444-9622-B4B50828645B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30" y="2950041"/>
              <a:ext cx="4236720" cy="0"/>
            </a:xfrm>
            <a:prstGeom prst="line">
              <a:avLst/>
            </a:prstGeom>
            <a:ln w="6350"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AB949E25-5F93-9477-FFCD-2BCBCD04D007}"/>
                </a:ext>
              </a:extLst>
            </p:cNvPr>
            <p:cNvCxnSpPr>
              <a:cxnSpLocks/>
            </p:cNvCxnSpPr>
            <p:nvPr/>
          </p:nvCxnSpPr>
          <p:spPr>
            <a:xfrm>
              <a:off x="6629019" y="2950118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: Rounded Corners 22">
            <a:extLst>
              <a:ext uri="{FF2B5EF4-FFF2-40B4-BE49-F238E27FC236}">
                <a16:creationId xmlns:a16="http://schemas.microsoft.com/office/drawing/2014/main" id="{142423A7-A011-5799-F28A-410E87BF6768}"/>
              </a:ext>
            </a:extLst>
          </p:cNvPr>
          <p:cNvSpPr/>
          <p:nvPr/>
        </p:nvSpPr>
        <p:spPr>
          <a:xfrm>
            <a:off x="7543800" y="4003563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: Rounded Corners 22">
            <a:extLst>
              <a:ext uri="{FF2B5EF4-FFF2-40B4-BE49-F238E27FC236}">
                <a16:creationId xmlns:a16="http://schemas.microsoft.com/office/drawing/2014/main" id="{B284D579-5C54-0E4E-A7F5-93E8BDFECCBF}"/>
              </a:ext>
            </a:extLst>
          </p:cNvPr>
          <p:cNvSpPr/>
          <p:nvPr/>
        </p:nvSpPr>
        <p:spPr>
          <a:xfrm>
            <a:off x="7498977" y="6023646"/>
            <a:ext cx="3899139" cy="511957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……………………….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A7E54056-AF0B-0427-F81F-DC5C8883B5A6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901440" y="2442880"/>
            <a:ext cx="3642360" cy="23170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22212675-FEB0-1FDE-F432-E8E6CB6EB256}"/>
              </a:ext>
            </a:extLst>
          </p:cNvPr>
          <p:cNvCxnSpPr>
            <a:cxnSpLocks/>
          </p:cNvCxnSpPr>
          <p:nvPr/>
        </p:nvCxnSpPr>
        <p:spPr>
          <a:xfrm flipH="1">
            <a:off x="5871882" y="4225476"/>
            <a:ext cx="1671918" cy="81268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132AFA19-CA7D-5162-3465-0E20D0B0DF34}"/>
              </a:ext>
            </a:extLst>
          </p:cNvPr>
          <p:cNvCxnSpPr>
            <a:cxnSpLocks/>
            <a:stCxn id="70" idx="1"/>
            <a:endCxn id="32" idx="3"/>
          </p:cNvCxnSpPr>
          <p:nvPr/>
        </p:nvCxnSpPr>
        <p:spPr>
          <a:xfrm flipH="1">
            <a:off x="6294120" y="6279625"/>
            <a:ext cx="1204857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A1A9E38D-D34D-A1BF-4E82-AD744A316B45}"/>
              </a:ext>
            </a:extLst>
          </p:cNvPr>
          <p:cNvSpPr/>
          <p:nvPr/>
        </p:nvSpPr>
        <p:spPr>
          <a:xfrm>
            <a:off x="4224951" y="4983862"/>
            <a:ext cx="231648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du corps</a:t>
            </a:r>
            <a:endParaRPr lang="fr-FR" sz="20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0F28B084-5076-16A2-720B-64227BF3CF94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3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7C1D637C-CB6A-50B8-5AB1-527F36468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BEEA1969-3FF1-1952-6DEA-C3A11ABA631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84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18454</TotalTime>
  <Words>982</Words>
  <Application>Microsoft Office PowerPoint</Application>
  <PresentationFormat>Grand écran</PresentationFormat>
  <Paragraphs>185</Paragraphs>
  <Slides>23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Vérifions maintenant si vous avez bien compris. Répondez à la question suivante :</vt:lpstr>
      <vt:lpstr>Présentation PowerPoint</vt:lpstr>
      <vt:lpstr>Répondez à la question suivante:</vt:lpstr>
      <vt:lpstr>Excellent travail ! </vt:lpstr>
      <vt:lpstr>Répondez à la question suivante:</vt:lpstr>
      <vt:lpstr>Répondez à la question suivante:</vt:lpstr>
      <vt:lpstr>Répondez à la question suivante:</vt:lpstr>
      <vt:lpstr>Très bien !</vt:lpstr>
      <vt:lpstr>Répondez à cette dernière question :</vt:lpstr>
      <vt:lpstr>Parfait 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1280</cp:revision>
  <cp:lastPrinted>2024-10-05T19:15:58Z</cp:lastPrinted>
  <dcterms:created xsi:type="dcterms:W3CDTF">2024-05-28T10:13:44Z</dcterms:created>
  <dcterms:modified xsi:type="dcterms:W3CDTF">2026-04-03T09:47:11Z</dcterms:modified>
</cp:coreProperties>
</file>