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8"/>
  </p:notesMasterIdLst>
  <p:handoutMasterIdLst>
    <p:handoutMasterId r:id="rId29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353" r:id="rId10"/>
    <p:sldId id="273" r:id="rId11"/>
    <p:sldId id="2147483646" r:id="rId12"/>
    <p:sldId id="2147483647" r:id="rId13"/>
    <p:sldId id="275" r:id="rId14"/>
    <p:sldId id="277" r:id="rId15"/>
    <p:sldId id="310" r:id="rId16"/>
    <p:sldId id="283" r:id="rId17"/>
    <p:sldId id="306" r:id="rId18"/>
    <p:sldId id="295" r:id="rId19"/>
    <p:sldId id="2147483568" r:id="rId20"/>
    <p:sldId id="2147483623" r:id="rId21"/>
    <p:sldId id="2147483618" r:id="rId22"/>
    <p:sldId id="2147483628" r:id="rId23"/>
    <p:sldId id="2147483629" r:id="rId24"/>
    <p:sldId id="2134806577" r:id="rId25"/>
    <p:sldId id="2134806581" r:id="rId26"/>
    <p:sldId id="213480658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353"/>
            <p14:sldId id="273"/>
            <p14:sldId id="2147483646"/>
            <p14:sldId id="2147483647"/>
            <p14:sldId id="275"/>
            <p14:sldId id="277"/>
            <p14:sldId id="310"/>
            <p14:sldId id="283"/>
            <p14:sldId id="306"/>
            <p14:sldId id="295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  <p14:sldId id="2147483629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9BD"/>
    <a:srgbClr val="970F49"/>
    <a:srgbClr val="37ABE0"/>
    <a:srgbClr val="F15E4D"/>
    <a:srgbClr val="5FADE4"/>
    <a:srgbClr val="A11145"/>
    <a:srgbClr val="FDF2E2"/>
    <a:srgbClr val="BF4598"/>
    <a:srgbClr val="00663F"/>
    <a:srgbClr val="F3D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90" autoAdjust="0"/>
  </p:normalViewPr>
  <p:slideViewPr>
    <p:cSldViewPr snapToGrid="0">
      <p:cViewPr varScale="1">
        <p:scale>
          <a:sx n="76" d="100"/>
          <a:sy n="76" d="100"/>
        </p:scale>
        <p:origin x="85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6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5" Type="http://schemas.microsoft.com/office/2007/relationships/hdphoto" Target="../media/hdphoto7.wdp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f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4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2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203995" y="3990224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Respiration, circulation et santé humaine.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1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311864" y="4670538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Expliquer les échanges gazeux respiratoires entre les poumons et le sang.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3EF45-E2F2-C7AE-9165-E7C398D9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E8FB532E-3491-EFF8-8A47-07875BB48F41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44024759-97EB-2C51-8786-789C83C611F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9BFC4DEC-BCBB-7968-6FA0-1375B7647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EA84EA56-19F9-5C9D-16FA-19058B5F2815}"/>
              </a:ext>
            </a:extLst>
          </p:cNvPr>
          <p:cNvSpPr/>
          <p:nvPr/>
        </p:nvSpPr>
        <p:spPr>
          <a:xfrm>
            <a:off x="425791" y="2999045"/>
            <a:ext cx="4924412" cy="3227918"/>
          </a:xfrm>
          <a:prstGeom prst="roundRect">
            <a:avLst>
              <a:gd name="adj" fmla="val 12298"/>
            </a:avLst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7DB2E6-895D-C4C9-B9C7-0435192A7436}"/>
              </a:ext>
            </a:extLst>
          </p:cNvPr>
          <p:cNvSpPr/>
          <p:nvPr/>
        </p:nvSpPr>
        <p:spPr>
          <a:xfrm>
            <a:off x="3718424" y="3426970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F4E8D3-DE66-19CC-1498-E9BD62B3D61A}"/>
              </a:ext>
            </a:extLst>
          </p:cNvPr>
          <p:cNvSpPr/>
          <p:nvPr/>
        </p:nvSpPr>
        <p:spPr>
          <a:xfrm>
            <a:off x="189364" y="3556301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0,03%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2AFA73-21E5-63F6-DB62-2A4CA239FC5E}"/>
              </a:ext>
            </a:extLst>
          </p:cNvPr>
          <p:cNvSpPr/>
          <p:nvPr/>
        </p:nvSpPr>
        <p:spPr>
          <a:xfrm>
            <a:off x="221138" y="3139003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37ABE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</a:t>
            </a:r>
            <a:endParaRPr lang="en-US" sz="2000" kern="100" dirty="0">
              <a:solidFill>
                <a:srgbClr val="37ABE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57E769-7D1F-FAFD-DFC1-FB342DAD9E7E}"/>
              </a:ext>
            </a:extLst>
          </p:cNvPr>
          <p:cNvSpPr/>
          <p:nvPr/>
        </p:nvSpPr>
        <p:spPr>
          <a:xfrm>
            <a:off x="3653494" y="3004224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970F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</a:t>
            </a:r>
            <a:endParaRPr lang="en-US" sz="1600" kern="100" dirty="0">
              <a:solidFill>
                <a:srgbClr val="970F4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D9FAA91E-5AF2-64CF-DB24-7AE5178FF8EB}"/>
              </a:ext>
            </a:extLst>
          </p:cNvPr>
          <p:cNvSpPr/>
          <p:nvPr/>
        </p:nvSpPr>
        <p:spPr>
          <a:xfrm>
            <a:off x="5526592" y="3478532"/>
            <a:ext cx="623868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 est moins riche en dioxyde de carbone que l’air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expiré.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22">
            <a:extLst>
              <a:ext uri="{FF2B5EF4-FFF2-40B4-BE49-F238E27FC236}">
                <a16:creationId xmlns:a16="http://schemas.microsoft.com/office/drawing/2014/main" id="{772CBE11-6598-EBFA-38F0-F999E1F25BA9}"/>
              </a:ext>
            </a:extLst>
          </p:cNvPr>
          <p:cNvSpPr/>
          <p:nvPr/>
        </p:nvSpPr>
        <p:spPr>
          <a:xfrm>
            <a:off x="6027393" y="4855003"/>
            <a:ext cx="2520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22">
            <a:extLst>
              <a:ext uri="{FF2B5EF4-FFF2-40B4-BE49-F238E27FC236}">
                <a16:creationId xmlns:a16="http://schemas.microsoft.com/office/drawing/2014/main" id="{A9621CA7-F280-C50F-0DC7-12B1634DD3A4}"/>
              </a:ext>
            </a:extLst>
          </p:cNvPr>
          <p:cNvSpPr/>
          <p:nvPr/>
        </p:nvSpPr>
        <p:spPr>
          <a:xfrm>
            <a:off x="8811233" y="4855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" descr="L'art de la respiration: améliorez votre bien-être - Kilomètre">
            <a:extLst>
              <a:ext uri="{FF2B5EF4-FFF2-40B4-BE49-F238E27FC236}">
                <a16:creationId xmlns:a16="http://schemas.microsoft.com/office/drawing/2014/main" id="{9FD18C3E-0473-25E7-DCC6-89ED0A07E5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6" t="14119" r="55746" b="14576"/>
          <a:stretch>
            <a:fillRect/>
          </a:stretch>
        </p:blipFill>
        <p:spPr bwMode="auto">
          <a:xfrm>
            <a:off x="1358160" y="3556301"/>
            <a:ext cx="1665911" cy="267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L'art de la respiration: améliorez votre bien-être - Kilomètre">
            <a:extLst>
              <a:ext uri="{FF2B5EF4-FFF2-40B4-BE49-F238E27FC236}">
                <a16:creationId xmlns:a16="http://schemas.microsoft.com/office/drawing/2014/main" id="{55C4213F-12EF-2A5C-2555-C388A21FA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91" t="14119" r="5480" b="14576"/>
          <a:stretch>
            <a:fillRect/>
          </a:stretch>
        </p:blipFill>
        <p:spPr bwMode="auto">
          <a:xfrm flipH="1">
            <a:off x="2889751" y="3556301"/>
            <a:ext cx="1665912" cy="267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759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6038F-2FFA-3B55-097B-B86F16E05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031F6-078E-C257-BF01-F7D4ED03E7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5656" y="28744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D0F62D-FF8A-1E54-B08F-8CFA77B25A0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68680" y="640141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B24333B8-2B71-C587-4A04-23900E4607A3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01C5AEA5-6C37-AB8D-F1B1-C8BDB4D00341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D74915-67B2-0B16-E11E-2AB7E1D310E7}"/>
              </a:ext>
            </a:extLst>
          </p:cNvPr>
          <p:cNvSpPr/>
          <p:nvPr/>
        </p:nvSpPr>
        <p:spPr>
          <a:xfrm>
            <a:off x="3096128" y="342887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20%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49%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7444C6-0D98-6147-A710-E881024CA002}"/>
              </a:ext>
            </a:extLst>
          </p:cNvPr>
          <p:cNvSpPr/>
          <p:nvPr/>
        </p:nvSpPr>
        <p:spPr>
          <a:xfrm>
            <a:off x="187623" y="34263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15%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54%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CB3294-1A34-AC38-4604-ED8F18178401}"/>
              </a:ext>
            </a:extLst>
          </p:cNvPr>
          <p:cNvSpPr/>
          <p:nvPr/>
        </p:nvSpPr>
        <p:spPr>
          <a:xfrm>
            <a:off x="192007" y="29477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entant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E43CF4-6B8D-969E-4BDA-3D92B63E0138}"/>
              </a:ext>
            </a:extLst>
          </p:cNvPr>
          <p:cNvSpPr/>
          <p:nvPr/>
        </p:nvSpPr>
        <p:spPr>
          <a:xfrm>
            <a:off x="3099112" y="299362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  <a:endParaRPr lang="en-US" sz="1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308AC95-A71D-CB7A-A6B3-BA8490C86CD9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Répondez par « Vrai » ou « Faux 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E7A468-4D61-B1A9-83BD-D1CD80DC32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048001"/>
            <a:ext cx="4536829" cy="3024553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1C020DA-8C81-436B-41BE-74E22B5ADEF1}"/>
              </a:ext>
            </a:extLst>
          </p:cNvPr>
          <p:cNvCxnSpPr>
            <a:cxnSpLocks/>
          </p:cNvCxnSpPr>
          <p:nvPr/>
        </p:nvCxnSpPr>
        <p:spPr>
          <a:xfrm flipV="1">
            <a:off x="579120" y="4556760"/>
            <a:ext cx="579120" cy="10668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C001058-5196-AF39-B969-80811D9CCC30}"/>
              </a:ext>
            </a:extLst>
          </p:cNvPr>
          <p:cNvCxnSpPr>
            <a:cxnSpLocks/>
          </p:cNvCxnSpPr>
          <p:nvPr/>
        </p:nvCxnSpPr>
        <p:spPr>
          <a:xfrm>
            <a:off x="3901440" y="4648200"/>
            <a:ext cx="548640" cy="106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C53ACDC4-A0B0-DF8D-520E-BFC791ABAEF9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est moins riche en dioxyde de carbone que le sang sortant.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3B0740BA-3553-DA17-EEBD-B6BF28319898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E7E018A6-54DB-177D-3C6E-98CDE9654611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FD3A1F2-74D7-7E61-7A06-5F1140A55D81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1F5138D-3F73-282D-1295-6956E509E44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8646B7-56D4-D517-69C4-2413A71A4AE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5" name="Oval 7">
            <a:extLst>
              <a:ext uri="{FF2B5EF4-FFF2-40B4-BE49-F238E27FC236}">
                <a16:creationId xmlns:a16="http://schemas.microsoft.com/office/drawing/2014/main" id="{331C9450-F50D-0F24-11EE-6C6EE7F9E57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549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8EE3E-EC27-F27C-8E01-666799841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5A5A77F5-B1C1-244E-88BE-39649A2E09D9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52D69E83-7C6D-0286-03BD-39293BF5346D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00C242-A191-AB5F-FE73-1F703D04186E}"/>
              </a:ext>
            </a:extLst>
          </p:cNvPr>
          <p:cNvSpPr/>
          <p:nvPr/>
        </p:nvSpPr>
        <p:spPr>
          <a:xfrm>
            <a:off x="3096128" y="342887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20%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49%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8C92DB-44FD-D62C-4AFA-214E29EADD3E}"/>
              </a:ext>
            </a:extLst>
          </p:cNvPr>
          <p:cNvSpPr/>
          <p:nvPr/>
        </p:nvSpPr>
        <p:spPr>
          <a:xfrm>
            <a:off x="187623" y="34263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15%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54%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117575-E851-B2AF-8316-179DE14D5663}"/>
              </a:ext>
            </a:extLst>
          </p:cNvPr>
          <p:cNvSpPr/>
          <p:nvPr/>
        </p:nvSpPr>
        <p:spPr>
          <a:xfrm>
            <a:off x="192007" y="29477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entant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2EF6F65-AB9F-B5A6-20BF-F4BEA6009422}"/>
              </a:ext>
            </a:extLst>
          </p:cNvPr>
          <p:cNvSpPr/>
          <p:nvPr/>
        </p:nvSpPr>
        <p:spPr>
          <a:xfrm>
            <a:off x="3099112" y="299362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  <a:endParaRPr lang="en-US" sz="1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D1424A-8C0A-BD6F-572C-81FDD5006D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048001"/>
            <a:ext cx="4536829" cy="3024553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2E7806B-7745-43EB-CF15-60A05C8C05F7}"/>
              </a:ext>
            </a:extLst>
          </p:cNvPr>
          <p:cNvCxnSpPr>
            <a:cxnSpLocks/>
          </p:cNvCxnSpPr>
          <p:nvPr/>
        </p:nvCxnSpPr>
        <p:spPr>
          <a:xfrm flipV="1">
            <a:off x="579120" y="4556760"/>
            <a:ext cx="579120" cy="10668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7FB3B64-7051-04E1-592F-695F7519C535}"/>
              </a:ext>
            </a:extLst>
          </p:cNvPr>
          <p:cNvCxnSpPr>
            <a:cxnSpLocks/>
          </p:cNvCxnSpPr>
          <p:nvPr/>
        </p:nvCxnSpPr>
        <p:spPr>
          <a:xfrm>
            <a:off x="3901440" y="4648200"/>
            <a:ext cx="548640" cy="106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CE3C4356-C131-951F-7A1D-0BBE8BBF0F18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est moins riche en dioxyde de carbone que le sang sortant.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ED217B7C-82C0-4C60-5C0E-FE2CBE3F5B69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FCC3DFB8-EBC0-5725-EE6C-BBBA21F0FF88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D3678196-863D-40C4-EAFF-63C9A2543C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9983" y="246390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Bonne réponse !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FB640031-038B-28F8-E621-ECC00220FC9C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C0E1395F-A5D2-59A6-1C10-33EBC8BA1FD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90DDB774-0FE9-32E2-8BC3-C35D1F966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76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48973-F0C8-5128-E9AE-AB2811B1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BB30B-6EDC-A228-1484-154DF8F1A5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45303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68B98C-4FB9-ACFA-A232-269B1835B52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96879" y="613674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043F186A-90C1-0F27-C367-0DADAA02B795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9B991CA7-FC4B-FCA9-02EF-50627D1A75F0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3FC336-0F1D-6E67-4B09-C66CFA5D330A}"/>
              </a:ext>
            </a:extLst>
          </p:cNvPr>
          <p:cNvSpPr/>
          <p:nvPr/>
        </p:nvSpPr>
        <p:spPr>
          <a:xfrm>
            <a:off x="3096128" y="342887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20%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49%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A04007-6F50-90D7-2B36-E8F398A44126}"/>
              </a:ext>
            </a:extLst>
          </p:cNvPr>
          <p:cNvSpPr/>
          <p:nvPr/>
        </p:nvSpPr>
        <p:spPr>
          <a:xfrm>
            <a:off x="187623" y="34263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15%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54%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74445F-9BD6-4152-5C42-28D47D5BEF69}"/>
              </a:ext>
            </a:extLst>
          </p:cNvPr>
          <p:cNvSpPr/>
          <p:nvPr/>
        </p:nvSpPr>
        <p:spPr>
          <a:xfrm>
            <a:off x="192007" y="29477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entant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36C312-B58B-DC8A-9E2A-D84DB344932C}"/>
              </a:ext>
            </a:extLst>
          </p:cNvPr>
          <p:cNvSpPr/>
          <p:nvPr/>
        </p:nvSpPr>
        <p:spPr>
          <a:xfrm>
            <a:off x="3099112" y="299362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  <a:endParaRPr lang="en-US" sz="1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B117FDA-3049-15B7-2300-71D9BF7A1684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 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Répondez par « Vrai » ou « Faux ».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85E07F-F1A2-AE23-91D9-AAEBE0AB1A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048001"/>
            <a:ext cx="4536829" cy="3024553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9032615-07A4-88AA-F720-7C5B6CBFA346}"/>
              </a:ext>
            </a:extLst>
          </p:cNvPr>
          <p:cNvCxnSpPr>
            <a:cxnSpLocks/>
          </p:cNvCxnSpPr>
          <p:nvPr/>
        </p:nvCxnSpPr>
        <p:spPr>
          <a:xfrm flipV="1">
            <a:off x="579120" y="4556760"/>
            <a:ext cx="579120" cy="10668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4BA9F44-FE20-520F-04D5-9BBDB5CF3CBA}"/>
              </a:ext>
            </a:extLst>
          </p:cNvPr>
          <p:cNvCxnSpPr>
            <a:cxnSpLocks/>
          </p:cNvCxnSpPr>
          <p:nvPr/>
        </p:nvCxnSpPr>
        <p:spPr>
          <a:xfrm>
            <a:off x="3901440" y="4648200"/>
            <a:ext cx="548640" cy="106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7E49A3F6-1E96-CA97-C0D7-2C4D1FB58BD9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sortant est plus riche en dioxygène que le sang entrant.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6F91ACDB-BDAF-B28D-6101-2C913791A86A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2353AE1C-8E2C-D23A-F7E6-581527B5CEE0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7DF5F0E-0845-FBD2-B2D2-EC016EA54E5B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26DF4DD-CE92-320E-7F3A-8D6EC38192E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32B142E-2D77-871D-3504-ADCB9EE663D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5" name="Oval 7">
            <a:extLst>
              <a:ext uri="{FF2B5EF4-FFF2-40B4-BE49-F238E27FC236}">
                <a16:creationId xmlns:a16="http://schemas.microsoft.com/office/drawing/2014/main" id="{FE3464ED-FBEB-292B-B7DE-816305C130A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37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17315-FD4F-CEC9-AEE9-EF242223E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EE58362A-F6F3-6111-C8A9-028F9F95A41B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F3CC37F7-D54B-25F7-1A3E-069F94F3DF7D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069DCA4-9664-BA84-CC14-830699D36C2F}"/>
              </a:ext>
            </a:extLst>
          </p:cNvPr>
          <p:cNvSpPr/>
          <p:nvPr/>
        </p:nvSpPr>
        <p:spPr>
          <a:xfrm>
            <a:off x="3096128" y="342887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20%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49%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FDDA94-74D3-4681-5C77-47DAD8C4E03A}"/>
              </a:ext>
            </a:extLst>
          </p:cNvPr>
          <p:cNvSpPr/>
          <p:nvPr/>
        </p:nvSpPr>
        <p:spPr>
          <a:xfrm>
            <a:off x="187623" y="34263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15%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54%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DAE273-D70F-9D10-805D-062DAA307A77}"/>
              </a:ext>
            </a:extLst>
          </p:cNvPr>
          <p:cNvSpPr/>
          <p:nvPr/>
        </p:nvSpPr>
        <p:spPr>
          <a:xfrm>
            <a:off x="192007" y="29477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entant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C52F7A1-DA3B-E708-4EEB-79F615C56BC6}"/>
              </a:ext>
            </a:extLst>
          </p:cNvPr>
          <p:cNvSpPr/>
          <p:nvPr/>
        </p:nvSpPr>
        <p:spPr>
          <a:xfrm>
            <a:off x="3099112" y="299362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  <a:endParaRPr lang="en-US" sz="1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952C431-E852-2E35-2A19-2AA1BE9F4C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048001"/>
            <a:ext cx="4536829" cy="3024553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E1E63D24-B23D-F254-8C82-C00BE35252B4}"/>
              </a:ext>
            </a:extLst>
          </p:cNvPr>
          <p:cNvCxnSpPr>
            <a:cxnSpLocks/>
          </p:cNvCxnSpPr>
          <p:nvPr/>
        </p:nvCxnSpPr>
        <p:spPr>
          <a:xfrm flipV="1">
            <a:off x="579120" y="4556760"/>
            <a:ext cx="579120" cy="10668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A37A479-2A6C-E758-1135-5E76AF263514}"/>
              </a:ext>
            </a:extLst>
          </p:cNvPr>
          <p:cNvCxnSpPr>
            <a:cxnSpLocks/>
          </p:cNvCxnSpPr>
          <p:nvPr/>
        </p:nvCxnSpPr>
        <p:spPr>
          <a:xfrm>
            <a:off x="3901440" y="4648200"/>
            <a:ext cx="548640" cy="106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5198FA28-4ADE-0A8D-920B-DA4B3D14903F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sortant est plus riche en dioxygène que le sang entrant.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249774E7-7D8B-42DD-6674-C8062546EA35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FD7BC523-1B1D-720F-3A23-5524570FB464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919BFF9E-D3DB-48EF-B557-453D4FBB19B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14131345-8C79-8873-332E-334294006E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3298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proposition est correcte.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EF4157F5-0F53-AA4F-C156-27B7A4E3D29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CCC94F00-EABA-D5E9-E25E-C0C1E628A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7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4CCB23-10A8-01CB-2DE1-7A7053E3606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66093" y="637275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32860FB-CA09-D2DC-F290-2808834417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5315" y="237172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dernière question :</a:t>
            </a: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22202F7B-A537-FDA4-0B09-BEE6093FE792}"/>
              </a:ext>
            </a:extLst>
          </p:cNvPr>
          <p:cNvSpPr txBox="1">
            <a:spLocks/>
          </p:cNvSpPr>
          <p:nvPr/>
        </p:nvSpPr>
        <p:spPr>
          <a:xfrm>
            <a:off x="387963" y="1808034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Le sens de diffusion des particules du gaz est:</a:t>
            </a:r>
          </a:p>
        </p:txBody>
      </p:sp>
      <p:sp>
        <p:nvSpPr>
          <p:cNvPr id="8" name="Google Shape;15880;p58">
            <a:extLst>
              <a:ext uri="{FF2B5EF4-FFF2-40B4-BE49-F238E27FC236}">
                <a16:creationId xmlns:a16="http://schemas.microsoft.com/office/drawing/2014/main" id="{484CBDBD-A08C-3761-284C-DD4F3968ACDA}"/>
              </a:ext>
            </a:extLst>
          </p:cNvPr>
          <p:cNvSpPr txBox="1">
            <a:spLocks/>
          </p:cNvSpPr>
          <p:nvPr/>
        </p:nvSpPr>
        <p:spPr>
          <a:xfrm>
            <a:off x="955315" y="1327565"/>
            <a:ext cx="850509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sz="28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Complétez le schéma ci-dessous par une flèche.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E5E7EB-6231-C0B4-3450-020B78D612E4}"/>
              </a:ext>
            </a:extLst>
          </p:cNvPr>
          <p:cNvSpPr/>
          <p:nvPr/>
        </p:nvSpPr>
        <p:spPr>
          <a:xfrm>
            <a:off x="3155678" y="3781186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47">
            <a:extLst>
              <a:ext uri="{FF2B5EF4-FFF2-40B4-BE49-F238E27FC236}">
                <a16:creationId xmlns:a16="http://schemas.microsoft.com/office/drawing/2014/main" id="{9EB4FFBC-090E-D750-DF87-017970CB9D45}"/>
              </a:ext>
            </a:extLst>
          </p:cNvPr>
          <p:cNvCxnSpPr>
            <a:cxnSpLocks/>
          </p:cNvCxnSpPr>
          <p:nvPr/>
        </p:nvCxnSpPr>
        <p:spPr>
          <a:xfrm>
            <a:off x="5708082" y="3693903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C766234-48EF-C72B-DC35-FD159767428F}"/>
              </a:ext>
            </a:extLst>
          </p:cNvPr>
          <p:cNvSpPr/>
          <p:nvPr/>
        </p:nvSpPr>
        <p:spPr>
          <a:xfrm>
            <a:off x="3155678" y="3134068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1F003F-CF90-B939-2F17-6F053DF9C409}"/>
              </a:ext>
            </a:extLst>
          </p:cNvPr>
          <p:cNvSpPr/>
          <p:nvPr/>
        </p:nvSpPr>
        <p:spPr>
          <a:xfrm>
            <a:off x="3175342" y="5511653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D8A408-554B-5CDF-A938-FD2DA4F57BA4}"/>
              </a:ext>
            </a:extLst>
          </p:cNvPr>
          <p:cNvSpPr/>
          <p:nvPr/>
        </p:nvSpPr>
        <p:spPr>
          <a:xfrm>
            <a:off x="5708082" y="5511653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22" name="Straight Connector 56">
            <a:extLst>
              <a:ext uri="{FF2B5EF4-FFF2-40B4-BE49-F238E27FC236}">
                <a16:creationId xmlns:a16="http://schemas.microsoft.com/office/drawing/2014/main" id="{9765F681-192F-5FB2-A071-A5FA401AFE86}"/>
              </a:ext>
            </a:extLst>
          </p:cNvPr>
          <p:cNvCxnSpPr>
            <a:cxnSpLocks/>
          </p:cNvCxnSpPr>
          <p:nvPr/>
        </p:nvCxnSpPr>
        <p:spPr>
          <a:xfrm>
            <a:off x="5708082" y="3693903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57">
            <a:extLst>
              <a:ext uri="{FF2B5EF4-FFF2-40B4-BE49-F238E27FC236}">
                <a16:creationId xmlns:a16="http://schemas.microsoft.com/office/drawing/2014/main" id="{9AAA9A4B-5B9A-D0AA-A929-ECA98A48484D}"/>
              </a:ext>
            </a:extLst>
          </p:cNvPr>
          <p:cNvSpPr/>
          <p:nvPr/>
        </p:nvSpPr>
        <p:spPr>
          <a:xfrm>
            <a:off x="3658670" y="4291215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61">
            <a:extLst>
              <a:ext uri="{FF2B5EF4-FFF2-40B4-BE49-F238E27FC236}">
                <a16:creationId xmlns:a16="http://schemas.microsoft.com/office/drawing/2014/main" id="{3864DEB1-920B-F0F4-AC80-D2614E9721A5}"/>
              </a:ext>
            </a:extLst>
          </p:cNvPr>
          <p:cNvSpPr/>
          <p:nvPr/>
        </p:nvSpPr>
        <p:spPr>
          <a:xfrm>
            <a:off x="5026586" y="5033551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62">
            <a:extLst>
              <a:ext uri="{FF2B5EF4-FFF2-40B4-BE49-F238E27FC236}">
                <a16:creationId xmlns:a16="http://schemas.microsoft.com/office/drawing/2014/main" id="{DA86E39E-6D2C-84FD-0FEA-8713939E1BE6}"/>
              </a:ext>
            </a:extLst>
          </p:cNvPr>
          <p:cNvSpPr/>
          <p:nvPr/>
        </p:nvSpPr>
        <p:spPr>
          <a:xfrm>
            <a:off x="3855318" y="5151542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63">
            <a:extLst>
              <a:ext uri="{FF2B5EF4-FFF2-40B4-BE49-F238E27FC236}">
                <a16:creationId xmlns:a16="http://schemas.microsoft.com/office/drawing/2014/main" id="{5A81AA42-B7D9-7BCB-70CE-222CC95587AF}"/>
              </a:ext>
            </a:extLst>
          </p:cNvPr>
          <p:cNvSpPr/>
          <p:nvPr/>
        </p:nvSpPr>
        <p:spPr>
          <a:xfrm>
            <a:off x="6511256" y="4500156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65">
            <a:extLst>
              <a:ext uri="{FF2B5EF4-FFF2-40B4-BE49-F238E27FC236}">
                <a16:creationId xmlns:a16="http://schemas.microsoft.com/office/drawing/2014/main" id="{1F930B5F-B011-9187-77EA-778995DAC840}"/>
              </a:ext>
            </a:extLst>
          </p:cNvPr>
          <p:cNvSpPr/>
          <p:nvPr/>
        </p:nvSpPr>
        <p:spPr>
          <a:xfrm>
            <a:off x="4884937" y="4079820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67">
            <a:extLst>
              <a:ext uri="{FF2B5EF4-FFF2-40B4-BE49-F238E27FC236}">
                <a16:creationId xmlns:a16="http://schemas.microsoft.com/office/drawing/2014/main" id="{CB48DDEF-5997-9053-BD05-C3E9F7166FE3}"/>
              </a:ext>
            </a:extLst>
          </p:cNvPr>
          <p:cNvSpPr/>
          <p:nvPr/>
        </p:nvSpPr>
        <p:spPr>
          <a:xfrm>
            <a:off x="7275713" y="4753330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68">
            <a:extLst>
              <a:ext uri="{FF2B5EF4-FFF2-40B4-BE49-F238E27FC236}">
                <a16:creationId xmlns:a16="http://schemas.microsoft.com/office/drawing/2014/main" id="{93BAC750-64F3-C071-0C67-149A616796C1}"/>
              </a:ext>
            </a:extLst>
          </p:cNvPr>
          <p:cNvSpPr/>
          <p:nvPr/>
        </p:nvSpPr>
        <p:spPr>
          <a:xfrm>
            <a:off x="4401007" y="4577442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1A4714-E545-2DD4-72AC-A0874FAA74D6}"/>
              </a:ext>
            </a:extLst>
          </p:cNvPr>
          <p:cNvSpPr/>
          <p:nvPr/>
        </p:nvSpPr>
        <p:spPr>
          <a:xfrm>
            <a:off x="3184122" y="3091668"/>
            <a:ext cx="2051957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6" name="Straight Arrow Connector 71">
            <a:extLst>
              <a:ext uri="{FF2B5EF4-FFF2-40B4-BE49-F238E27FC236}">
                <a16:creationId xmlns:a16="http://schemas.microsoft.com/office/drawing/2014/main" id="{097D2947-BDFA-EC5B-CA6D-FDE7A0B474E7}"/>
              </a:ext>
            </a:extLst>
          </p:cNvPr>
          <p:cNvCxnSpPr>
            <a:cxnSpLocks/>
          </p:cNvCxnSpPr>
          <p:nvPr/>
        </p:nvCxnSpPr>
        <p:spPr>
          <a:xfrm flipH="1">
            <a:off x="3777669" y="3567124"/>
            <a:ext cx="127321" cy="682907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62">
            <a:extLst>
              <a:ext uri="{FF2B5EF4-FFF2-40B4-BE49-F238E27FC236}">
                <a16:creationId xmlns:a16="http://schemas.microsoft.com/office/drawing/2014/main" id="{C348F2D2-C439-1B3C-AE29-148EBDCB23B6}"/>
              </a:ext>
            </a:extLst>
          </p:cNvPr>
          <p:cNvSpPr/>
          <p:nvPr/>
        </p:nvSpPr>
        <p:spPr>
          <a:xfrm>
            <a:off x="3316996" y="4705364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Oval 62">
            <a:extLst>
              <a:ext uri="{FF2B5EF4-FFF2-40B4-BE49-F238E27FC236}">
                <a16:creationId xmlns:a16="http://schemas.microsoft.com/office/drawing/2014/main" id="{1C4E8449-CD2B-8DA9-3A1E-A3304D04BC9E}"/>
              </a:ext>
            </a:extLst>
          </p:cNvPr>
          <p:cNvSpPr/>
          <p:nvPr/>
        </p:nvSpPr>
        <p:spPr>
          <a:xfrm>
            <a:off x="3762676" y="4716167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5366B96-DFCC-078C-C289-A0A51A127261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54B803A-079E-9829-1E95-001B06628D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EF48D6-F854-89DD-150F-7BF7A6C89AB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8" name="Oval 7">
            <a:extLst>
              <a:ext uri="{FF2B5EF4-FFF2-40B4-BE49-F238E27FC236}">
                <a16:creationId xmlns:a16="http://schemas.microsoft.com/office/drawing/2014/main" id="{4249A52C-6D8A-31D0-3268-31C2C9B7DA0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296888-4882-989B-44E7-E6F5A37B6420}"/>
              </a:ext>
            </a:extLst>
          </p:cNvPr>
          <p:cNvSpPr/>
          <p:nvPr/>
        </p:nvSpPr>
        <p:spPr>
          <a:xfrm>
            <a:off x="5236079" y="4478029"/>
            <a:ext cx="1013996" cy="4249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661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B17E3-0FB6-B908-7002-6D8197C03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E9503D-4A67-52E2-E942-73D77AFC6AA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09637" y="711674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un rappel de la loi ci nécessaire.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66E7B7E-222C-985D-55C9-CC58908B00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8072" y="285633"/>
            <a:ext cx="10495857" cy="36466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gaz diffuse du milieu où il est en grande quantité (compartiment A) vers le milieu où il est en faible quantité (compartiment B).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A3EAC943-96A1-855E-C945-AA6D942F89C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41D85BD5-52CB-0356-D40A-2FA0D31F7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1579BFAB-4B38-BCE3-3D6E-809D79D602B3}"/>
              </a:ext>
            </a:extLst>
          </p:cNvPr>
          <p:cNvSpPr txBox="1">
            <a:spLocks/>
          </p:cNvSpPr>
          <p:nvPr/>
        </p:nvSpPr>
        <p:spPr>
          <a:xfrm>
            <a:off x="387963" y="1808034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Le sens de diffusion des particules du gaz est: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B0B023-F499-F2FE-FC69-0ACEB2D6F15D}"/>
              </a:ext>
            </a:extLst>
          </p:cNvPr>
          <p:cNvSpPr/>
          <p:nvPr/>
        </p:nvSpPr>
        <p:spPr>
          <a:xfrm>
            <a:off x="3155678" y="3781186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Straight Connector 47">
            <a:extLst>
              <a:ext uri="{FF2B5EF4-FFF2-40B4-BE49-F238E27FC236}">
                <a16:creationId xmlns:a16="http://schemas.microsoft.com/office/drawing/2014/main" id="{8D0EF0F8-90C9-656E-E1D0-4E4E23CB9A66}"/>
              </a:ext>
            </a:extLst>
          </p:cNvPr>
          <p:cNvCxnSpPr>
            <a:cxnSpLocks/>
          </p:cNvCxnSpPr>
          <p:nvPr/>
        </p:nvCxnSpPr>
        <p:spPr>
          <a:xfrm>
            <a:off x="5708082" y="3693903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52F4EBC0-5AFC-2017-6BDE-4658A15F6CDF}"/>
              </a:ext>
            </a:extLst>
          </p:cNvPr>
          <p:cNvSpPr/>
          <p:nvPr/>
        </p:nvSpPr>
        <p:spPr>
          <a:xfrm>
            <a:off x="3155678" y="3134068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72AE119-3A2C-F220-8C2C-C38CC87AACE9}"/>
              </a:ext>
            </a:extLst>
          </p:cNvPr>
          <p:cNvSpPr/>
          <p:nvPr/>
        </p:nvSpPr>
        <p:spPr>
          <a:xfrm>
            <a:off x="3175342" y="5511653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364E04-CF3C-0E7E-8E86-B80BC822C308}"/>
              </a:ext>
            </a:extLst>
          </p:cNvPr>
          <p:cNvSpPr/>
          <p:nvPr/>
        </p:nvSpPr>
        <p:spPr>
          <a:xfrm>
            <a:off x="5708082" y="5511653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19" name="Straight Connector 56">
            <a:extLst>
              <a:ext uri="{FF2B5EF4-FFF2-40B4-BE49-F238E27FC236}">
                <a16:creationId xmlns:a16="http://schemas.microsoft.com/office/drawing/2014/main" id="{755EB25B-07A2-5A51-2F36-26109ABD2EBD}"/>
              </a:ext>
            </a:extLst>
          </p:cNvPr>
          <p:cNvCxnSpPr>
            <a:cxnSpLocks/>
          </p:cNvCxnSpPr>
          <p:nvPr/>
        </p:nvCxnSpPr>
        <p:spPr>
          <a:xfrm>
            <a:off x="5708082" y="3693903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57">
            <a:extLst>
              <a:ext uri="{FF2B5EF4-FFF2-40B4-BE49-F238E27FC236}">
                <a16:creationId xmlns:a16="http://schemas.microsoft.com/office/drawing/2014/main" id="{C4D89089-E17D-B6F4-3F44-EB64184F947C}"/>
              </a:ext>
            </a:extLst>
          </p:cNvPr>
          <p:cNvSpPr/>
          <p:nvPr/>
        </p:nvSpPr>
        <p:spPr>
          <a:xfrm>
            <a:off x="3658670" y="4291215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Oval 61">
            <a:extLst>
              <a:ext uri="{FF2B5EF4-FFF2-40B4-BE49-F238E27FC236}">
                <a16:creationId xmlns:a16="http://schemas.microsoft.com/office/drawing/2014/main" id="{4AD6DC9A-CF8B-1148-8B6D-E6F44BA95FD4}"/>
              </a:ext>
            </a:extLst>
          </p:cNvPr>
          <p:cNvSpPr/>
          <p:nvPr/>
        </p:nvSpPr>
        <p:spPr>
          <a:xfrm>
            <a:off x="5026586" y="5033551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val 62">
            <a:extLst>
              <a:ext uri="{FF2B5EF4-FFF2-40B4-BE49-F238E27FC236}">
                <a16:creationId xmlns:a16="http://schemas.microsoft.com/office/drawing/2014/main" id="{CBC928A2-A0BD-D758-4601-5530C10398CE}"/>
              </a:ext>
            </a:extLst>
          </p:cNvPr>
          <p:cNvSpPr/>
          <p:nvPr/>
        </p:nvSpPr>
        <p:spPr>
          <a:xfrm>
            <a:off x="3855318" y="5151542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Oval 63">
            <a:extLst>
              <a:ext uri="{FF2B5EF4-FFF2-40B4-BE49-F238E27FC236}">
                <a16:creationId xmlns:a16="http://schemas.microsoft.com/office/drawing/2014/main" id="{DEAB765D-BA08-9FE4-9300-8F0596E8C651}"/>
              </a:ext>
            </a:extLst>
          </p:cNvPr>
          <p:cNvSpPr/>
          <p:nvPr/>
        </p:nvSpPr>
        <p:spPr>
          <a:xfrm>
            <a:off x="6511256" y="4500156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Oval 65">
            <a:extLst>
              <a:ext uri="{FF2B5EF4-FFF2-40B4-BE49-F238E27FC236}">
                <a16:creationId xmlns:a16="http://schemas.microsoft.com/office/drawing/2014/main" id="{76A12D2A-EF45-49B1-D18E-ECD0F7A50B76}"/>
              </a:ext>
            </a:extLst>
          </p:cNvPr>
          <p:cNvSpPr/>
          <p:nvPr/>
        </p:nvSpPr>
        <p:spPr>
          <a:xfrm>
            <a:off x="4884937" y="4079820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67">
            <a:extLst>
              <a:ext uri="{FF2B5EF4-FFF2-40B4-BE49-F238E27FC236}">
                <a16:creationId xmlns:a16="http://schemas.microsoft.com/office/drawing/2014/main" id="{11A1C317-79EA-C84F-E7B1-D6E808A8C12D}"/>
              </a:ext>
            </a:extLst>
          </p:cNvPr>
          <p:cNvSpPr/>
          <p:nvPr/>
        </p:nvSpPr>
        <p:spPr>
          <a:xfrm>
            <a:off x="7275713" y="4753330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68">
            <a:extLst>
              <a:ext uri="{FF2B5EF4-FFF2-40B4-BE49-F238E27FC236}">
                <a16:creationId xmlns:a16="http://schemas.microsoft.com/office/drawing/2014/main" id="{BF4F5F37-94CE-C193-92D0-EB50E6D4E735}"/>
              </a:ext>
            </a:extLst>
          </p:cNvPr>
          <p:cNvSpPr/>
          <p:nvPr/>
        </p:nvSpPr>
        <p:spPr>
          <a:xfrm>
            <a:off x="4401007" y="4577442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B1C2B11-5203-5E40-15A5-BC85D270E372}"/>
              </a:ext>
            </a:extLst>
          </p:cNvPr>
          <p:cNvSpPr/>
          <p:nvPr/>
        </p:nvSpPr>
        <p:spPr>
          <a:xfrm>
            <a:off x="3184122" y="3091668"/>
            <a:ext cx="2051957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8" name="Straight Arrow Connector 71">
            <a:extLst>
              <a:ext uri="{FF2B5EF4-FFF2-40B4-BE49-F238E27FC236}">
                <a16:creationId xmlns:a16="http://schemas.microsoft.com/office/drawing/2014/main" id="{5C4C58B4-9CE7-A09A-DDAF-3A2EC7622771}"/>
              </a:ext>
            </a:extLst>
          </p:cNvPr>
          <p:cNvCxnSpPr>
            <a:cxnSpLocks/>
          </p:cNvCxnSpPr>
          <p:nvPr/>
        </p:nvCxnSpPr>
        <p:spPr>
          <a:xfrm flipH="1">
            <a:off x="3777669" y="3567124"/>
            <a:ext cx="127321" cy="682907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62">
            <a:extLst>
              <a:ext uri="{FF2B5EF4-FFF2-40B4-BE49-F238E27FC236}">
                <a16:creationId xmlns:a16="http://schemas.microsoft.com/office/drawing/2014/main" id="{3DA4B99B-9488-01D6-38BA-D41A25E34667}"/>
              </a:ext>
            </a:extLst>
          </p:cNvPr>
          <p:cNvSpPr/>
          <p:nvPr/>
        </p:nvSpPr>
        <p:spPr>
          <a:xfrm>
            <a:off x="3316996" y="4705364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Oval 62">
            <a:extLst>
              <a:ext uri="{FF2B5EF4-FFF2-40B4-BE49-F238E27FC236}">
                <a16:creationId xmlns:a16="http://schemas.microsoft.com/office/drawing/2014/main" id="{1E67E244-0899-FDBF-8F83-B601B808986E}"/>
              </a:ext>
            </a:extLst>
          </p:cNvPr>
          <p:cNvSpPr/>
          <p:nvPr/>
        </p:nvSpPr>
        <p:spPr>
          <a:xfrm>
            <a:off x="3762676" y="4716167"/>
            <a:ext cx="186813" cy="1868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9DC690D-B211-884F-1E78-6354C96DCBAF}"/>
              </a:ext>
            </a:extLst>
          </p:cNvPr>
          <p:cNvSpPr/>
          <p:nvPr/>
        </p:nvSpPr>
        <p:spPr>
          <a:xfrm>
            <a:off x="5236079" y="4478029"/>
            <a:ext cx="1013996" cy="4249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4" name="Straight Arrow Connector 71">
            <a:extLst>
              <a:ext uri="{FF2B5EF4-FFF2-40B4-BE49-F238E27FC236}">
                <a16:creationId xmlns:a16="http://schemas.microsoft.com/office/drawing/2014/main" id="{AE456CC8-75D0-D527-E1A6-EBE8A21194D7}"/>
              </a:ext>
            </a:extLst>
          </p:cNvPr>
          <p:cNvCxnSpPr>
            <a:cxnSpLocks/>
          </p:cNvCxnSpPr>
          <p:nvPr/>
        </p:nvCxnSpPr>
        <p:spPr>
          <a:xfrm>
            <a:off x="5353723" y="4705364"/>
            <a:ext cx="74227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551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2 de la page 50 du livret.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578B10B-4490-32A1-36DC-0087223AE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42752"/>
          <a:stretch>
            <a:fillRect/>
          </a:stretch>
        </p:blipFill>
        <p:spPr>
          <a:xfrm>
            <a:off x="3779384" y="1069467"/>
            <a:ext cx="3786973" cy="15531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E68E48D-C956-317C-9BDB-F6B36B4EAE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9384" y="2645047"/>
            <a:ext cx="3786973" cy="372058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6A79D66-2C59-990E-5A8B-7EE83EB1E789}"/>
              </a:ext>
            </a:extLst>
          </p:cNvPr>
          <p:cNvSpPr txBox="1"/>
          <p:nvPr/>
        </p:nvSpPr>
        <p:spPr>
          <a:xfrm>
            <a:off x="5306603" y="6254988"/>
            <a:ext cx="918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Page 50</a:t>
            </a:r>
          </a:p>
        </p:txBody>
      </p:sp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E5A22B-04E3-5661-C516-AACE18FBF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022" t="5049" r="1847" b="42752"/>
          <a:stretch>
            <a:fillRect/>
          </a:stretch>
        </p:blipFill>
        <p:spPr>
          <a:xfrm>
            <a:off x="899888" y="973608"/>
            <a:ext cx="10392223" cy="40426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2F8DB6-6729-BE43-1E31-4DA43133B1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88428"/>
          <a:stretch>
            <a:fillRect/>
          </a:stretch>
        </p:blipFill>
        <p:spPr>
          <a:xfrm>
            <a:off x="287852" y="5126507"/>
            <a:ext cx="11645610" cy="132405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034C70-3D66-4456-D36B-EE1994D9109C}"/>
              </a:ext>
            </a:extLst>
          </p:cNvPr>
          <p:cNvSpPr txBox="1"/>
          <p:nvPr/>
        </p:nvSpPr>
        <p:spPr>
          <a:xfrm>
            <a:off x="4394872" y="5601645"/>
            <a:ext cx="5117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quantité des gaz respiratoires (O2) et ( CO2)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461EED0-BB96-6A8F-3843-8B8894C56DAA}"/>
              </a:ext>
            </a:extLst>
          </p:cNvPr>
          <p:cNvSpPr txBox="1"/>
          <p:nvPr/>
        </p:nvSpPr>
        <p:spPr>
          <a:xfrm>
            <a:off x="4284036" y="6044991"/>
            <a:ext cx="5747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L’air (inspiré et expiré) et le sang ( entrant et sortant)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7D92F05-852D-8648-1C24-B7136E293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022" t="5049" r="1847" b="42752"/>
          <a:stretch>
            <a:fillRect/>
          </a:stretch>
        </p:blipFill>
        <p:spPr>
          <a:xfrm>
            <a:off x="1906955" y="931035"/>
            <a:ext cx="8378089" cy="32591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61F7DC-9F4A-DC84-850D-71FE7F6819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2014" b="66557"/>
          <a:stretch>
            <a:fillRect/>
          </a:stretch>
        </p:blipFill>
        <p:spPr>
          <a:xfrm>
            <a:off x="287852" y="4190159"/>
            <a:ext cx="11645610" cy="245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62022E0-9CFA-67C9-8C99-0B2BC05FF746}"/>
              </a:ext>
            </a:extLst>
          </p:cNvPr>
          <p:cNvSpPr txBox="1"/>
          <p:nvPr/>
        </p:nvSpPr>
        <p:spPr>
          <a:xfrm>
            <a:off x="1906955" y="4819633"/>
            <a:ext cx="620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 contient moins de dioxygène que l’air inspiré.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C8E47-E032-348E-36C9-0109F0B003D6}"/>
              </a:ext>
            </a:extLst>
          </p:cNvPr>
          <p:cNvSpPr txBox="1"/>
          <p:nvPr/>
        </p:nvSpPr>
        <p:spPr>
          <a:xfrm>
            <a:off x="1891715" y="5238733"/>
            <a:ext cx="7000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 contient plus de dioxyde de carbone que l’air inspiré.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9A5760-9169-BB17-7832-C6CACCE92321}"/>
              </a:ext>
            </a:extLst>
          </p:cNvPr>
          <p:cNvSpPr txBox="1"/>
          <p:nvPr/>
        </p:nvSpPr>
        <p:spPr>
          <a:xfrm>
            <a:off x="1853615" y="5612113"/>
            <a:ext cx="69401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sortant contient plus de dioxygène que le sang entrant.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9417552-462B-507D-1907-F012382ED6C9}"/>
              </a:ext>
            </a:extLst>
          </p:cNvPr>
          <p:cNvSpPr txBox="1"/>
          <p:nvPr/>
        </p:nvSpPr>
        <p:spPr>
          <a:xfrm>
            <a:off x="1861235" y="6008353"/>
            <a:ext cx="809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sortant contient moins de dioxyde de carbone que le sang entrant.</a:t>
            </a:r>
          </a:p>
        </p:txBody>
      </p:sp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77958-4BAB-ABB3-D378-CDA3733C9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935DBB90-A0B1-4708-62C6-675A91F91A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24AE473-9E09-F60F-40F0-31ED8B325DD5}"/>
              </a:ext>
            </a:extLst>
          </p:cNvPr>
          <p:cNvGrpSpPr/>
          <p:nvPr/>
        </p:nvGrpSpPr>
        <p:grpSpPr>
          <a:xfrm>
            <a:off x="11299671" y="679609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27082004-C01F-C068-F0A9-4D709C89B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279614E4-9224-FC74-F1EB-90CB4329D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819E18D-B2F8-17C7-655B-A3E3FA8FB56A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C8A6CDB-EF4E-DD9E-71F6-B7A13CCAE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62" t="32918" r="1174" b="17902"/>
          <a:stretch>
            <a:fillRect/>
          </a:stretch>
        </p:blipFill>
        <p:spPr>
          <a:xfrm>
            <a:off x="368439" y="973691"/>
            <a:ext cx="11455122" cy="562707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0C672EA-2753-F5E8-CE10-107D15CDA052}"/>
              </a:ext>
            </a:extLst>
          </p:cNvPr>
          <p:cNvSpPr txBox="1"/>
          <p:nvPr/>
        </p:nvSpPr>
        <p:spPr>
          <a:xfrm>
            <a:off x="4094962" y="5413486"/>
            <a:ext cx="16816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alvéolaire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73CDDFC-6EFD-E72D-4651-CE796080DF3C}"/>
              </a:ext>
            </a:extLst>
          </p:cNvPr>
          <p:cNvSpPr txBox="1"/>
          <p:nvPr/>
        </p:nvSpPr>
        <p:spPr>
          <a:xfrm>
            <a:off x="2322247" y="5767730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0407CE7-DEAC-36F4-C279-395B735952A7}"/>
              </a:ext>
            </a:extLst>
          </p:cNvPr>
          <p:cNvSpPr txBox="1"/>
          <p:nvPr/>
        </p:nvSpPr>
        <p:spPr>
          <a:xfrm>
            <a:off x="4949780" y="5770697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2DD69DC-A614-8581-F6A7-F97D49724D09}"/>
              </a:ext>
            </a:extLst>
          </p:cNvPr>
          <p:cNvSpPr txBox="1"/>
          <p:nvPr/>
        </p:nvSpPr>
        <p:spPr>
          <a:xfrm>
            <a:off x="897292" y="6125078"/>
            <a:ext cx="1150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DC79CF-6C6C-F60D-43FD-D165A7A59CB0}"/>
              </a:ext>
            </a:extLst>
          </p:cNvPr>
          <p:cNvSpPr txBox="1"/>
          <p:nvPr/>
        </p:nvSpPr>
        <p:spPr>
          <a:xfrm>
            <a:off x="3521499" y="6125078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7945A3F-A599-30D4-731D-3EF077D5BA0A}"/>
              </a:ext>
            </a:extLst>
          </p:cNvPr>
          <p:cNvSpPr txBox="1"/>
          <p:nvPr/>
        </p:nvSpPr>
        <p:spPr>
          <a:xfrm>
            <a:off x="10663798" y="5450488"/>
            <a:ext cx="673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BAD6396-21A9-7272-39DA-6BE7534EEA34}"/>
              </a:ext>
            </a:extLst>
          </p:cNvPr>
          <p:cNvSpPr txBox="1"/>
          <p:nvPr/>
        </p:nvSpPr>
        <p:spPr>
          <a:xfrm>
            <a:off x="6679630" y="5764676"/>
            <a:ext cx="1150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21D03F-42A6-A309-624F-A9D9810D334E}"/>
              </a:ext>
            </a:extLst>
          </p:cNvPr>
          <p:cNvSpPr txBox="1"/>
          <p:nvPr/>
        </p:nvSpPr>
        <p:spPr>
          <a:xfrm>
            <a:off x="9236084" y="5764676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5D829A1-30A4-5AF2-4747-791A93C2A4D5}"/>
              </a:ext>
            </a:extLst>
          </p:cNvPr>
          <p:cNvSpPr txBox="1"/>
          <p:nvPr/>
        </p:nvSpPr>
        <p:spPr>
          <a:xfrm>
            <a:off x="6485528" y="6104982"/>
            <a:ext cx="16816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alvéolaire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0E56A7D-7805-4F7E-50FD-FFAC81735884}"/>
              </a:ext>
            </a:extLst>
          </p:cNvPr>
          <p:cNvSpPr txBox="1"/>
          <p:nvPr/>
        </p:nvSpPr>
        <p:spPr>
          <a:xfrm>
            <a:off x="9544961" y="6125078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A65C5F78-0651-CC0A-49C0-56B38EEA9044}"/>
              </a:ext>
            </a:extLst>
          </p:cNvPr>
          <p:cNvCxnSpPr/>
          <p:nvPr/>
        </p:nvCxnSpPr>
        <p:spPr>
          <a:xfrm>
            <a:off x="6096000" y="4330840"/>
            <a:ext cx="0" cy="43207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33B5E12-285E-C2AF-3AD8-55D581243DB7}"/>
              </a:ext>
            </a:extLst>
          </p:cNvPr>
          <p:cNvCxnSpPr>
            <a:cxnSpLocks/>
          </p:cNvCxnSpPr>
          <p:nvPr/>
        </p:nvCxnSpPr>
        <p:spPr>
          <a:xfrm flipV="1">
            <a:off x="6348883" y="4330840"/>
            <a:ext cx="0" cy="432079"/>
          </a:xfrm>
          <a:prstGeom prst="straightConnector1">
            <a:avLst/>
          </a:prstGeom>
          <a:ln w="57150">
            <a:solidFill>
              <a:srgbClr val="0769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802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50603"/>
            <a:ext cx="10350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9C4713C-DDCD-D752-FC7F-C9902749F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62" t="83766" r="1174" b="237"/>
          <a:stretch>
            <a:fillRect/>
          </a:stretch>
        </p:blipFill>
        <p:spPr>
          <a:xfrm>
            <a:off x="368439" y="2602523"/>
            <a:ext cx="11455122" cy="183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3376"/>
          <a:stretch/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E62F99-1669-BA55-809C-8938A106C4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5721" y="2617894"/>
            <a:ext cx="2427529" cy="1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891442" y="2753988"/>
            <a:ext cx="89306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Expliquer les échanges gazeux respiratoires entre les poumons et le sang.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34013" y="631035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E635D63-A40E-4662-4FC0-3099965E3DB5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D355759B-0893-E53F-EE31-42D2E7CB4827}"/>
              </a:ext>
            </a:extLst>
          </p:cNvPr>
          <p:cNvSpPr/>
          <p:nvPr/>
        </p:nvSpPr>
        <p:spPr>
          <a:xfrm>
            <a:off x="425791" y="2999045"/>
            <a:ext cx="4924412" cy="3227918"/>
          </a:xfrm>
          <a:prstGeom prst="roundRect">
            <a:avLst>
              <a:gd name="adj" fmla="val 12298"/>
            </a:avLst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D6F3F9-F362-C488-5698-7D6426B15093}"/>
              </a:ext>
            </a:extLst>
          </p:cNvPr>
          <p:cNvSpPr/>
          <p:nvPr/>
        </p:nvSpPr>
        <p:spPr>
          <a:xfrm>
            <a:off x="3718424" y="3426970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8F7B1E-C10D-86EE-DD83-9EECFB0D0A32}"/>
              </a:ext>
            </a:extLst>
          </p:cNvPr>
          <p:cNvSpPr/>
          <p:nvPr/>
        </p:nvSpPr>
        <p:spPr>
          <a:xfrm>
            <a:off x="189364" y="3556301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0,03%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437FBF-FEE7-5E79-EBAE-5DA3DE02D9EB}"/>
              </a:ext>
            </a:extLst>
          </p:cNvPr>
          <p:cNvSpPr/>
          <p:nvPr/>
        </p:nvSpPr>
        <p:spPr>
          <a:xfrm>
            <a:off x="221138" y="3139003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37ABE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</a:t>
            </a:r>
            <a:endParaRPr lang="en-US" sz="2000" kern="100" dirty="0">
              <a:solidFill>
                <a:srgbClr val="37ABE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F9DCC3-8050-3157-216E-3F1EACE78B27}"/>
              </a:ext>
            </a:extLst>
          </p:cNvPr>
          <p:cNvSpPr/>
          <p:nvPr/>
        </p:nvSpPr>
        <p:spPr>
          <a:xfrm>
            <a:off x="3653494" y="3004224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970F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</a:t>
            </a:r>
            <a:endParaRPr lang="en-US" sz="1600" kern="100" dirty="0">
              <a:solidFill>
                <a:srgbClr val="970F4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93B113D-B83D-8F66-1BDE-C4CD7D52AB37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Répondez par « vrai » ou « faux ».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10CE40BE-71D5-D2CA-DED2-BCF099ED8BCE}"/>
              </a:ext>
            </a:extLst>
          </p:cNvPr>
          <p:cNvSpPr/>
          <p:nvPr/>
        </p:nvSpPr>
        <p:spPr>
          <a:xfrm>
            <a:off x="5526592" y="3478532"/>
            <a:ext cx="623868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 est plus riche en dioxygène que l’air inspiré.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F0E9BFFE-36DE-D737-7304-AB6AA1509C1C}"/>
              </a:ext>
            </a:extLst>
          </p:cNvPr>
          <p:cNvSpPr/>
          <p:nvPr/>
        </p:nvSpPr>
        <p:spPr>
          <a:xfrm>
            <a:off x="6027393" y="4855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DA64AD21-60BF-5D39-73BC-8EDBD473127A}"/>
              </a:ext>
            </a:extLst>
          </p:cNvPr>
          <p:cNvSpPr/>
          <p:nvPr/>
        </p:nvSpPr>
        <p:spPr>
          <a:xfrm>
            <a:off x="8811233" y="4855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B8714AE-CA52-7EE9-F4E8-97A71412F68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026" name="Picture 2" descr="L'art de la respiration: améliorez votre bien-être - Kilomètre">
            <a:extLst>
              <a:ext uri="{FF2B5EF4-FFF2-40B4-BE49-F238E27FC236}">
                <a16:creationId xmlns:a16="http://schemas.microsoft.com/office/drawing/2014/main" id="{ABB0290E-2C91-9B37-152C-21860BF5A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6" t="14119" r="55746" b="14576"/>
          <a:stretch>
            <a:fillRect/>
          </a:stretch>
        </p:blipFill>
        <p:spPr bwMode="auto">
          <a:xfrm>
            <a:off x="1358160" y="3556301"/>
            <a:ext cx="1665911" cy="267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'art de la respiration: améliorez votre bien-être - Kilomètre">
            <a:extLst>
              <a:ext uri="{FF2B5EF4-FFF2-40B4-BE49-F238E27FC236}">
                <a16:creationId xmlns:a16="http://schemas.microsoft.com/office/drawing/2014/main" id="{BB53280C-C5E8-4488-45AB-E60A9544D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91" t="14119" r="5480" b="14576"/>
          <a:stretch>
            <a:fillRect/>
          </a:stretch>
        </p:blipFill>
        <p:spPr bwMode="auto">
          <a:xfrm flipH="1">
            <a:off x="2889751" y="3556301"/>
            <a:ext cx="1665912" cy="267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D6373F-A09C-5A01-FA73-CB298F2A9F1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3094" y="611299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B639DD91-7FF6-D641-441C-277711C60E19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06D60F-4C72-1B2C-4844-693C488AF7F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52FF38-1518-D2B2-752D-4329167FF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11" name="Google Shape;1403;p31">
            <a:extLst>
              <a:ext uri="{FF2B5EF4-FFF2-40B4-BE49-F238E27FC236}">
                <a16:creationId xmlns:a16="http://schemas.microsoft.com/office/drawing/2014/main" id="{DF885248-6A10-A128-DA83-95DEDA4F0128}"/>
              </a:ext>
            </a:extLst>
          </p:cNvPr>
          <p:cNvSpPr/>
          <p:nvPr/>
        </p:nvSpPr>
        <p:spPr>
          <a:xfrm>
            <a:off x="425791" y="2999045"/>
            <a:ext cx="4924412" cy="3227918"/>
          </a:xfrm>
          <a:prstGeom prst="roundRect">
            <a:avLst>
              <a:gd name="adj" fmla="val 12298"/>
            </a:avLst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3C4351-92AF-279D-D784-A019A7FA85FD}"/>
              </a:ext>
            </a:extLst>
          </p:cNvPr>
          <p:cNvSpPr/>
          <p:nvPr/>
        </p:nvSpPr>
        <p:spPr>
          <a:xfrm>
            <a:off x="3718424" y="3426970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C7D289-9C3E-4097-C87D-9A7D56F785C1}"/>
              </a:ext>
            </a:extLst>
          </p:cNvPr>
          <p:cNvSpPr/>
          <p:nvPr/>
        </p:nvSpPr>
        <p:spPr>
          <a:xfrm>
            <a:off x="189364" y="3556301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0,03%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55672A-5594-537A-902E-8509EE28044D}"/>
              </a:ext>
            </a:extLst>
          </p:cNvPr>
          <p:cNvSpPr/>
          <p:nvPr/>
        </p:nvSpPr>
        <p:spPr>
          <a:xfrm>
            <a:off x="221138" y="3139003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37ABE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</a:t>
            </a:r>
            <a:endParaRPr lang="en-US" sz="2000" kern="100" dirty="0">
              <a:solidFill>
                <a:srgbClr val="37ABE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DD9D8B-348C-666A-7875-DE7EE150895E}"/>
              </a:ext>
            </a:extLst>
          </p:cNvPr>
          <p:cNvSpPr/>
          <p:nvPr/>
        </p:nvSpPr>
        <p:spPr>
          <a:xfrm>
            <a:off x="3653494" y="3004224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970F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</a:t>
            </a:r>
            <a:endParaRPr lang="en-US" sz="1600" kern="100" dirty="0">
              <a:solidFill>
                <a:srgbClr val="970F4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22">
            <a:extLst>
              <a:ext uri="{FF2B5EF4-FFF2-40B4-BE49-F238E27FC236}">
                <a16:creationId xmlns:a16="http://schemas.microsoft.com/office/drawing/2014/main" id="{88DD8B1C-3665-835A-967C-FD0D137450EB}"/>
              </a:ext>
            </a:extLst>
          </p:cNvPr>
          <p:cNvSpPr/>
          <p:nvPr/>
        </p:nvSpPr>
        <p:spPr>
          <a:xfrm>
            <a:off x="5526592" y="3478532"/>
            <a:ext cx="623868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 est plus riche en dioxygène que l’air inspiré.</a:t>
            </a:r>
          </a:p>
        </p:txBody>
      </p:sp>
      <p:sp>
        <p:nvSpPr>
          <p:cNvPr id="24" name="Rectangle: Rounded Corners 22">
            <a:extLst>
              <a:ext uri="{FF2B5EF4-FFF2-40B4-BE49-F238E27FC236}">
                <a16:creationId xmlns:a16="http://schemas.microsoft.com/office/drawing/2014/main" id="{CB8A1CC6-9BE1-F413-2718-447D4B7407BD}"/>
              </a:ext>
            </a:extLst>
          </p:cNvPr>
          <p:cNvSpPr/>
          <p:nvPr/>
        </p:nvSpPr>
        <p:spPr>
          <a:xfrm>
            <a:off x="6027393" y="4855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2">
            <a:extLst>
              <a:ext uri="{FF2B5EF4-FFF2-40B4-BE49-F238E27FC236}">
                <a16:creationId xmlns:a16="http://schemas.microsoft.com/office/drawing/2014/main" id="{6030B0D9-D74B-297E-AC73-ACCEF6A16389}"/>
              </a:ext>
            </a:extLst>
          </p:cNvPr>
          <p:cNvSpPr/>
          <p:nvPr/>
        </p:nvSpPr>
        <p:spPr>
          <a:xfrm>
            <a:off x="8811233" y="4855003"/>
            <a:ext cx="2520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2" descr="L'art de la respiration: améliorez votre bien-être - Kilomètre">
            <a:extLst>
              <a:ext uri="{FF2B5EF4-FFF2-40B4-BE49-F238E27FC236}">
                <a16:creationId xmlns:a16="http://schemas.microsoft.com/office/drawing/2014/main" id="{387F4967-E840-E1AE-FF8E-0F3455840D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6" t="14119" r="55746" b="14576"/>
          <a:stretch>
            <a:fillRect/>
          </a:stretch>
        </p:blipFill>
        <p:spPr bwMode="auto">
          <a:xfrm>
            <a:off x="1358160" y="3556301"/>
            <a:ext cx="1665911" cy="267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L'art de la respiration: améliorez votre bien-être - Kilomètre">
            <a:extLst>
              <a:ext uri="{FF2B5EF4-FFF2-40B4-BE49-F238E27FC236}">
                <a16:creationId xmlns:a16="http://schemas.microsoft.com/office/drawing/2014/main" id="{DD2198C9-CB58-9E74-0D20-849618C4A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91" t="14119" r="5480" b="14576"/>
          <a:stretch>
            <a:fillRect/>
          </a:stretch>
        </p:blipFill>
        <p:spPr bwMode="auto">
          <a:xfrm flipH="1">
            <a:off x="2889751" y="3556301"/>
            <a:ext cx="1665912" cy="267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802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36D4-D4AC-24A9-D2B7-B73BA3C4BE9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66649" y="629660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8332450-DD37-FD63-C485-FC3659360A4C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A4193BA-1EC8-7688-3691-1AD5CC756EDE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Répondez par « vrai » ou « faux ».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E9C7A7C-B05A-B106-4DC0-528330597148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B81C996-21F1-385C-E5E4-A4D234CE6E3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7111C0-38EC-4565-04EC-D94B5AFF111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91826ED0-A67C-B1E1-F496-82E1EED436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3" name="Google Shape;1403;p31">
            <a:extLst>
              <a:ext uri="{FF2B5EF4-FFF2-40B4-BE49-F238E27FC236}">
                <a16:creationId xmlns:a16="http://schemas.microsoft.com/office/drawing/2014/main" id="{FC2872AC-303B-D1FC-7DE1-883AE9B4C582}"/>
              </a:ext>
            </a:extLst>
          </p:cNvPr>
          <p:cNvSpPr/>
          <p:nvPr/>
        </p:nvSpPr>
        <p:spPr>
          <a:xfrm>
            <a:off x="425791" y="2999045"/>
            <a:ext cx="4924412" cy="3227918"/>
          </a:xfrm>
          <a:prstGeom prst="roundRect">
            <a:avLst>
              <a:gd name="adj" fmla="val 12298"/>
            </a:avLst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5A52B2-4BAE-2201-8CA3-D2C156C23921}"/>
              </a:ext>
            </a:extLst>
          </p:cNvPr>
          <p:cNvSpPr/>
          <p:nvPr/>
        </p:nvSpPr>
        <p:spPr>
          <a:xfrm>
            <a:off x="3718424" y="3426970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BA6489-9360-DAEC-F7E3-3ED934AC78FF}"/>
              </a:ext>
            </a:extLst>
          </p:cNvPr>
          <p:cNvSpPr/>
          <p:nvPr/>
        </p:nvSpPr>
        <p:spPr>
          <a:xfrm>
            <a:off x="189364" y="3556301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0,03%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C3A8A6-3CF0-D9A1-E403-ED218BF3A0C0}"/>
              </a:ext>
            </a:extLst>
          </p:cNvPr>
          <p:cNvSpPr/>
          <p:nvPr/>
        </p:nvSpPr>
        <p:spPr>
          <a:xfrm>
            <a:off x="221138" y="3139003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37ABE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</a:t>
            </a:r>
            <a:endParaRPr lang="en-US" sz="2000" kern="100" dirty="0">
              <a:solidFill>
                <a:srgbClr val="37ABE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3E4FF2A-9A54-AE2D-4847-31397C99D2AB}"/>
              </a:ext>
            </a:extLst>
          </p:cNvPr>
          <p:cNvSpPr/>
          <p:nvPr/>
        </p:nvSpPr>
        <p:spPr>
          <a:xfrm>
            <a:off x="3653494" y="3004224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970F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</a:t>
            </a:r>
            <a:endParaRPr lang="en-US" sz="1600" kern="100" dirty="0">
              <a:solidFill>
                <a:srgbClr val="970F4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2">
            <a:extLst>
              <a:ext uri="{FF2B5EF4-FFF2-40B4-BE49-F238E27FC236}">
                <a16:creationId xmlns:a16="http://schemas.microsoft.com/office/drawing/2014/main" id="{F4B436E8-BE82-4D1D-DE2B-E28E81B6A003}"/>
              </a:ext>
            </a:extLst>
          </p:cNvPr>
          <p:cNvSpPr/>
          <p:nvPr/>
        </p:nvSpPr>
        <p:spPr>
          <a:xfrm>
            <a:off x="5526592" y="3478532"/>
            <a:ext cx="623868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 est moins riche en dioxyde de carbone que l’air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expiré.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: Rounded Corners 22">
            <a:extLst>
              <a:ext uri="{FF2B5EF4-FFF2-40B4-BE49-F238E27FC236}">
                <a16:creationId xmlns:a16="http://schemas.microsoft.com/office/drawing/2014/main" id="{A5BB5289-6C27-1412-04B2-46E38C11389D}"/>
              </a:ext>
            </a:extLst>
          </p:cNvPr>
          <p:cNvSpPr/>
          <p:nvPr/>
        </p:nvSpPr>
        <p:spPr>
          <a:xfrm>
            <a:off x="6027393" y="4855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2">
            <a:extLst>
              <a:ext uri="{FF2B5EF4-FFF2-40B4-BE49-F238E27FC236}">
                <a16:creationId xmlns:a16="http://schemas.microsoft.com/office/drawing/2014/main" id="{A0AEF91B-47F5-41E3-673F-81268BB87B2E}"/>
              </a:ext>
            </a:extLst>
          </p:cNvPr>
          <p:cNvSpPr/>
          <p:nvPr/>
        </p:nvSpPr>
        <p:spPr>
          <a:xfrm>
            <a:off x="8811233" y="4855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" descr="L'art de la respiration: améliorez votre bien-être - Kilomètre">
            <a:extLst>
              <a:ext uri="{FF2B5EF4-FFF2-40B4-BE49-F238E27FC236}">
                <a16:creationId xmlns:a16="http://schemas.microsoft.com/office/drawing/2014/main" id="{A1B23EB0-4DB1-4094-A030-DBBE34CBFA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6" t="14119" r="55746" b="14576"/>
          <a:stretch>
            <a:fillRect/>
          </a:stretch>
        </p:blipFill>
        <p:spPr bwMode="auto">
          <a:xfrm>
            <a:off x="1358160" y="3556301"/>
            <a:ext cx="1665911" cy="267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L'art de la respiration: améliorez votre bien-être - Kilomètre">
            <a:extLst>
              <a:ext uri="{FF2B5EF4-FFF2-40B4-BE49-F238E27FC236}">
                <a16:creationId xmlns:a16="http://schemas.microsoft.com/office/drawing/2014/main" id="{B7B66599-137B-CB58-53CC-74B673108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91" t="14119" r="5480" b="14576"/>
          <a:stretch>
            <a:fillRect/>
          </a:stretch>
        </p:blipFill>
        <p:spPr bwMode="auto">
          <a:xfrm flipH="1">
            <a:off x="2889751" y="3556301"/>
            <a:ext cx="1665912" cy="267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18411</TotalTime>
  <Words>1015</Words>
  <Application>Microsoft Office PowerPoint</Application>
  <PresentationFormat>Grand écran</PresentationFormat>
  <Paragraphs>179</Paragraphs>
  <Slides>24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24</vt:i4>
      </vt:variant>
    </vt:vector>
  </HeadingPairs>
  <TitlesOfParts>
    <vt:vector size="34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Répondez à la question suivante:</vt:lpstr>
      <vt:lpstr>Parfait !</vt:lpstr>
      <vt:lpstr>Répondez à la question suivante:</vt:lpstr>
      <vt:lpstr>Excellent !</vt:lpstr>
      <vt:lpstr>Répondez à la question suivante:</vt:lpstr>
      <vt:lpstr>Bonne réponse !</vt:lpstr>
      <vt:lpstr>Répondez à la question suivante:</vt:lpstr>
      <vt:lpstr>La proposition est correcte.</vt:lpstr>
      <vt:lpstr>Répondez à cette dernière question :</vt:lpstr>
      <vt:lpstr>Le gaz diffuse du milieu où il est en grande quantité (compartiment A) vers le milieu où il est en faible quantité (compartiment B).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MOHAMMED.SENHAJI-KHA</cp:lastModifiedBy>
  <cp:revision>1274</cp:revision>
  <cp:lastPrinted>2024-10-05T19:15:58Z</cp:lastPrinted>
  <dcterms:created xsi:type="dcterms:W3CDTF">2024-05-28T10:13:44Z</dcterms:created>
  <dcterms:modified xsi:type="dcterms:W3CDTF">2026-04-03T12:17:37Z</dcterms:modified>
</cp:coreProperties>
</file>