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5"/>
  </p:notesMasterIdLst>
  <p:handoutMasterIdLst>
    <p:handoutMasterId r:id="rId26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147483592" r:id="rId10"/>
    <p:sldId id="256" r:id="rId11"/>
    <p:sldId id="257" r:id="rId12"/>
    <p:sldId id="258" r:id="rId13"/>
    <p:sldId id="2147483568" r:id="rId14"/>
    <p:sldId id="2147483614" r:id="rId15"/>
    <p:sldId id="2134806575" r:id="rId16"/>
    <p:sldId id="2147483618" r:id="rId17"/>
    <p:sldId id="2147483617" r:id="rId18"/>
    <p:sldId id="2147483615" r:id="rId19"/>
    <p:sldId id="2134806108" r:id="rId20"/>
    <p:sldId id="2147483616" r:id="rId21"/>
    <p:sldId id="2134806577" r:id="rId22"/>
    <p:sldId id="2134806581" r:id="rId23"/>
    <p:sldId id="213480658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34806575"/>
            <p14:sldId id="2147483618"/>
            <p14:sldId id="2147483617"/>
            <p14:sldId id="2147483615"/>
            <p14:sldId id="2134806108"/>
            <p14:sldId id="2147483616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5FADE4"/>
    <a:srgbClr val="A11145"/>
    <a:srgbClr val="FDF2E2"/>
    <a:srgbClr val="BF4598"/>
    <a:srgbClr val="00663F"/>
    <a:srgbClr val="F3DFED"/>
    <a:srgbClr val="2CB551"/>
    <a:srgbClr val="F2F7D9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60" d="100"/>
          <a:sy n="60" d="100"/>
        </p:scale>
        <p:origin x="9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306B0168-391A-AE22-C411-4CCB14C7EE57}"/>
              </a:ext>
            </a:extLst>
          </p:cNvPr>
          <p:cNvGrpSpPr/>
          <p:nvPr/>
        </p:nvGrpSpPr>
        <p:grpSpPr>
          <a:xfrm>
            <a:off x="431496" y="5128614"/>
            <a:ext cx="7303102" cy="699796"/>
            <a:chOff x="431496" y="5234467"/>
            <a:chExt cx="7303102" cy="699796"/>
          </a:xfrm>
        </p:grpSpPr>
        <p:sp>
          <p:nvSpPr>
            <p:cNvPr id="5" name="Google Shape;224;p26">
              <a:extLst>
                <a:ext uri="{FF2B5EF4-FFF2-40B4-BE49-F238E27FC236}">
                  <a16:creationId xmlns:a16="http://schemas.microsoft.com/office/drawing/2014/main" id="{EA7A7359-E62B-96D6-6615-53FFE341F699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</a:t>
              </a:r>
              <a:r>
                <a:rPr lang="fr-FR" sz="2667" b="1" kern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</a:t>
              </a:r>
            </a:p>
          </p:txBody>
        </p:sp>
        <p:sp>
          <p:nvSpPr>
            <p:cNvPr id="6" name="Google Shape;741;p98">
              <a:extLst>
                <a:ext uri="{FF2B5EF4-FFF2-40B4-BE49-F238E27FC236}">
                  <a16:creationId xmlns:a16="http://schemas.microsoft.com/office/drawing/2014/main" id="{6AA79C9E-6F18-715A-4DED-DD694E782AED}"/>
                </a:ext>
              </a:extLst>
            </p:cNvPr>
            <p:cNvSpPr txBox="1"/>
            <p:nvPr/>
          </p:nvSpPr>
          <p:spPr>
            <a:xfrm>
              <a:off x="2276202" y="5318710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dirty="0">
                  <a:solidFill>
                    <a:srgbClr val="FFFFFF"/>
                  </a:solidFill>
                  <a:latin typeface="Calibri-Bold"/>
                </a:rPr>
                <a:t>Réaliser un schéma de synthèse du cycle de la matière.</a:t>
              </a:r>
              <a:endParaRPr lang="fr-FR" sz="2000" b="1" kern="0" noProof="0" dirty="0">
                <a:solidFill>
                  <a:srgbClr val="FFFFFF"/>
                </a:solidFill>
                <a:latin typeface="Calibri-Bold"/>
              </a:endParaRPr>
            </a:p>
          </p:txBody>
        </p:sp>
        <p:sp>
          <p:nvSpPr>
            <p:cNvPr id="7" name="Google Shape;742;p98">
              <a:extLst>
                <a:ext uri="{FF2B5EF4-FFF2-40B4-BE49-F238E27FC236}">
                  <a16:creationId xmlns:a16="http://schemas.microsoft.com/office/drawing/2014/main" id="{873E8EBF-AA73-EC29-10F9-AC568C01FF9B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69108" y="2920336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Réaliser un schéma de synthèse du cycle de la matière.</a:t>
            </a:r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98F931B-63FC-EB8C-65A1-9FD8AD128EF1}"/>
              </a:ext>
            </a:extLst>
          </p:cNvPr>
          <p:cNvSpPr/>
          <p:nvPr/>
        </p:nvSpPr>
        <p:spPr>
          <a:xfrm>
            <a:off x="153040" y="1821148"/>
            <a:ext cx="2894961" cy="339584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Pour présenter les informations du tableau ci-contre, un élève a proposé le schéma de synthèse suivant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6CEFEE8-C97A-D1B9-E76A-2BFDE736DC69}"/>
              </a:ext>
            </a:extLst>
          </p:cNvPr>
          <p:cNvGrpSpPr/>
          <p:nvPr/>
        </p:nvGrpSpPr>
        <p:grpSpPr>
          <a:xfrm>
            <a:off x="3731727" y="6014398"/>
            <a:ext cx="7002587" cy="520938"/>
            <a:chOff x="1899920" y="3939439"/>
            <a:chExt cx="7002587" cy="52093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D38AA2D-9B21-881A-888E-B7DD0F93581C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Faux 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78FFAE0-941B-B84E-EEEB-E0FCD9D0D04C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Juste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4CD6903-2551-B564-2744-B37C64EAE26B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945D742-A476-DADE-C906-D40BC6D98FFF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771E21EC-D444-2B0C-484C-22DABFB73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539" y="1199914"/>
            <a:ext cx="8872964" cy="213901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54D61E-6282-BDBA-7BA8-94638FF5F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648" y="3470924"/>
            <a:ext cx="6386715" cy="20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8442E20-F849-9B84-6B70-18DFF9C2E18E}"/>
              </a:ext>
            </a:extLst>
          </p:cNvPr>
          <p:cNvSpPr/>
          <p:nvPr/>
        </p:nvSpPr>
        <p:spPr>
          <a:xfrm>
            <a:off x="265334" y="1564124"/>
            <a:ext cx="2733039" cy="372975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Pour présenter les informations du tableau contre, un élève a proposé le schéma de synthèse suivant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353DEE-448E-8D77-E659-56D7A7266A6B}"/>
              </a:ext>
            </a:extLst>
          </p:cNvPr>
          <p:cNvGrpSpPr/>
          <p:nvPr/>
        </p:nvGrpSpPr>
        <p:grpSpPr>
          <a:xfrm>
            <a:off x="3731727" y="6014398"/>
            <a:ext cx="7002587" cy="520938"/>
            <a:chOff x="1899920" y="3939439"/>
            <a:chExt cx="7002587" cy="52093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1BAB1AD-53D1-7FF5-9B16-EE79BB5BFEB3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Faux 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391D401-7C3B-B714-600A-B4522DBDB3D8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Juste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16AEA7C-4FBF-9CE7-6740-E3B16D70819F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6870718-AA66-FD12-B4E3-B654CEC38891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761EC4E-E02B-0952-C123-526CD0BFC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539" y="1199914"/>
            <a:ext cx="8872964" cy="21390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2CF7FD-F6C0-0678-3850-D674FD61E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648" y="3470924"/>
            <a:ext cx="6386715" cy="20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4E38BE-172A-B5A1-1D77-633CA4ACF5ED}"/>
              </a:ext>
            </a:extLst>
          </p:cNvPr>
          <p:cNvSpPr/>
          <p:nvPr/>
        </p:nvSpPr>
        <p:spPr>
          <a:xfrm>
            <a:off x="275250" y="1064931"/>
            <a:ext cx="1164149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Préciser ce qui manque à ce schéma de synthèse.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12ACAA-C54D-47B0-105D-909430654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936" y="1865009"/>
            <a:ext cx="8459547" cy="40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BA84ABE-76C0-EDFD-710A-107E46E737BD}"/>
              </a:ext>
            </a:extLst>
          </p:cNvPr>
          <p:cNvSpPr/>
          <p:nvPr/>
        </p:nvSpPr>
        <p:spPr>
          <a:xfrm>
            <a:off x="4688191" y="5543735"/>
            <a:ext cx="2655850" cy="510778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Le titre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6847CC6-A673-B88C-18B4-2A910498F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210" y="1190081"/>
            <a:ext cx="8459547" cy="40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82316" y="312603"/>
            <a:ext cx="8678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23de la page 48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01A3EF-C10B-AB79-8551-E3AA66121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6547" y="913511"/>
            <a:ext cx="6387072" cy="565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752EE89A-CB49-E4F3-A087-C00D31E37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387" y="1598229"/>
            <a:ext cx="11021226" cy="39097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9117ADAF-8C12-36C3-54B5-CA99C547C3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79"/>
          <a:stretch>
            <a:fillRect/>
          </a:stretch>
        </p:blipFill>
        <p:spPr>
          <a:xfrm>
            <a:off x="326626" y="2178890"/>
            <a:ext cx="11389895" cy="250021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2483-C289-2159-9572-631E6795E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F491BBF6-7575-E2FF-C106-ED352DF909F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806E238-D027-D276-1202-8949F509DB9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317F8E32-2F01-36B3-3BE5-73B2E8F37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32AB548-593A-5A3B-D1A9-E88B4759D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B72EEEA-BF65-6193-AE4B-E20F33821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616" y="1281260"/>
            <a:ext cx="7892805" cy="484486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01C643-1F51-3949-5716-4193C4C645F2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866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B4AC33-C363-5A45-B219-1CE989234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87" y="1598229"/>
            <a:ext cx="11021226" cy="3909765"/>
          </a:xfrm>
          <a:prstGeom prst="rect">
            <a:avLst/>
          </a:prstGeom>
        </p:spPr>
      </p:pic>
      <p:pic>
        <p:nvPicPr>
          <p:cNvPr id="9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F4105E1-EEFE-E799-CDA2-943102FB39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1333" y="893478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781BB3-77A1-0C87-1C89-59A41224862D}"/>
              </a:ext>
            </a:extLst>
          </p:cNvPr>
          <p:cNvSpPr/>
          <p:nvPr/>
        </p:nvSpPr>
        <p:spPr>
          <a:xfrm>
            <a:off x="953873" y="4519180"/>
            <a:ext cx="10735913" cy="1332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 cellulaire - photosynthèse - le chloroplaste - la lumière -   l’eau - le dioxyde de carbone - sucre - dioxygène – la mitochondrie - l’énergie </a:t>
            </a:r>
          </a:p>
        </p:txBody>
      </p:sp>
      <p:sp>
        <p:nvSpPr>
          <p:cNvPr id="11" name="D_A_01">
            <a:extLst>
              <a:ext uri="{FF2B5EF4-FFF2-40B4-BE49-F238E27FC236}">
                <a16:creationId xmlns:a16="http://schemas.microsoft.com/office/drawing/2014/main" id="{00E901F6-34D6-7340-2BAF-88A5B871234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444CF33-ABBC-BF0C-2C67-5E958B4C5FE3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4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E9F639E5-2343-1BFC-D92F-D4CF0BF56F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93478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F2135E-2D6C-6305-2ED4-0B4042002D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9"/>
          <a:stretch>
            <a:fillRect/>
          </a:stretch>
        </p:blipFill>
        <p:spPr>
          <a:xfrm>
            <a:off x="186497" y="2178890"/>
            <a:ext cx="11389895" cy="2500219"/>
          </a:xfrm>
          <a:prstGeom prst="rect">
            <a:avLst/>
          </a:prstGeom>
        </p:spPr>
      </p:pic>
      <p:sp>
        <p:nvSpPr>
          <p:cNvPr id="7" name="object 73">
            <a:extLst>
              <a:ext uri="{FF2B5EF4-FFF2-40B4-BE49-F238E27FC236}">
                <a16:creationId xmlns:a16="http://schemas.microsoft.com/office/drawing/2014/main" id="{74AAB432-745C-1A9E-B644-019CFE523174}"/>
              </a:ext>
            </a:extLst>
          </p:cNvPr>
          <p:cNvSpPr txBox="1"/>
          <p:nvPr/>
        </p:nvSpPr>
        <p:spPr>
          <a:xfrm>
            <a:off x="8727190" y="3780543"/>
            <a:ext cx="13838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b="1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Énergie </a:t>
            </a:r>
            <a:endParaRPr lang="fr-FR" b="1" noProof="0" dirty="0">
              <a:solidFill>
                <a:srgbClr val="F15E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7E12A4-773F-E9E2-F486-6F70FE5B12E7}"/>
              </a:ext>
            </a:extLst>
          </p:cNvPr>
          <p:cNvSpPr/>
          <p:nvPr/>
        </p:nvSpPr>
        <p:spPr>
          <a:xfrm>
            <a:off x="3011483" y="3083170"/>
            <a:ext cx="2630904" cy="691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chloroplaste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16A38E-8C10-238B-0A40-042083E6D17F}"/>
              </a:ext>
            </a:extLst>
          </p:cNvPr>
          <p:cNvSpPr/>
          <p:nvPr/>
        </p:nvSpPr>
        <p:spPr>
          <a:xfrm>
            <a:off x="3011483" y="3812227"/>
            <a:ext cx="3106315" cy="691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mitochondrie </a:t>
            </a:r>
          </a:p>
        </p:txBody>
      </p:sp>
      <p:sp>
        <p:nvSpPr>
          <p:cNvPr id="10" name="object 73">
            <a:extLst>
              <a:ext uri="{FF2B5EF4-FFF2-40B4-BE49-F238E27FC236}">
                <a16:creationId xmlns:a16="http://schemas.microsoft.com/office/drawing/2014/main" id="{B97E35C9-B49F-A5EA-440A-7078773951C1}"/>
              </a:ext>
            </a:extLst>
          </p:cNvPr>
          <p:cNvSpPr txBox="1"/>
          <p:nvPr/>
        </p:nvSpPr>
        <p:spPr>
          <a:xfrm>
            <a:off x="5834158" y="3015527"/>
            <a:ext cx="2701260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Lumière – eau - dioxyde de carbone </a:t>
            </a:r>
          </a:p>
        </p:txBody>
      </p:sp>
      <p:sp>
        <p:nvSpPr>
          <p:cNvPr id="11" name="object 73">
            <a:extLst>
              <a:ext uri="{FF2B5EF4-FFF2-40B4-BE49-F238E27FC236}">
                <a16:creationId xmlns:a16="http://schemas.microsoft.com/office/drawing/2014/main" id="{BD1C6B41-9D0B-B022-8AB9-7E01B12400C9}"/>
              </a:ext>
            </a:extLst>
          </p:cNvPr>
          <p:cNvSpPr txBox="1"/>
          <p:nvPr/>
        </p:nvSpPr>
        <p:spPr>
          <a:xfrm>
            <a:off x="5734592" y="3873324"/>
            <a:ext cx="2680479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sucre – dioxygène</a:t>
            </a:r>
          </a:p>
        </p:txBody>
      </p:sp>
      <p:sp>
        <p:nvSpPr>
          <p:cNvPr id="12" name="object 73">
            <a:extLst>
              <a:ext uri="{FF2B5EF4-FFF2-40B4-BE49-F238E27FC236}">
                <a16:creationId xmlns:a16="http://schemas.microsoft.com/office/drawing/2014/main" id="{EB5A6F83-2285-C6D9-9593-32E63AD15BD6}"/>
              </a:ext>
            </a:extLst>
          </p:cNvPr>
          <p:cNvSpPr txBox="1"/>
          <p:nvPr/>
        </p:nvSpPr>
        <p:spPr>
          <a:xfrm>
            <a:off x="8547837" y="3015527"/>
            <a:ext cx="2680479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sucre – dioxygène</a:t>
            </a:r>
          </a:p>
        </p:txBody>
      </p:sp>
      <p:sp>
        <p:nvSpPr>
          <p:cNvPr id="13" name="object 73">
            <a:extLst>
              <a:ext uri="{FF2B5EF4-FFF2-40B4-BE49-F238E27FC236}">
                <a16:creationId xmlns:a16="http://schemas.microsoft.com/office/drawing/2014/main" id="{4F3DBF96-947E-56AC-9117-8BF8E7DFC06E}"/>
              </a:ext>
            </a:extLst>
          </p:cNvPr>
          <p:cNvSpPr txBox="1"/>
          <p:nvPr/>
        </p:nvSpPr>
        <p:spPr>
          <a:xfrm>
            <a:off x="9868462" y="3485900"/>
            <a:ext cx="1283365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eau </a:t>
            </a:r>
          </a:p>
        </p:txBody>
      </p:sp>
      <p:sp>
        <p:nvSpPr>
          <p:cNvPr id="14" name="object 73">
            <a:extLst>
              <a:ext uri="{FF2B5EF4-FFF2-40B4-BE49-F238E27FC236}">
                <a16:creationId xmlns:a16="http://schemas.microsoft.com/office/drawing/2014/main" id="{F1031090-E8E7-9B89-B274-70507C70128A}"/>
              </a:ext>
            </a:extLst>
          </p:cNvPr>
          <p:cNvSpPr txBox="1"/>
          <p:nvPr/>
        </p:nvSpPr>
        <p:spPr>
          <a:xfrm>
            <a:off x="8614687" y="3922910"/>
            <a:ext cx="2937100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dioxyde de carbone </a:t>
            </a:r>
          </a:p>
        </p:txBody>
      </p:sp>
      <p:sp>
        <p:nvSpPr>
          <p:cNvPr id="15" name="D_A_01">
            <a:extLst>
              <a:ext uri="{FF2B5EF4-FFF2-40B4-BE49-F238E27FC236}">
                <a16:creationId xmlns:a16="http://schemas.microsoft.com/office/drawing/2014/main" id="{21AFA871-547F-4E25-0356-1465BC156802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6" name="D_A_02">
            <a:extLst>
              <a:ext uri="{FF2B5EF4-FFF2-40B4-BE49-F238E27FC236}">
                <a16:creationId xmlns:a16="http://schemas.microsoft.com/office/drawing/2014/main" id="{969BE06E-B114-1AD9-CC99-4EB6D0898F6A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256D04-12B9-3CD3-8AF7-6E73241C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D5BEE18-0821-EB77-F1E5-65649CAA46F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4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86A16B7F-7940-22B8-135D-E34E01B565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93478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00274B4-41DE-9503-5D51-E635B5A25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67" y="920272"/>
            <a:ext cx="8989664" cy="55181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CC4557-F4CC-5022-8F5E-1E7D091E421E}"/>
              </a:ext>
            </a:extLst>
          </p:cNvPr>
          <p:cNvSpPr/>
          <p:nvPr/>
        </p:nvSpPr>
        <p:spPr>
          <a:xfrm>
            <a:off x="4605173" y="3011450"/>
            <a:ext cx="1860125" cy="499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Chloroplaste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5B5D09-9F43-8025-1485-7D8DDD9EAA43}"/>
              </a:ext>
            </a:extLst>
          </p:cNvPr>
          <p:cNvSpPr/>
          <p:nvPr/>
        </p:nvSpPr>
        <p:spPr>
          <a:xfrm>
            <a:off x="4612420" y="4459250"/>
            <a:ext cx="2154539" cy="499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Mitochondrie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7F21A24-B2E6-6BB8-4B47-261C2D40CBB6}"/>
              </a:ext>
            </a:extLst>
          </p:cNvPr>
          <p:cNvSpPr/>
          <p:nvPr/>
        </p:nvSpPr>
        <p:spPr>
          <a:xfrm>
            <a:off x="2169882" y="3724009"/>
            <a:ext cx="1106195" cy="5733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CO2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75EA0D8-EF7E-48E2-C26E-91CCF52B93DE}"/>
              </a:ext>
            </a:extLst>
          </p:cNvPr>
          <p:cNvSpPr/>
          <p:nvPr/>
        </p:nvSpPr>
        <p:spPr>
          <a:xfrm>
            <a:off x="2722979" y="5009886"/>
            <a:ext cx="1575849" cy="605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Énergie 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009F713-05CD-B339-58A4-533BAA667236}"/>
              </a:ext>
            </a:extLst>
          </p:cNvPr>
          <p:cNvSpPr/>
          <p:nvPr/>
        </p:nvSpPr>
        <p:spPr>
          <a:xfrm>
            <a:off x="3466887" y="3773448"/>
            <a:ext cx="1091743" cy="54292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Eau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35B4166-078E-A5F4-876F-14788454AF5E}"/>
              </a:ext>
            </a:extLst>
          </p:cNvPr>
          <p:cNvSpPr/>
          <p:nvPr/>
        </p:nvSpPr>
        <p:spPr>
          <a:xfrm>
            <a:off x="6766959" y="3724006"/>
            <a:ext cx="811550" cy="567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O2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83A4009-DFDF-40E5-D5FF-012E4BD9DA10}"/>
              </a:ext>
            </a:extLst>
          </p:cNvPr>
          <p:cNvSpPr/>
          <p:nvPr/>
        </p:nvSpPr>
        <p:spPr>
          <a:xfrm>
            <a:off x="7660070" y="3673811"/>
            <a:ext cx="1028399" cy="633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Sucre  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7A014FB-CBB1-1BF7-730B-182289CD76BC}"/>
              </a:ext>
            </a:extLst>
          </p:cNvPr>
          <p:cNvSpPr/>
          <p:nvPr/>
        </p:nvSpPr>
        <p:spPr>
          <a:xfrm>
            <a:off x="2564394" y="2144113"/>
            <a:ext cx="1734434" cy="8673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Lumière  </a:t>
            </a:r>
          </a:p>
        </p:txBody>
      </p: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F485045B-447F-88F0-6A57-F4B7381715BE}"/>
              </a:ext>
            </a:extLst>
          </p:cNvPr>
          <p:cNvCxnSpPr>
            <a:cxnSpLocks/>
            <a:stCxn id="5" idx="3"/>
            <a:endCxn id="11" idx="0"/>
          </p:cNvCxnSpPr>
          <p:nvPr/>
        </p:nvCxnSpPr>
        <p:spPr>
          <a:xfrm>
            <a:off x="6465298" y="3261276"/>
            <a:ext cx="707436" cy="462730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B3D07D54-A0EC-A40D-4515-47732B6CC258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465298" y="3087650"/>
            <a:ext cx="1708972" cy="58616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B5538615-FF76-715D-C74F-C7079AC3C13B}"/>
              </a:ext>
            </a:extLst>
          </p:cNvPr>
          <p:cNvCxnSpPr>
            <a:cxnSpLocks/>
            <a:stCxn id="11" idx="4"/>
            <a:endCxn id="7" idx="3"/>
          </p:cNvCxnSpPr>
          <p:nvPr/>
        </p:nvCxnSpPr>
        <p:spPr>
          <a:xfrm rot="5400000">
            <a:off x="6760948" y="4297289"/>
            <a:ext cx="417799" cy="405775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61AFBE3D-8835-8A9E-CDB8-51A842EA8D86}"/>
              </a:ext>
            </a:extLst>
          </p:cNvPr>
          <p:cNvCxnSpPr>
            <a:cxnSpLocks/>
            <a:stCxn id="12" idx="4"/>
          </p:cNvCxnSpPr>
          <p:nvPr/>
        </p:nvCxnSpPr>
        <p:spPr>
          <a:xfrm rot="5400000">
            <a:off x="7208593" y="3911760"/>
            <a:ext cx="570587" cy="1360768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6300F1A4-7623-5235-DA9F-5D530296DB5A}"/>
              </a:ext>
            </a:extLst>
          </p:cNvPr>
          <p:cNvCxnSpPr>
            <a:cxnSpLocks/>
            <a:stCxn id="10" idx="0"/>
            <a:endCxn id="5" idx="1"/>
          </p:cNvCxnSpPr>
          <p:nvPr/>
        </p:nvCxnSpPr>
        <p:spPr>
          <a:xfrm rot="5400000" flipH="1" flipV="1">
            <a:off x="4052880" y="3221155"/>
            <a:ext cx="512172" cy="592414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F784A418-B80B-40AB-E46A-5242CA5EC5BE}"/>
              </a:ext>
            </a:extLst>
          </p:cNvPr>
          <p:cNvCxnSpPr>
            <a:cxnSpLocks/>
            <a:stCxn id="8" idx="0"/>
          </p:cNvCxnSpPr>
          <p:nvPr/>
        </p:nvCxnSpPr>
        <p:spPr>
          <a:xfrm rot="5400000" flipH="1" flipV="1">
            <a:off x="3385864" y="2497455"/>
            <a:ext cx="563670" cy="1889438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35672664-E108-546C-7E95-1F5C99C4834C}"/>
              </a:ext>
            </a:extLst>
          </p:cNvPr>
          <p:cNvCxnSpPr>
            <a:cxnSpLocks/>
            <a:stCxn id="7" idx="1"/>
            <a:endCxn id="10" idx="4"/>
          </p:cNvCxnSpPr>
          <p:nvPr/>
        </p:nvCxnSpPr>
        <p:spPr>
          <a:xfrm rot="10800000">
            <a:off x="4012760" y="4316376"/>
            <a:ext cx="599661" cy="39270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C3D69038-72C8-6E05-63BF-3D5B60C71C2D}"/>
              </a:ext>
            </a:extLst>
          </p:cNvPr>
          <p:cNvCxnSpPr>
            <a:cxnSpLocks/>
            <a:endCxn id="8" idx="4"/>
          </p:cNvCxnSpPr>
          <p:nvPr/>
        </p:nvCxnSpPr>
        <p:spPr>
          <a:xfrm rot="10800000">
            <a:off x="2722980" y="4297326"/>
            <a:ext cx="1889444" cy="54292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18B3F7C1-9EEB-DE12-EA2C-B64B84808FBE}"/>
              </a:ext>
            </a:extLst>
          </p:cNvPr>
          <p:cNvCxnSpPr>
            <a:cxnSpLocks/>
            <a:stCxn id="13" idx="6"/>
            <a:endCxn id="5" idx="0"/>
          </p:cNvCxnSpPr>
          <p:nvPr/>
        </p:nvCxnSpPr>
        <p:spPr>
          <a:xfrm>
            <a:off x="4298828" y="2577782"/>
            <a:ext cx="1236408" cy="433668"/>
          </a:xfrm>
          <a:prstGeom prst="bentConnector2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3954614D-F0C5-009F-3626-2C4AD3CC3A79}"/>
              </a:ext>
            </a:extLst>
          </p:cNvPr>
          <p:cNvCxnSpPr>
            <a:cxnSpLocks/>
            <a:endCxn id="9" idx="6"/>
          </p:cNvCxnSpPr>
          <p:nvPr/>
        </p:nvCxnSpPr>
        <p:spPr>
          <a:xfrm rot="10800000" flipV="1">
            <a:off x="4298828" y="4958899"/>
            <a:ext cx="718672" cy="3535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A5A129A1-1BC9-831D-BBAE-CA51731E9546}"/>
              </a:ext>
            </a:extLst>
          </p:cNvPr>
          <p:cNvSpPr/>
          <p:nvPr/>
        </p:nvSpPr>
        <p:spPr>
          <a:xfrm>
            <a:off x="6229721" y="2537268"/>
            <a:ext cx="2180125" cy="3207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Photosynthèse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C72A282-E681-3215-5330-BD8DB27CC315}"/>
              </a:ext>
            </a:extLst>
          </p:cNvPr>
          <p:cNvSpPr/>
          <p:nvPr/>
        </p:nvSpPr>
        <p:spPr>
          <a:xfrm>
            <a:off x="6370957" y="5022859"/>
            <a:ext cx="2708876" cy="433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 cellulaire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BF4B029-1C6C-4122-41BF-2A6E235B1399}"/>
              </a:ext>
            </a:extLst>
          </p:cNvPr>
          <p:cNvCxnSpPr/>
          <p:nvPr/>
        </p:nvCxnSpPr>
        <p:spPr>
          <a:xfrm>
            <a:off x="9079833" y="4423846"/>
            <a:ext cx="101065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094024E-7020-BF51-AF13-D7C9534F4A1A}"/>
              </a:ext>
            </a:extLst>
          </p:cNvPr>
          <p:cNvCxnSpPr/>
          <p:nvPr/>
        </p:nvCxnSpPr>
        <p:spPr>
          <a:xfrm>
            <a:off x="9095875" y="4709076"/>
            <a:ext cx="10106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93DA9499-183F-148F-9772-56CA47425738}"/>
              </a:ext>
            </a:extLst>
          </p:cNvPr>
          <p:cNvSpPr/>
          <p:nvPr/>
        </p:nvSpPr>
        <p:spPr>
          <a:xfrm>
            <a:off x="8916278" y="4769292"/>
            <a:ext cx="1458555" cy="72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 de passage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807E68-9991-E707-C912-1A2DA6336C5C}"/>
              </a:ext>
            </a:extLst>
          </p:cNvPr>
          <p:cNvSpPr/>
          <p:nvPr/>
        </p:nvSpPr>
        <p:spPr>
          <a:xfrm>
            <a:off x="2456646" y="5597075"/>
            <a:ext cx="7278707" cy="378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Schéma de synthèse du cycle de la matière</a:t>
            </a:r>
          </a:p>
        </p:txBody>
      </p:sp>
      <p:sp>
        <p:nvSpPr>
          <p:cNvPr id="31" name="D_A_01">
            <a:extLst>
              <a:ext uri="{FF2B5EF4-FFF2-40B4-BE49-F238E27FC236}">
                <a16:creationId xmlns:a16="http://schemas.microsoft.com/office/drawing/2014/main" id="{49DA48B6-2AF9-BA2C-7179-35B9A3368B89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32" name="D_A_02">
            <a:extLst>
              <a:ext uri="{FF2B5EF4-FFF2-40B4-BE49-F238E27FC236}">
                <a16:creationId xmlns:a16="http://schemas.microsoft.com/office/drawing/2014/main" id="{BD33F1A7-3EAF-F673-BABD-08B47676C325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</p:spTree>
    <p:extLst>
      <p:ext uri="{BB962C8B-B14F-4D97-AF65-F5344CB8AC3E}">
        <p14:creationId xmlns:p14="http://schemas.microsoft.com/office/powerpoint/2010/main" val="1901054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98" y="1797072"/>
            <a:ext cx="2829438" cy="28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294145-5D7B-4AE4-F634-4E60F6879D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4"/>
          <a:stretch>
            <a:fillRect/>
          </a:stretch>
        </p:blipFill>
        <p:spPr>
          <a:xfrm>
            <a:off x="165930" y="2311442"/>
            <a:ext cx="11860139" cy="191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17879</TotalTime>
  <Words>520</Words>
  <Application>Microsoft Office PowerPoint</Application>
  <PresentationFormat>Grand écran</PresentationFormat>
  <Paragraphs>121</Paragraphs>
  <Slides>21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33" baseType="lpstr">
      <vt:lpstr>Aptos</vt:lpstr>
      <vt:lpstr>Arial</vt:lpstr>
      <vt:lpstr>Calibri</vt:lpstr>
      <vt:lpstr>Calibri-Bold</vt:lpstr>
      <vt:lpstr>Century Gothic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HOUDA NASSIK</cp:lastModifiedBy>
  <cp:revision>1212</cp:revision>
  <cp:lastPrinted>2024-10-05T19:15:58Z</cp:lastPrinted>
  <dcterms:created xsi:type="dcterms:W3CDTF">2024-05-28T10:13:44Z</dcterms:created>
  <dcterms:modified xsi:type="dcterms:W3CDTF">2025-11-04T11:18:35Z</dcterms:modified>
</cp:coreProperties>
</file>