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  <p:sldMasterId id="2147483767" r:id="rId2"/>
    <p:sldMasterId id="2147483768" r:id="rId3"/>
  </p:sldMasterIdLst>
  <p:notesMasterIdLst>
    <p:notesMasterId r:id="rId22"/>
  </p:notesMasterIdLst>
  <p:handoutMasterIdLst>
    <p:handoutMasterId r:id="rId23"/>
  </p:handoutMasterIdLst>
  <p:sldIdLst>
    <p:sldId id="2147483585" r:id="rId4"/>
    <p:sldId id="2147483485" r:id="rId5"/>
    <p:sldId id="2147483552" r:id="rId6"/>
    <p:sldId id="2147483397" r:id="rId7"/>
    <p:sldId id="2134805878" r:id="rId8"/>
    <p:sldId id="2134806573" r:id="rId9"/>
    <p:sldId id="2147483592" r:id="rId10"/>
    <p:sldId id="256" r:id="rId11"/>
    <p:sldId id="257" r:id="rId12"/>
    <p:sldId id="258" r:id="rId13"/>
    <p:sldId id="2147483568" r:id="rId14"/>
    <p:sldId id="2147483614" r:id="rId15"/>
    <p:sldId id="2147483615" r:id="rId16"/>
    <p:sldId id="2134806108" r:id="rId17"/>
    <p:sldId id="2134806575" r:id="rId18"/>
    <p:sldId id="2134806577" r:id="rId19"/>
    <p:sldId id="2134806581" r:id="rId20"/>
    <p:sldId id="2134806584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ébut de la séance" id="{C2A08ED1-B979-4AF1-8A74-6EA0648FD953}">
          <p14:sldIdLst>
            <p14:sldId id="2147483585"/>
            <p14:sldId id="2147483485"/>
            <p14:sldId id="2147483552"/>
            <p14:sldId id="2147483397"/>
            <p14:sldId id="2134805878"/>
          </p14:sldIdLst>
        </p14:section>
        <p14:section name="Moment de récupération" id="{A2A5D278-252D-471E-A046-E0EEBB7C2D2B}">
          <p14:sldIdLst>
            <p14:sldId id="2134806573"/>
            <p14:sldId id="2147483592"/>
            <p14:sldId id="256"/>
            <p14:sldId id="257"/>
            <p14:sldId id="258"/>
          </p14:sldIdLst>
        </p14:section>
        <p14:section name="Consolidation" id="{22D92770-EE3A-4FC2-857A-DF2A0B803C03}">
          <p14:sldIdLst>
            <p14:sldId id="2147483568"/>
            <p14:sldId id="2147483614"/>
            <p14:sldId id="2147483615"/>
            <p14:sldId id="2134806108"/>
            <p14:sldId id="2134806575"/>
          </p14:sldIdLst>
        </p14:section>
        <p14:section name="Métacognition" id="{FBF6C3DA-BDD6-43C8-8043-82F3BE3C64FD}">
          <p14:sldIdLst>
            <p14:sldId id="2134806577"/>
            <p14:sldId id="2134806581"/>
          </p14:sldIdLst>
        </p14:section>
        <p14:section name="Fin de la séance" id="{44B71B2B-D974-4F2C-B5A1-E1796678D1E2}">
          <p14:sldIdLst>
            <p14:sldId id="213480658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5E4D"/>
    <a:srgbClr val="5FADE4"/>
    <a:srgbClr val="A11145"/>
    <a:srgbClr val="FDF2E2"/>
    <a:srgbClr val="BF4598"/>
    <a:srgbClr val="00663F"/>
    <a:srgbClr val="F3DFED"/>
    <a:srgbClr val="2CB551"/>
    <a:srgbClr val="F2F7D9"/>
    <a:srgbClr val="0273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4690" autoAdjust="0"/>
  </p:normalViewPr>
  <p:slideViewPr>
    <p:cSldViewPr snapToGrid="0">
      <p:cViewPr varScale="1">
        <p:scale>
          <a:sx n="60" d="100"/>
          <a:sy n="60" d="100"/>
        </p:scale>
        <p:origin x="90" y="10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2040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BC5355-174C-897A-4DA3-34860DDD257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E6C065-6D13-7E84-9157-4778C9CB02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90AC0-E56A-4928-9268-F8B86B3617FD}" type="datetimeFigureOut">
              <a:rPr lang="fr-FR" smtClean="0"/>
              <a:t>04/11/2025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77FEFC-A0B3-5633-10E3-B5C99AE1CE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D936D1-2E50-70A0-15D8-53F6492963D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1FAB1-D3C0-4044-A94D-A9D2AF2A11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25238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2897D-8270-46EB-9581-9FD6E1B808F9}" type="datetimeFigureOut">
              <a:rPr lang="fr-FR" smtClean="0"/>
              <a:t>04/11/2025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37357-FDEB-42E8-94B9-16208305E93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6765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6;g3708d1f8300_1_658:notes">
            <a:extLst>
              <a:ext uri="{FF2B5EF4-FFF2-40B4-BE49-F238E27FC236}">
                <a16:creationId xmlns:a16="http://schemas.microsoft.com/office/drawing/2014/main" id="{353E4283-BBA2-8675-6601-7A74B15BD2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247;g3708d1f8300_1_658:notes">
            <a:extLst>
              <a:ext uri="{FF2B5EF4-FFF2-40B4-BE49-F238E27FC236}">
                <a16:creationId xmlns:a16="http://schemas.microsoft.com/office/drawing/2014/main" id="{7F1C854B-1D70-C6F1-A27D-A011B6547AC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248;g3708d1f8300_1_658:notes">
            <a:extLst>
              <a:ext uri="{FF2B5EF4-FFF2-40B4-BE49-F238E27FC236}">
                <a16:creationId xmlns:a16="http://schemas.microsoft.com/office/drawing/2014/main" id="{788381E9-0A6B-C645-053A-CA620AEFDD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23401D-AD66-48E8-9BE6-514052742394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90DADEB-F4DB-91A8-0FE9-07A6DB5F2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E1ADF05F-B58D-DA65-AA83-51F0D14621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3BB46C34-C402-58E9-44A0-5516BA67A59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9A632772-99AF-A45A-331E-E4A69F36067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7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13970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2925764-0D6D-CD92-5595-5B0A597AC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CDB13F9B-5110-E022-72EE-D5D6F3C2B1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A4D05A80-33D6-C9B2-D359-976734BE650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2351BEC8-3BC2-088D-D8F7-DC1DA9C4689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8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68279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FF6F289-BDD3-B764-531C-202C791F1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651A34B0-8D61-B8C6-328E-46A3446316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FF506BB8-4B27-65F8-6385-DC89BF171B2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583BEB26-E5C5-131E-0BB5-09CF1187FED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9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58053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1FAE216-DDE9-A30F-986D-48B51CC82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AA2177C0-CD7F-30D0-9C67-D1B1D98580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024EA1D3-242E-7B39-F86A-9E49F9974DC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B6A11B6D-1028-8AE1-2A6C-4EFA7F40B8D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10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0675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04/11/2025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2031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04/11/2025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84356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04/11/2025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2727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04/11/2025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71298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04/11/2025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9339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04/11/2025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4915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04/11/2025</a:t>
            </a:fld>
            <a:endParaRPr lang="fr-F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4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78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04/11/2025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2952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486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306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261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885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336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431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515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884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680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747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284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4036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/>
              <a:t>04/11/2025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3985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7" r:id="rId3"/>
    <p:sldLayoutId id="2147483748" r:id="rId4"/>
    <p:sldLayoutId id="2147483749" r:id="rId5"/>
    <p:sldLayoutId id="2147483750" r:id="rId6"/>
    <p:sldLayoutId id="2147483761" r:id="rId7"/>
    <p:sldLayoutId id="2147483751" r:id="rId8"/>
    <p:sldLayoutId id="2147483755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2631432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476001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11" Type="http://schemas.openxmlformats.org/officeDocument/2006/relationships/image" Target="../media/image15.png"/><Relationship Id="rId5" Type="http://schemas.openxmlformats.org/officeDocument/2006/relationships/image" Target="../media/image10.jpeg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7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jpeg"/><Relationship Id="rId10" Type="http://schemas.openxmlformats.org/officeDocument/2006/relationships/image" Target="../media/image26.jpeg"/><Relationship Id="rId4" Type="http://schemas.openxmlformats.org/officeDocument/2006/relationships/image" Target="../media/image20.png"/><Relationship Id="rId9" Type="http://schemas.openxmlformats.org/officeDocument/2006/relationships/image" Target="../media/image2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6.xml"/><Relationship Id="rId4" Type="http://schemas.microsoft.com/office/2007/relationships/hdphoto" Target="../media/hdphoto4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98AC74-EFEB-9350-701A-B49ECB32C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730;p98" descr="الصفحة الرئيسية">
            <a:extLst>
              <a:ext uri="{FF2B5EF4-FFF2-40B4-BE49-F238E27FC236}">
                <a16:creationId xmlns:a16="http://schemas.microsoft.com/office/drawing/2014/main" id="{A39C281A-D0BE-21CE-076F-49AB7E7E29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3909512" y="183880"/>
            <a:ext cx="4372977" cy="66309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Google Shape;742;p98">
            <a:extLst>
              <a:ext uri="{FF2B5EF4-FFF2-40B4-BE49-F238E27FC236}">
                <a16:creationId xmlns:a16="http://schemas.microsoft.com/office/drawing/2014/main" id="{6FD1D953-1D55-3095-732F-5526E45C286B}"/>
              </a:ext>
            </a:extLst>
          </p:cNvPr>
          <p:cNvSpPr/>
          <p:nvPr/>
        </p:nvSpPr>
        <p:spPr>
          <a:xfrm>
            <a:off x="2331257" y="2444618"/>
            <a:ext cx="65604" cy="450799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Google Shape;731;p98">
            <a:extLst>
              <a:ext uri="{FF2B5EF4-FFF2-40B4-BE49-F238E27FC236}">
                <a16:creationId xmlns:a16="http://schemas.microsoft.com/office/drawing/2014/main" id="{77D74CF0-233C-95D9-BADF-79570E4758A2}"/>
              </a:ext>
            </a:extLst>
          </p:cNvPr>
          <p:cNvSpPr txBox="1"/>
          <p:nvPr/>
        </p:nvSpPr>
        <p:spPr>
          <a:xfrm>
            <a:off x="556265" y="1380988"/>
            <a:ext cx="8495211" cy="82067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333" b="1" kern="0" noProof="0" dirty="0">
                <a:solidFill>
                  <a:srgbClr val="037A40"/>
                </a:solidFill>
                <a:latin typeface="Calibri"/>
                <a:ea typeface="Calibri"/>
                <a:cs typeface="Calibri"/>
              </a:rPr>
              <a:t>Science de la vie et de la terre</a:t>
            </a:r>
            <a:endParaRPr lang="fr-FR" sz="1400" kern="0" noProof="0" dirty="0">
              <a:solidFill>
                <a:srgbClr val="037A4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C23C1A13-9BCD-45E0-7051-C437E6DD896F}"/>
              </a:ext>
            </a:extLst>
          </p:cNvPr>
          <p:cNvGrpSpPr/>
          <p:nvPr/>
        </p:nvGrpSpPr>
        <p:grpSpPr>
          <a:xfrm>
            <a:off x="7894126" y="2400385"/>
            <a:ext cx="3981967" cy="3298233"/>
            <a:chOff x="7563203" y="1877401"/>
            <a:chExt cx="3981967" cy="3298233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13FCB9C3-D318-5E02-139B-58FFCE41953A}"/>
                </a:ext>
              </a:extLst>
            </p:cNvPr>
            <p:cNvGrpSpPr/>
            <p:nvPr/>
          </p:nvGrpSpPr>
          <p:grpSpPr>
            <a:xfrm>
              <a:off x="9323574" y="1877401"/>
              <a:ext cx="2221596" cy="1780067"/>
              <a:chOff x="9793054" y="2405608"/>
              <a:chExt cx="2221596" cy="1780067"/>
            </a:xfrm>
          </p:grpSpPr>
          <p:pic>
            <p:nvPicPr>
              <p:cNvPr id="42" name="Google Shape;743;p98">
                <a:extLst>
                  <a:ext uri="{FF2B5EF4-FFF2-40B4-BE49-F238E27FC236}">
                    <a16:creationId xmlns:a16="http://schemas.microsoft.com/office/drawing/2014/main" id="{20AB0697-BC58-7860-83DA-9945395AA3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/>
              </a:blip>
              <a:srcRect/>
              <a:stretch>
                <a:fillRect/>
              </a:stretch>
            </p:blipFill>
            <p:spPr>
              <a:xfrm>
                <a:off x="9793054" y="2405608"/>
                <a:ext cx="2221596" cy="1780067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sp>
            <p:nvSpPr>
              <p:cNvPr id="43" name="Google Shape;744;p98">
                <a:extLst>
                  <a:ext uri="{FF2B5EF4-FFF2-40B4-BE49-F238E27FC236}">
                    <a16:creationId xmlns:a16="http://schemas.microsoft.com/office/drawing/2014/main" id="{61991E10-D2BE-D0AF-4E08-FBD2E75A2AA2}"/>
                  </a:ext>
                </a:extLst>
              </p:cNvPr>
              <p:cNvSpPr txBox="1"/>
              <p:nvPr/>
            </p:nvSpPr>
            <p:spPr>
              <a:xfrm>
                <a:off x="10144008" y="2499996"/>
                <a:ext cx="1704404" cy="590931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0" tIns="0" rIns="0" bIns="0" anchor="t" anchorCtr="1" compatLnSpc="1">
                <a:spAutoFit/>
              </a:bodyPr>
              <a:lstStyle/>
              <a:p>
                <a:pPr algn="ctr" defTabSz="1219170">
                  <a:lnSpc>
                    <a:spcPct val="183502"/>
                  </a:lnSpc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fr-FR" sz="2400" b="1" kern="0" noProof="0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Niveau</a:t>
                </a:r>
                <a:r>
                  <a:rPr lang="fr-FR" sz="2133" b="1" kern="0" noProof="0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      </a:t>
                </a:r>
                <a:endParaRPr lang="fr-FR" sz="1867" kern="0" noProof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F452B44D-4382-6452-3BC2-26A325CC39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63203" y="2576802"/>
              <a:ext cx="3853877" cy="2598832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683795D8-29E0-E669-D98B-51DEE5DA8776}"/>
              </a:ext>
            </a:extLst>
          </p:cNvPr>
          <p:cNvSpPr/>
          <p:nvPr/>
        </p:nvSpPr>
        <p:spPr>
          <a:xfrm>
            <a:off x="556067" y="2320314"/>
            <a:ext cx="5438298" cy="369332"/>
          </a:xfrm>
          <a:prstGeom prst="rect">
            <a:avLst/>
          </a:prstGeom>
          <a:gradFill flip="none" rotWithShape="1">
            <a:gsLst>
              <a:gs pos="5000">
                <a:srgbClr val="037A40"/>
              </a:gs>
              <a:gs pos="94000">
                <a:schemeClr val="bg1"/>
              </a:gs>
            </a:gsLst>
            <a:lin ang="0" scaled="0"/>
            <a:tileRect/>
          </a:gradFill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defTabSz="1219170"/>
            <a:r>
              <a:rPr lang="fr-FR" sz="2400" b="1" kern="0" noProof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Période 1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D971DEE-7492-6696-C758-9DF294B18BD1}"/>
              </a:ext>
            </a:extLst>
          </p:cNvPr>
          <p:cNvGrpSpPr/>
          <p:nvPr/>
        </p:nvGrpSpPr>
        <p:grpSpPr>
          <a:xfrm>
            <a:off x="422299" y="4050804"/>
            <a:ext cx="7312299" cy="696796"/>
            <a:chOff x="422299" y="3556347"/>
            <a:chExt cx="7312299" cy="696796"/>
          </a:xfrm>
        </p:grpSpPr>
        <p:sp>
          <p:nvSpPr>
            <p:cNvPr id="9" name="Google Shape;223;p26">
              <a:extLst>
                <a:ext uri="{FF2B5EF4-FFF2-40B4-BE49-F238E27FC236}">
                  <a16:creationId xmlns:a16="http://schemas.microsoft.com/office/drawing/2014/main" id="{E832F511-3C98-454C-4261-FA119150DD0B}"/>
                </a:ext>
              </a:extLst>
            </p:cNvPr>
            <p:cNvSpPr/>
            <p:nvPr/>
          </p:nvSpPr>
          <p:spPr>
            <a:xfrm>
              <a:off x="422299" y="3556347"/>
              <a:ext cx="7312299" cy="696796"/>
            </a:xfrm>
            <a:prstGeom prst="rect">
              <a:avLst/>
            </a:prstGeom>
            <a:solidFill>
              <a:srgbClr val="037A40"/>
            </a:solidFill>
            <a:ln w="38103" cap="flat">
              <a:solidFill>
                <a:srgbClr val="FFFFFF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667" b="1" kern="0" noProof="0" dirty="0">
                  <a:solidFill>
                    <a:srgbClr val="FFFFFF"/>
                  </a:solidFill>
                  <a:ea typeface="Calibri"/>
                  <a:cs typeface="Calibri"/>
                </a:rPr>
                <a:t>Chapitre 2</a:t>
              </a:r>
              <a:r>
                <a:rPr lang="fr-FR" sz="2667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11" name="Google Shape;735;p98">
              <a:extLst>
                <a:ext uri="{FF2B5EF4-FFF2-40B4-BE49-F238E27FC236}">
                  <a16:creationId xmlns:a16="http://schemas.microsoft.com/office/drawing/2014/main" id="{A7585881-A685-E5E9-DF00-2F2F029854BA}"/>
                </a:ext>
              </a:extLst>
            </p:cNvPr>
            <p:cNvSpPr/>
            <p:nvPr/>
          </p:nvSpPr>
          <p:spPr>
            <a:xfrm>
              <a:off x="2147481" y="3656547"/>
              <a:ext cx="65604" cy="49639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33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E2CCFFF-7C0B-8406-D84A-511D9E0A3DE8}"/>
                </a:ext>
              </a:extLst>
            </p:cNvPr>
            <p:cNvSpPr txBox="1"/>
            <p:nvPr/>
          </p:nvSpPr>
          <p:spPr>
            <a:xfrm>
              <a:off x="2221149" y="3680037"/>
              <a:ext cx="538323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000" b="1" i="0" noProof="0" dirty="0">
                  <a:solidFill>
                    <a:srgbClr val="FFFFFF"/>
                  </a:solidFill>
                  <a:effectLst/>
                  <a:latin typeface="Calibri-Bold"/>
                </a:rPr>
                <a:t>Cycles et flux de l’énergie dans l’écosystème</a:t>
              </a:r>
              <a:r>
                <a:rPr lang="fr-FR" sz="2000" noProof="0" dirty="0"/>
                <a:t>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F1F5A176-5E5B-3155-E7FE-F7E25526A318}"/>
              </a:ext>
            </a:extLst>
          </p:cNvPr>
          <p:cNvGrpSpPr/>
          <p:nvPr/>
        </p:nvGrpSpPr>
        <p:grpSpPr>
          <a:xfrm>
            <a:off x="431496" y="5128614"/>
            <a:ext cx="7303102" cy="699796"/>
            <a:chOff x="431496" y="5234467"/>
            <a:chExt cx="7303102" cy="699796"/>
          </a:xfrm>
        </p:grpSpPr>
        <p:sp>
          <p:nvSpPr>
            <p:cNvPr id="10" name="Google Shape;224;p26">
              <a:extLst>
                <a:ext uri="{FF2B5EF4-FFF2-40B4-BE49-F238E27FC236}">
                  <a16:creationId xmlns:a16="http://schemas.microsoft.com/office/drawing/2014/main" id="{53F17F53-0B26-3E15-8EFB-F5833BE8BBE4}"/>
                </a:ext>
              </a:extLst>
            </p:cNvPr>
            <p:cNvSpPr/>
            <p:nvPr/>
          </p:nvSpPr>
          <p:spPr>
            <a:xfrm>
              <a:off x="431496" y="5234467"/>
              <a:ext cx="7303102" cy="696796"/>
            </a:xfrm>
            <a:prstGeom prst="rect">
              <a:avLst/>
            </a:prstGeom>
            <a:solidFill>
              <a:srgbClr val="23B24B"/>
            </a:solidFill>
            <a:ln w="38103" cap="flat">
              <a:solidFill>
                <a:srgbClr val="FFFFFF"/>
              </a:solidFill>
              <a:prstDash val="solid"/>
            </a:ln>
            <a:effectLst>
              <a:outerShdw dist="19997" dir="5400000" algn="tl">
                <a:srgbClr val="000000">
                  <a:alpha val="38000"/>
                </a:srgbClr>
              </a:outerShdw>
            </a:effectLst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667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Tâche 4   </a:t>
              </a:r>
            </a:p>
          </p:txBody>
        </p:sp>
        <p:sp>
          <p:nvSpPr>
            <p:cNvPr id="15" name="Google Shape;741;p98">
              <a:extLst>
                <a:ext uri="{FF2B5EF4-FFF2-40B4-BE49-F238E27FC236}">
                  <a16:creationId xmlns:a16="http://schemas.microsoft.com/office/drawing/2014/main" id="{554C02E5-1EF2-44D6-F304-5AD051B4937E}"/>
                </a:ext>
              </a:extLst>
            </p:cNvPr>
            <p:cNvSpPr txBox="1"/>
            <p:nvPr/>
          </p:nvSpPr>
          <p:spPr>
            <a:xfrm>
              <a:off x="2276202" y="5318710"/>
              <a:ext cx="5273127" cy="61555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dirty="0">
                  <a:solidFill>
                    <a:srgbClr val="FFFFFF"/>
                  </a:solidFill>
                  <a:latin typeface="Calibri-Bold"/>
                </a:rPr>
                <a:t>Décrire le processus de base de la respiration cellulaire</a:t>
              </a:r>
              <a:r>
                <a:rPr lang="fr-FR" sz="2000" b="1" kern="0" noProof="0" dirty="0">
                  <a:solidFill>
                    <a:srgbClr val="FFFFFF"/>
                  </a:solidFill>
                  <a:latin typeface="Calibri-Bold"/>
                </a:rPr>
                <a:t> </a:t>
              </a:r>
            </a:p>
          </p:txBody>
        </p:sp>
        <p:sp>
          <p:nvSpPr>
            <p:cNvPr id="16" name="Google Shape;742;p98">
              <a:extLst>
                <a:ext uri="{FF2B5EF4-FFF2-40B4-BE49-F238E27FC236}">
                  <a16:creationId xmlns:a16="http://schemas.microsoft.com/office/drawing/2014/main" id="{08053C08-90C5-F860-CAD5-053F5C913385}"/>
                </a:ext>
              </a:extLst>
            </p:cNvPr>
            <p:cNvSpPr/>
            <p:nvPr/>
          </p:nvSpPr>
          <p:spPr>
            <a:xfrm>
              <a:off x="2148396" y="5346142"/>
              <a:ext cx="65604" cy="450799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33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95664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BB1FF-6D47-6CCE-5034-90D187628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>
            <a:extLst>
              <a:ext uri="{FF2B5EF4-FFF2-40B4-BE49-F238E27FC236}">
                <a16:creationId xmlns:a16="http://schemas.microsoft.com/office/drawing/2014/main" id="{1F60E79E-44F9-73E8-EE0A-CD776DBAD59C}"/>
              </a:ext>
            </a:extLst>
          </p:cNvPr>
          <p:cNvGrpSpPr/>
          <p:nvPr/>
        </p:nvGrpSpPr>
        <p:grpSpPr>
          <a:xfrm>
            <a:off x="619365" y="1551565"/>
            <a:ext cx="10083393" cy="553396"/>
            <a:chOff x="619365" y="2771723"/>
            <a:chExt cx="10083393" cy="553396"/>
          </a:xfrm>
        </p:grpSpPr>
        <p:pic>
          <p:nvPicPr>
            <p:cNvPr id="4" name="Picture 3" descr="Image générée">
              <a:extLst>
                <a:ext uri="{FF2B5EF4-FFF2-40B4-BE49-F238E27FC236}">
                  <a16:creationId xmlns:a16="http://schemas.microsoft.com/office/drawing/2014/main" id="{4FFB60C4-8009-C22C-6AF2-61AABBB304C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26" t="25227" r="75345" b="62431"/>
            <a:stretch>
              <a:fillRect/>
            </a:stretch>
          </p:blipFill>
          <p:spPr bwMode="auto">
            <a:xfrm>
              <a:off x="619365" y="2771723"/>
              <a:ext cx="556805" cy="5533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Google Shape;1185;p114">
              <a:extLst>
                <a:ext uri="{FF2B5EF4-FFF2-40B4-BE49-F238E27FC236}">
                  <a16:creationId xmlns:a16="http://schemas.microsoft.com/office/drawing/2014/main" id="{A59F36CC-CDFE-3C2A-2593-769EE40B2A0D}"/>
                </a:ext>
              </a:extLst>
            </p:cNvPr>
            <p:cNvSpPr txBox="1"/>
            <p:nvPr/>
          </p:nvSpPr>
          <p:spPr>
            <a:xfrm>
              <a:off x="1596074" y="285003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Consignes et explications données aux élèves (à dire à haute voix)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FF811532-D41C-18D2-CC75-4FDADF22C5F0}"/>
              </a:ext>
            </a:extLst>
          </p:cNvPr>
          <p:cNvGrpSpPr/>
          <p:nvPr/>
        </p:nvGrpSpPr>
        <p:grpSpPr>
          <a:xfrm>
            <a:off x="641607" y="2278151"/>
            <a:ext cx="10061151" cy="481959"/>
            <a:chOff x="641607" y="3874674"/>
            <a:chExt cx="10061151" cy="481959"/>
          </a:xfrm>
        </p:grpSpPr>
        <p:pic>
          <p:nvPicPr>
            <p:cNvPr id="30" name="Image 9">
              <a:extLst>
                <a:ext uri="{FF2B5EF4-FFF2-40B4-BE49-F238E27FC236}">
                  <a16:creationId xmlns:a16="http://schemas.microsoft.com/office/drawing/2014/main" id="{09036825-C8BB-3F76-00B6-B6E0060FF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1607" y="3874674"/>
              <a:ext cx="481959" cy="481959"/>
            </a:xfrm>
            <a:prstGeom prst="rect">
              <a:avLst/>
            </a:prstGeom>
          </p:spPr>
        </p:pic>
        <p:sp>
          <p:nvSpPr>
            <p:cNvPr id="10" name="Google Shape;1185;p114">
              <a:extLst>
                <a:ext uri="{FF2B5EF4-FFF2-40B4-BE49-F238E27FC236}">
                  <a16:creationId xmlns:a16="http://schemas.microsoft.com/office/drawing/2014/main" id="{29D2EE66-5645-E2E2-A84E-694256C5078B}"/>
                </a:ext>
              </a:extLst>
            </p:cNvPr>
            <p:cNvSpPr txBox="1"/>
            <p:nvPr/>
          </p:nvSpPr>
          <p:spPr>
            <a:xfrm>
              <a:off x="1596074" y="394206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prête l’attention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3" name="Google Shape;853;p104">
            <a:extLst>
              <a:ext uri="{FF2B5EF4-FFF2-40B4-BE49-F238E27FC236}">
                <a16:creationId xmlns:a16="http://schemas.microsoft.com/office/drawing/2014/main" id="{0B966DA1-200F-843A-31DC-1A206DCDCBE7}"/>
              </a:ext>
            </a:extLst>
          </p:cNvPr>
          <p:cNvSpPr/>
          <p:nvPr/>
        </p:nvSpPr>
        <p:spPr>
          <a:xfrm>
            <a:off x="122496" y="137991"/>
            <a:ext cx="8240977" cy="60371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Banque des icones utilisées dans les slides</a:t>
            </a:r>
            <a:endParaRPr lang="fr-FR" sz="18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F9836112-CCAC-4413-2986-BF5CC2870BAA}"/>
              </a:ext>
            </a:extLst>
          </p:cNvPr>
          <p:cNvGrpSpPr/>
          <p:nvPr/>
        </p:nvGrpSpPr>
        <p:grpSpPr>
          <a:xfrm>
            <a:off x="633815" y="2933300"/>
            <a:ext cx="10068943" cy="527905"/>
            <a:chOff x="633815" y="5937939"/>
            <a:chExt cx="10068943" cy="527905"/>
          </a:xfrm>
        </p:grpSpPr>
        <p:sp>
          <p:nvSpPr>
            <p:cNvPr id="12" name="Google Shape;1185;p114">
              <a:extLst>
                <a:ext uri="{FF2B5EF4-FFF2-40B4-BE49-F238E27FC236}">
                  <a16:creationId xmlns:a16="http://schemas.microsoft.com/office/drawing/2014/main" id="{B47427F0-4482-A0CA-65C7-0A249E0575EF}"/>
                </a:ext>
              </a:extLst>
            </p:cNvPr>
            <p:cNvSpPr txBox="1"/>
            <p:nvPr/>
          </p:nvSpPr>
          <p:spPr>
            <a:xfrm>
              <a:off x="1596074" y="6001862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lève la main avant de répondre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20" name="Picture 2" descr="Lever la main - Icônes mains et gestes gratuites">
              <a:extLst>
                <a:ext uri="{FF2B5EF4-FFF2-40B4-BE49-F238E27FC236}">
                  <a16:creationId xmlns:a16="http://schemas.microsoft.com/office/drawing/2014/main" id="{2FCF7B9A-6689-6267-0FD9-41B383A180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815" y="5937939"/>
              <a:ext cx="527905" cy="527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DA1E3BCF-77F7-83D5-7635-BA60211B5BB3}"/>
              </a:ext>
            </a:extLst>
          </p:cNvPr>
          <p:cNvGrpSpPr/>
          <p:nvPr/>
        </p:nvGrpSpPr>
        <p:grpSpPr>
          <a:xfrm>
            <a:off x="582302" y="4457015"/>
            <a:ext cx="10120456" cy="588164"/>
            <a:chOff x="582302" y="4995763"/>
            <a:chExt cx="10120456" cy="588164"/>
          </a:xfrm>
        </p:grpSpPr>
        <p:sp>
          <p:nvSpPr>
            <p:cNvPr id="11" name="Google Shape;1185;p114">
              <a:extLst>
                <a:ext uri="{FF2B5EF4-FFF2-40B4-BE49-F238E27FC236}">
                  <a16:creationId xmlns:a16="http://schemas.microsoft.com/office/drawing/2014/main" id="{8E1A970E-903D-6D16-9675-51626C774FDD}"/>
                </a:ext>
              </a:extLst>
            </p:cNvPr>
            <p:cNvSpPr txBox="1"/>
            <p:nvPr/>
          </p:nvSpPr>
          <p:spPr>
            <a:xfrm>
              <a:off x="1596074" y="5117031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recopie la correction sur le livret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2982EF8-5E48-6000-7A9A-FFBA190C7120}"/>
                </a:ext>
              </a:extLst>
            </p:cNvPr>
            <p:cNvGrpSpPr/>
            <p:nvPr/>
          </p:nvGrpSpPr>
          <p:grpSpPr>
            <a:xfrm>
              <a:off x="582302" y="4995763"/>
              <a:ext cx="630930" cy="588164"/>
              <a:chOff x="10280460" y="4850932"/>
              <a:chExt cx="630930" cy="588164"/>
            </a:xfrm>
          </p:grpSpPr>
          <p:pic>
            <p:nvPicPr>
              <p:cNvPr id="2" name="Picture 7">
                <a:extLst>
                  <a:ext uri="{FF2B5EF4-FFF2-40B4-BE49-F238E27FC236}">
                    <a16:creationId xmlns:a16="http://schemas.microsoft.com/office/drawing/2014/main" id="{FBCC49BC-29F6-6E08-E3DD-5BFF1ADED9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3" name="Picture 7">
                <a:extLst>
                  <a:ext uri="{FF2B5EF4-FFF2-40B4-BE49-F238E27FC236}">
                    <a16:creationId xmlns:a16="http://schemas.microsoft.com/office/drawing/2014/main" id="{6B1C2D3A-6AC5-2620-1526-A1C86C35AB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A52812C-2574-5FBD-20D8-4B52D19C9B88}"/>
              </a:ext>
            </a:extLst>
          </p:cNvPr>
          <p:cNvGrpSpPr/>
          <p:nvPr/>
        </p:nvGrpSpPr>
        <p:grpSpPr>
          <a:xfrm>
            <a:off x="563963" y="3754530"/>
            <a:ext cx="9818899" cy="471273"/>
            <a:chOff x="563963" y="3754530"/>
            <a:chExt cx="9818899" cy="471273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8017B555-F8E8-EF10-A734-35560AD21E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963" y="3754530"/>
              <a:ext cx="649216" cy="471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Google Shape;1233;p116">
              <a:extLst>
                <a:ext uri="{FF2B5EF4-FFF2-40B4-BE49-F238E27FC236}">
                  <a16:creationId xmlns:a16="http://schemas.microsoft.com/office/drawing/2014/main" id="{60FA70E0-73E4-C505-CD95-3A2BF272883C}"/>
                </a:ext>
              </a:extLst>
            </p:cNvPr>
            <p:cNvSpPr txBox="1"/>
            <p:nvPr/>
          </p:nvSpPr>
          <p:spPr>
            <a:xfrm>
              <a:off x="1589281" y="3778310"/>
              <a:ext cx="8793581" cy="42051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utilise l’ardoise pour répondre 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53AAD794-A7AF-D7A8-B8AE-396A98369A1C}"/>
              </a:ext>
            </a:extLst>
          </p:cNvPr>
          <p:cNvGrpSpPr/>
          <p:nvPr/>
        </p:nvGrpSpPr>
        <p:grpSpPr>
          <a:xfrm>
            <a:off x="641607" y="5918134"/>
            <a:ext cx="9414435" cy="615521"/>
            <a:chOff x="594801" y="7422032"/>
            <a:chExt cx="9414435" cy="615521"/>
          </a:xfrm>
        </p:grpSpPr>
        <p:sp>
          <p:nvSpPr>
            <p:cNvPr id="33" name="Google Shape;1234;p116">
              <a:extLst>
                <a:ext uri="{FF2B5EF4-FFF2-40B4-BE49-F238E27FC236}">
                  <a16:creationId xmlns:a16="http://schemas.microsoft.com/office/drawing/2014/main" id="{4A00C5EF-E445-EB6B-1DE2-E4A5A54530F6}"/>
                </a:ext>
              </a:extLst>
            </p:cNvPr>
            <p:cNvSpPr txBox="1"/>
            <p:nvPr/>
          </p:nvSpPr>
          <p:spPr>
            <a:xfrm>
              <a:off x="1589281" y="7548993"/>
              <a:ext cx="8419955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autonome</a:t>
              </a:r>
            </a:p>
          </p:txBody>
        </p:sp>
        <p:pic>
          <p:nvPicPr>
            <p:cNvPr id="36" name="Picture 14">
              <a:extLst>
                <a:ext uri="{FF2B5EF4-FFF2-40B4-BE49-F238E27FC236}">
                  <a16:creationId xmlns:a16="http://schemas.microsoft.com/office/drawing/2014/main" id="{65756CE2-44EC-5A96-FB15-7BE43C6C2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5469" b="89941" l="9961" r="89941">
                          <a14:foregroundMark x1="29102" y1="41602" x2="32422" y2="38184"/>
                          <a14:foregroundMark x1="50098" y1="9570" x2="43262" y2="13379"/>
                          <a14:foregroundMark x1="32227" y1="37109" x2="32715" y2="35742"/>
                          <a14:foregroundMark x1="37891" y1="55078" x2="61914" y2="65430"/>
                          <a14:foregroundMark x1="52539" y1="55078" x2="61816" y2="55078"/>
                          <a14:foregroundMark x1="37012" y1="64941" x2="46777" y2="64063"/>
                          <a14:foregroundMark x1="73535" y1="56738" x2="81250" y2="55957"/>
                          <a14:foregroundMark x1="71875" y1="66699" x2="79102" y2="66504"/>
                          <a14:foregroundMark x1="43848" y1="20801" x2="44922" y2="27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7422032"/>
              <a:ext cx="615518" cy="615521"/>
            </a:xfrm>
            <a:prstGeom prst="rect">
              <a:avLst/>
            </a:prstGeom>
          </p:spPr>
        </p:pic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CBBF3BE-3157-798D-4F61-21AD576E26E4}"/>
              </a:ext>
            </a:extLst>
          </p:cNvPr>
          <p:cNvGrpSpPr/>
          <p:nvPr/>
        </p:nvGrpSpPr>
        <p:grpSpPr>
          <a:xfrm>
            <a:off x="633815" y="5227796"/>
            <a:ext cx="8608190" cy="574642"/>
            <a:chOff x="594801" y="8720789"/>
            <a:chExt cx="8608190" cy="574642"/>
          </a:xfrm>
        </p:grpSpPr>
        <p:sp>
          <p:nvSpPr>
            <p:cNvPr id="34" name="Google Shape;1235;p116">
              <a:extLst>
                <a:ext uri="{FF2B5EF4-FFF2-40B4-BE49-F238E27FC236}">
                  <a16:creationId xmlns:a16="http://schemas.microsoft.com/office/drawing/2014/main" id="{F1EDF54E-1505-D11C-6E61-D13C0509A328}"/>
                </a:ext>
              </a:extLst>
            </p:cNvPr>
            <p:cNvSpPr txBox="1"/>
            <p:nvPr/>
          </p:nvSpPr>
          <p:spPr>
            <a:xfrm>
              <a:off x="1589281" y="8827342"/>
              <a:ext cx="7613710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guidée en binôme</a:t>
              </a:r>
            </a:p>
          </p:txBody>
        </p:sp>
        <p:pic>
          <p:nvPicPr>
            <p:cNvPr id="37" name="Picture 9">
              <a:extLst>
                <a:ext uri="{FF2B5EF4-FFF2-40B4-BE49-F238E27FC236}">
                  <a16:creationId xmlns:a16="http://schemas.microsoft.com/office/drawing/2014/main" id="{40841830-4F1E-C9C4-4026-00753CDEA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8720789"/>
              <a:ext cx="615518" cy="574642"/>
            </a:xfrm>
            <a:prstGeom prst="rect">
              <a:avLst/>
            </a:prstGeom>
          </p:spPr>
        </p:pic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40C50BF5-960C-B6C6-9315-41D3DF110C0F}"/>
              </a:ext>
            </a:extLst>
          </p:cNvPr>
          <p:cNvGrpSpPr/>
          <p:nvPr/>
        </p:nvGrpSpPr>
        <p:grpSpPr>
          <a:xfrm>
            <a:off x="605726" y="736482"/>
            <a:ext cx="10092113" cy="641893"/>
            <a:chOff x="605726" y="736482"/>
            <a:chExt cx="10092113" cy="641893"/>
          </a:xfrm>
        </p:grpSpPr>
        <p:pic>
          <p:nvPicPr>
            <p:cNvPr id="41" name="Picture 2" descr="Image générée">
              <a:extLst>
                <a:ext uri="{FF2B5EF4-FFF2-40B4-BE49-F238E27FC236}">
                  <a16:creationId xmlns:a16="http://schemas.microsoft.com/office/drawing/2014/main" id="{E9531E9B-C991-40A9-D03B-DB4C18F8924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64" b="10678"/>
            <a:stretch>
              <a:fillRect/>
            </a:stretch>
          </p:blipFill>
          <p:spPr bwMode="auto">
            <a:xfrm>
              <a:off x="605726" y="736482"/>
              <a:ext cx="546818" cy="6418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Google Shape;1185;p114">
              <a:extLst>
                <a:ext uri="{FF2B5EF4-FFF2-40B4-BE49-F238E27FC236}">
                  <a16:creationId xmlns:a16="http://schemas.microsoft.com/office/drawing/2014/main" id="{8E049F13-5293-D7AC-1599-B71F84A1B7F9}"/>
                </a:ext>
              </a:extLst>
            </p:cNvPr>
            <p:cNvSpPr txBox="1"/>
            <p:nvPr/>
          </p:nvSpPr>
          <p:spPr>
            <a:xfrm>
              <a:off x="1591155" y="857399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Slide réservé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763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50;p28">
            <a:extLst>
              <a:ext uri="{FF2B5EF4-FFF2-40B4-BE49-F238E27FC236}">
                <a16:creationId xmlns:a16="http://schemas.microsoft.com/office/drawing/2014/main" id="{C800167E-37EA-13EC-1FB9-743D51DCFB5D}"/>
              </a:ext>
            </a:extLst>
          </p:cNvPr>
          <p:cNvGrpSpPr/>
          <p:nvPr/>
        </p:nvGrpSpPr>
        <p:grpSpPr>
          <a:xfrm>
            <a:off x="2032201" y="1087290"/>
            <a:ext cx="8127601" cy="5072700"/>
            <a:chOff x="1619475" y="1029778"/>
            <a:chExt cx="6095701" cy="3804525"/>
          </a:xfrm>
        </p:grpSpPr>
        <p:sp>
          <p:nvSpPr>
            <p:cNvPr id="3" name="Google Shape;251;p28">
              <a:extLst>
                <a:ext uri="{FF2B5EF4-FFF2-40B4-BE49-F238E27FC236}">
                  <a16:creationId xmlns:a16="http://schemas.microsoft.com/office/drawing/2014/main" id="{10870841-AEDA-07BF-4759-A91AE73C701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" name="Google Shape;252;p28">
              <a:extLst>
                <a:ext uri="{FF2B5EF4-FFF2-40B4-BE49-F238E27FC236}">
                  <a16:creationId xmlns:a16="http://schemas.microsoft.com/office/drawing/2014/main" id="{83DDB58E-AC9C-C2A3-D510-E6E3A01973F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7" name="Google Shape;255;p28">
            <a:extLst>
              <a:ext uri="{FF2B5EF4-FFF2-40B4-BE49-F238E27FC236}">
                <a16:creationId xmlns:a16="http://schemas.microsoft.com/office/drawing/2014/main" id="{02B13D41-2ADF-EF99-8CB6-4F2930151FA6}"/>
              </a:ext>
            </a:extLst>
          </p:cNvPr>
          <p:cNvSpPr/>
          <p:nvPr/>
        </p:nvSpPr>
        <p:spPr>
          <a:xfrm>
            <a:off x="963315" y="16526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Structure de la séance</a:t>
            </a:r>
            <a:endParaRPr lang="fr-FR" sz="14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3" name="Picture 2" descr="Image générée">
            <a:extLst>
              <a:ext uri="{FF2B5EF4-FFF2-40B4-BE49-F238E27FC236}">
                <a16:creationId xmlns:a16="http://schemas.microsoft.com/office/drawing/2014/main" id="{5400CA35-CF96-4D76-E13D-C79B2D0ABA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2D69B9E5-8D8A-F52D-85F2-F93AB09FDDE8}"/>
              </a:ext>
            </a:extLst>
          </p:cNvPr>
          <p:cNvGrpSpPr/>
          <p:nvPr/>
        </p:nvGrpSpPr>
        <p:grpSpPr>
          <a:xfrm>
            <a:off x="2336945" y="1288057"/>
            <a:ext cx="7518111" cy="548005"/>
            <a:chOff x="1764463" y="1060636"/>
            <a:chExt cx="5638583" cy="411004"/>
          </a:xfrm>
        </p:grpSpPr>
        <p:sp>
          <p:nvSpPr>
            <p:cNvPr id="27" name="Google Shape;275;p28">
              <a:extLst>
                <a:ext uri="{FF2B5EF4-FFF2-40B4-BE49-F238E27FC236}">
                  <a16:creationId xmlns:a16="http://schemas.microsoft.com/office/drawing/2014/main" id="{67272330-1CE8-D6A8-B8CF-47B277D2BBD3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5FADE4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1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8" name="Google Shape;276;p28">
              <a:extLst>
                <a:ext uri="{FF2B5EF4-FFF2-40B4-BE49-F238E27FC236}">
                  <a16:creationId xmlns:a16="http://schemas.microsoft.com/office/drawing/2014/main" id="{97CB6729-6694-69AA-8803-AA1A6C36C246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5FADE4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277;p28">
              <a:extLst>
                <a:ext uri="{FF2B5EF4-FFF2-40B4-BE49-F238E27FC236}">
                  <a16:creationId xmlns:a16="http://schemas.microsoft.com/office/drawing/2014/main" id="{A6EF5B3E-01E0-E8C1-F060-3762D49504CE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05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0" name="Google Shape;278;p28">
              <a:extLst>
                <a:ext uri="{FF2B5EF4-FFF2-40B4-BE49-F238E27FC236}">
                  <a16:creationId xmlns:a16="http://schemas.microsoft.com/office/drawing/2014/main" id="{7CFD7C7E-5E76-A852-EADC-9007259FD2DE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3" name="Google Shape;277;p28">
              <a:extLst>
                <a:ext uri="{FF2B5EF4-FFF2-40B4-BE49-F238E27FC236}">
                  <a16:creationId xmlns:a16="http://schemas.microsoft.com/office/drawing/2014/main" id="{A0E5C9DC-ED2F-4C21-AC72-B18B443D627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Ouverture de la séance (O)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AA13D06-2280-5296-5273-3F265180E7AD}"/>
              </a:ext>
            </a:extLst>
          </p:cNvPr>
          <p:cNvGrpSpPr/>
          <p:nvPr/>
        </p:nvGrpSpPr>
        <p:grpSpPr>
          <a:xfrm>
            <a:off x="2336945" y="2114436"/>
            <a:ext cx="7518111" cy="548005"/>
            <a:chOff x="1764463" y="1060636"/>
            <a:chExt cx="5638583" cy="411004"/>
          </a:xfrm>
        </p:grpSpPr>
        <p:sp>
          <p:nvSpPr>
            <p:cNvPr id="46" name="Google Shape;275;p28">
              <a:extLst>
                <a:ext uri="{FF2B5EF4-FFF2-40B4-BE49-F238E27FC236}">
                  <a16:creationId xmlns:a16="http://schemas.microsoft.com/office/drawing/2014/main" id="{DE71CE43-6CD4-0ED5-4059-3B350EA71DB5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E55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2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7" name="Google Shape;276;p28">
              <a:extLst>
                <a:ext uri="{FF2B5EF4-FFF2-40B4-BE49-F238E27FC236}">
                  <a16:creationId xmlns:a16="http://schemas.microsoft.com/office/drawing/2014/main" id="{B6B26038-0D5B-9609-CA9D-3FCC40186630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E55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8" name="Google Shape;277;p28">
              <a:extLst>
                <a:ext uri="{FF2B5EF4-FFF2-40B4-BE49-F238E27FC236}">
                  <a16:creationId xmlns:a16="http://schemas.microsoft.com/office/drawing/2014/main" id="{C8D0E979-52C2-31BE-0722-FA7EFB9398A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9" name="Google Shape;278;p28">
              <a:extLst>
                <a:ext uri="{FF2B5EF4-FFF2-40B4-BE49-F238E27FC236}">
                  <a16:creationId xmlns:a16="http://schemas.microsoft.com/office/drawing/2014/main" id="{71AB5E10-6838-C817-C24E-4CB1859770B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0" name="Google Shape;277;p28">
              <a:extLst>
                <a:ext uri="{FF2B5EF4-FFF2-40B4-BE49-F238E27FC236}">
                  <a16:creationId xmlns:a16="http://schemas.microsoft.com/office/drawing/2014/main" id="{A18A4C4B-95C5-1A78-39F5-AF28F2CB3888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Modelage (M)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0920BF8-C981-4610-6478-FDC5D2CA45FC}"/>
              </a:ext>
            </a:extLst>
          </p:cNvPr>
          <p:cNvGrpSpPr/>
          <p:nvPr/>
        </p:nvGrpSpPr>
        <p:grpSpPr>
          <a:xfrm>
            <a:off x="2336945" y="2940814"/>
            <a:ext cx="7518111" cy="548005"/>
            <a:chOff x="1764463" y="1060636"/>
            <a:chExt cx="5638583" cy="411004"/>
          </a:xfrm>
        </p:grpSpPr>
        <p:sp>
          <p:nvSpPr>
            <p:cNvPr id="58" name="Google Shape;275;p28">
              <a:extLst>
                <a:ext uri="{FF2B5EF4-FFF2-40B4-BE49-F238E27FC236}">
                  <a16:creationId xmlns:a16="http://schemas.microsoft.com/office/drawing/2014/main" id="{AEF9DE78-1568-DD8F-74BA-DCCCBE4A1E34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7030A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3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9" name="Google Shape;276;p28">
              <a:extLst>
                <a:ext uri="{FF2B5EF4-FFF2-40B4-BE49-F238E27FC236}">
                  <a16:creationId xmlns:a16="http://schemas.microsoft.com/office/drawing/2014/main" id="{3981E70C-7E53-08AD-CAB8-818D0EE496BD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7030A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0" name="Google Shape;277;p28">
              <a:extLst>
                <a:ext uri="{FF2B5EF4-FFF2-40B4-BE49-F238E27FC236}">
                  <a16:creationId xmlns:a16="http://schemas.microsoft.com/office/drawing/2014/main" id="{36333017-6646-6752-DC35-A23A299ED25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1" name="Google Shape;278;p28">
              <a:extLst>
                <a:ext uri="{FF2B5EF4-FFF2-40B4-BE49-F238E27FC236}">
                  <a16:creationId xmlns:a16="http://schemas.microsoft.com/office/drawing/2014/main" id="{8F2E0FB1-62C4-7B4A-8038-538A2A181CA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2" name="Google Shape;277;p28">
              <a:extLst>
                <a:ext uri="{FF2B5EF4-FFF2-40B4-BE49-F238E27FC236}">
                  <a16:creationId xmlns:a16="http://schemas.microsoft.com/office/drawing/2014/main" id="{410718F4-E9BC-25DE-C290-6FEDCDC8AC6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Pratique collective (PGC)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210AFBE-9FEE-A21F-61E3-4FA7217AE898}"/>
              </a:ext>
            </a:extLst>
          </p:cNvPr>
          <p:cNvGrpSpPr/>
          <p:nvPr/>
        </p:nvGrpSpPr>
        <p:grpSpPr>
          <a:xfrm>
            <a:off x="2336945" y="3767193"/>
            <a:ext cx="7518111" cy="548005"/>
            <a:chOff x="1764463" y="1060636"/>
            <a:chExt cx="5638583" cy="411004"/>
          </a:xfrm>
        </p:grpSpPr>
        <p:sp>
          <p:nvSpPr>
            <p:cNvPr id="64" name="Google Shape;275;p28">
              <a:extLst>
                <a:ext uri="{FF2B5EF4-FFF2-40B4-BE49-F238E27FC236}">
                  <a16:creationId xmlns:a16="http://schemas.microsoft.com/office/drawing/2014/main" id="{2ED11872-46E5-DF11-3992-8876A5B14D9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D9A78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4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5" name="Google Shape;276;p28">
              <a:extLst>
                <a:ext uri="{FF2B5EF4-FFF2-40B4-BE49-F238E27FC236}">
                  <a16:creationId xmlns:a16="http://schemas.microsoft.com/office/drawing/2014/main" id="{4733EE3E-D42D-2599-3CE2-BEB4207CC0E5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D9A78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6" name="Google Shape;277;p28">
              <a:extLst>
                <a:ext uri="{FF2B5EF4-FFF2-40B4-BE49-F238E27FC236}">
                  <a16:creationId xmlns:a16="http://schemas.microsoft.com/office/drawing/2014/main" id="{2EDAFA87-CB19-BB0B-6FCF-CFC203B7F7A7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7" name="Google Shape;278;p28">
              <a:extLst>
                <a:ext uri="{FF2B5EF4-FFF2-40B4-BE49-F238E27FC236}">
                  <a16:creationId xmlns:a16="http://schemas.microsoft.com/office/drawing/2014/main" id="{2A88B583-338E-926B-B128-9998B402411E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8" name="Google Shape;277;p28">
              <a:extLst>
                <a:ext uri="{FF2B5EF4-FFF2-40B4-BE49-F238E27FC236}">
                  <a16:creationId xmlns:a16="http://schemas.microsoft.com/office/drawing/2014/main" id="{7B1465D0-8FF9-2654-C9D2-9DECC4F5596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Pratique en binôme (PGB)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996A062-500C-F473-91E8-49466B9814A0}"/>
              </a:ext>
            </a:extLst>
          </p:cNvPr>
          <p:cNvGrpSpPr/>
          <p:nvPr/>
        </p:nvGrpSpPr>
        <p:grpSpPr>
          <a:xfrm>
            <a:off x="2336945" y="4593572"/>
            <a:ext cx="7518111" cy="548005"/>
            <a:chOff x="1764463" y="1060636"/>
            <a:chExt cx="5638583" cy="411004"/>
          </a:xfrm>
        </p:grpSpPr>
        <p:sp>
          <p:nvSpPr>
            <p:cNvPr id="70" name="Google Shape;275;p28">
              <a:extLst>
                <a:ext uri="{FF2B5EF4-FFF2-40B4-BE49-F238E27FC236}">
                  <a16:creationId xmlns:a16="http://schemas.microsoft.com/office/drawing/2014/main" id="{4E040C5C-C260-B80E-473E-4E1C2F3CD68F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5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1" name="Google Shape;276;p28">
              <a:extLst>
                <a:ext uri="{FF2B5EF4-FFF2-40B4-BE49-F238E27FC236}">
                  <a16:creationId xmlns:a16="http://schemas.microsoft.com/office/drawing/2014/main" id="{242BF3E4-E53D-A10C-6032-366E013121BA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C0000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2" name="Google Shape;277;p28">
              <a:extLst>
                <a:ext uri="{FF2B5EF4-FFF2-40B4-BE49-F238E27FC236}">
                  <a16:creationId xmlns:a16="http://schemas.microsoft.com/office/drawing/2014/main" id="{F0C5D024-F5C2-2CEE-E3CB-CF926EA9590A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3" name="Google Shape;278;p28">
              <a:extLst>
                <a:ext uri="{FF2B5EF4-FFF2-40B4-BE49-F238E27FC236}">
                  <a16:creationId xmlns:a16="http://schemas.microsoft.com/office/drawing/2014/main" id="{4D2422B7-6329-949C-8EBD-C7C6DD022C17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4" name="Google Shape;277;p28">
              <a:extLst>
                <a:ext uri="{FF2B5EF4-FFF2-40B4-BE49-F238E27FC236}">
                  <a16:creationId xmlns:a16="http://schemas.microsoft.com/office/drawing/2014/main" id="{0CC3379E-5560-46C3-11F8-04A0471C163E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Pratique autonome (PA)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ECC7735-AD18-81CA-9A7E-DD7D28A7DC38}"/>
              </a:ext>
            </a:extLst>
          </p:cNvPr>
          <p:cNvGrpSpPr/>
          <p:nvPr/>
        </p:nvGrpSpPr>
        <p:grpSpPr>
          <a:xfrm>
            <a:off x="2336945" y="5419952"/>
            <a:ext cx="7518111" cy="548005"/>
            <a:chOff x="1764463" y="1060636"/>
            <a:chExt cx="5638583" cy="411004"/>
          </a:xfrm>
        </p:grpSpPr>
        <p:sp>
          <p:nvSpPr>
            <p:cNvPr id="76" name="Google Shape;275;p28">
              <a:extLst>
                <a:ext uri="{FF2B5EF4-FFF2-40B4-BE49-F238E27FC236}">
                  <a16:creationId xmlns:a16="http://schemas.microsoft.com/office/drawing/2014/main" id="{358A3EA9-660D-91FA-AEFA-20486284456E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DC94DE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6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7" name="Google Shape;276;p28">
              <a:extLst>
                <a:ext uri="{FF2B5EF4-FFF2-40B4-BE49-F238E27FC236}">
                  <a16:creationId xmlns:a16="http://schemas.microsoft.com/office/drawing/2014/main" id="{E601F4B8-1BBB-0A4C-7B1B-1AEC1A817048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DC94DE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8" name="Google Shape;277;p28">
              <a:extLst>
                <a:ext uri="{FF2B5EF4-FFF2-40B4-BE49-F238E27FC236}">
                  <a16:creationId xmlns:a16="http://schemas.microsoft.com/office/drawing/2014/main" id="{B7CFAD42-8AB0-10A1-6911-3ABF8B2AC23F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5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9" name="Google Shape;278;p28">
              <a:extLst>
                <a:ext uri="{FF2B5EF4-FFF2-40B4-BE49-F238E27FC236}">
                  <a16:creationId xmlns:a16="http://schemas.microsoft.com/office/drawing/2014/main" id="{2640C850-4A34-FFE2-FF64-6523F66A922B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80" name="Google Shape;277;p28">
              <a:extLst>
                <a:ext uri="{FF2B5EF4-FFF2-40B4-BE49-F238E27FC236}">
                  <a16:creationId xmlns:a16="http://schemas.microsoft.com/office/drawing/2014/main" id="{BB199019-95B7-55BE-BDAD-CED3D762D20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Clôture (C)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E6E-7CB8-832A-A38E-C83B711AF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255;p28">
            <a:extLst>
              <a:ext uri="{FF2B5EF4-FFF2-40B4-BE49-F238E27FC236}">
                <a16:creationId xmlns:a16="http://schemas.microsoft.com/office/drawing/2014/main" id="{D8494A09-7DAA-A65A-1F48-7178CEC9BBBB}"/>
              </a:ext>
            </a:extLst>
          </p:cNvPr>
          <p:cNvSpPr/>
          <p:nvPr/>
        </p:nvSpPr>
        <p:spPr>
          <a:xfrm>
            <a:off x="948074" y="18148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Matériel nécessaire</a:t>
            </a: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961A9FAD-1D9B-C737-844B-2FB12A0C32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59" y="4670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oogle Shape;250;p28">
            <a:extLst>
              <a:ext uri="{FF2B5EF4-FFF2-40B4-BE49-F238E27FC236}">
                <a16:creationId xmlns:a16="http://schemas.microsoft.com/office/drawing/2014/main" id="{94371097-424C-120B-3BFA-623F005C0E96}"/>
              </a:ext>
            </a:extLst>
          </p:cNvPr>
          <p:cNvGrpSpPr/>
          <p:nvPr/>
        </p:nvGrpSpPr>
        <p:grpSpPr>
          <a:xfrm>
            <a:off x="1257907" y="1041305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971B8BBE-5274-BA5C-7CA6-B9A09A8AF719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68632981-0713-1ABF-EB18-041F8052CB66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2" name="Google Shape;250;p28">
            <a:extLst>
              <a:ext uri="{FF2B5EF4-FFF2-40B4-BE49-F238E27FC236}">
                <a16:creationId xmlns:a16="http://schemas.microsoft.com/office/drawing/2014/main" id="{EEBFA401-42BB-FF7F-E534-425C81F9587A}"/>
              </a:ext>
            </a:extLst>
          </p:cNvPr>
          <p:cNvGrpSpPr/>
          <p:nvPr/>
        </p:nvGrpSpPr>
        <p:grpSpPr>
          <a:xfrm>
            <a:off x="1257907" y="1041305"/>
            <a:ext cx="9579427" cy="5403036"/>
            <a:chOff x="1619475" y="1029778"/>
            <a:chExt cx="6095701" cy="3804525"/>
          </a:xfrm>
        </p:grpSpPr>
        <p:sp>
          <p:nvSpPr>
            <p:cNvPr id="4" name="Google Shape;251;p28">
              <a:extLst>
                <a:ext uri="{FF2B5EF4-FFF2-40B4-BE49-F238E27FC236}">
                  <a16:creationId xmlns:a16="http://schemas.microsoft.com/office/drawing/2014/main" id="{AD5FE414-C036-8972-9731-1D3C41307C99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" name="Google Shape;252;p28">
              <a:extLst>
                <a:ext uri="{FF2B5EF4-FFF2-40B4-BE49-F238E27FC236}">
                  <a16:creationId xmlns:a16="http://schemas.microsoft.com/office/drawing/2014/main" id="{5D91C36E-40DD-EE8A-6B5B-F21C7BE9B1BA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6" name="Google Shape;995;p109">
            <a:extLst>
              <a:ext uri="{FF2B5EF4-FFF2-40B4-BE49-F238E27FC236}">
                <a16:creationId xmlns:a16="http://schemas.microsoft.com/office/drawing/2014/main" id="{613E8824-4285-45CF-F126-A6A5CCECD96B}"/>
              </a:ext>
            </a:extLst>
          </p:cNvPr>
          <p:cNvSpPr txBox="1"/>
          <p:nvPr/>
        </p:nvSpPr>
        <p:spPr>
          <a:xfrm>
            <a:off x="1989337" y="1416787"/>
            <a:ext cx="3341675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l’enseignant</a:t>
            </a:r>
          </a:p>
        </p:txBody>
      </p:sp>
      <p:sp>
        <p:nvSpPr>
          <p:cNvPr id="9" name="Google Shape;996;p109">
            <a:extLst>
              <a:ext uri="{FF2B5EF4-FFF2-40B4-BE49-F238E27FC236}">
                <a16:creationId xmlns:a16="http://schemas.microsoft.com/office/drawing/2014/main" id="{E481C910-34E3-B3C5-A643-DB4CEB7578F0}"/>
              </a:ext>
            </a:extLst>
          </p:cNvPr>
          <p:cNvSpPr txBox="1"/>
          <p:nvPr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l’élève</a:t>
            </a:r>
          </a:p>
        </p:txBody>
      </p:sp>
      <p:pic>
        <p:nvPicPr>
          <p:cNvPr id="10" name="Picture 11">
            <a:extLst>
              <a:ext uri="{FF2B5EF4-FFF2-40B4-BE49-F238E27FC236}">
                <a16:creationId xmlns:a16="http://schemas.microsoft.com/office/drawing/2014/main" id="{8A5AF14B-9CF0-CBE4-DE99-32E453240B9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6655628" y="4749144"/>
            <a:ext cx="1101650" cy="122738"/>
          </a:xfrm>
          <a:prstGeom prst="rect">
            <a:avLst/>
          </a:prstGeom>
        </p:spPr>
      </p:pic>
      <p:pic>
        <p:nvPicPr>
          <p:cNvPr id="12" name="Picture 21">
            <a:extLst>
              <a:ext uri="{FF2B5EF4-FFF2-40B4-BE49-F238E27FC236}">
                <a16:creationId xmlns:a16="http://schemas.microsoft.com/office/drawing/2014/main" id="{DB3A85E7-FAFF-8BAD-062B-82057D93E2B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65730" y="2442132"/>
            <a:ext cx="1632389" cy="1164080"/>
          </a:xfrm>
          <a:prstGeom prst="rect">
            <a:avLst/>
          </a:prstGeom>
        </p:spPr>
      </p:pic>
      <p:pic>
        <p:nvPicPr>
          <p:cNvPr id="16" name="Picture 1">
            <a:extLst>
              <a:ext uri="{FF2B5EF4-FFF2-40B4-BE49-F238E27FC236}">
                <a16:creationId xmlns:a16="http://schemas.microsoft.com/office/drawing/2014/main" id="{88E92475-82C2-82FC-3EC9-230DE59152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6555546" y="2563443"/>
            <a:ext cx="1227204" cy="921459"/>
          </a:xfrm>
          <a:prstGeom prst="rect">
            <a:avLst/>
          </a:prstGeom>
          <a:ln w="19050">
            <a:noFill/>
          </a:ln>
        </p:spPr>
      </p:pic>
      <p:pic>
        <p:nvPicPr>
          <p:cNvPr id="17" name="Picture 8">
            <a:extLst>
              <a:ext uri="{FF2B5EF4-FFF2-40B4-BE49-F238E27FC236}">
                <a16:creationId xmlns:a16="http://schemas.microsoft.com/office/drawing/2014/main" id="{A0F8C8BE-16E5-0148-1F88-E19CAFB2B6F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81071" y="4902849"/>
            <a:ext cx="401679" cy="38620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E4CAFBC-30D0-CF7E-205D-D2DC7D3E014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700" b="4437"/>
          <a:stretch>
            <a:fillRect/>
          </a:stretch>
        </p:blipFill>
        <p:spPr>
          <a:xfrm>
            <a:off x="8634714" y="4110586"/>
            <a:ext cx="1183096" cy="152486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5185D4D-1DF2-7993-BF63-4BCD8F7C15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1652" y="2617893"/>
            <a:ext cx="2404770" cy="1352683"/>
          </a:xfrm>
          <a:prstGeom prst="rect">
            <a:avLst/>
          </a:prstGeom>
        </p:spPr>
      </p:pic>
      <p:pic>
        <p:nvPicPr>
          <p:cNvPr id="26" name="Picture 2" descr="Tableau blanc magnétique d'affichage et d'écriture">
            <a:extLst>
              <a:ext uri="{FF2B5EF4-FFF2-40B4-BE49-F238E27FC236}">
                <a16:creationId xmlns:a16="http://schemas.microsoft.com/office/drawing/2014/main" id="{FD16DCD1-ECD6-00D2-0CB3-029922487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092" y="2617894"/>
            <a:ext cx="1803578" cy="1352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Vidéoprojecteur Nec V260">
            <a:extLst>
              <a:ext uri="{FF2B5EF4-FFF2-40B4-BE49-F238E27FC236}">
                <a16:creationId xmlns:a16="http://schemas.microsoft.com/office/drawing/2014/main" id="{D1B55AC4-1BFD-A360-AF50-37E8C5B676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53" b="26285"/>
          <a:stretch>
            <a:fillRect/>
          </a:stretch>
        </p:blipFill>
        <p:spPr bwMode="auto">
          <a:xfrm>
            <a:off x="1691652" y="4178563"/>
            <a:ext cx="2404770" cy="121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PC PORTABLE LENOVO I7-13620H 16G 512G SSD WIN 11">
            <a:extLst>
              <a:ext uri="{FF2B5EF4-FFF2-40B4-BE49-F238E27FC236}">
                <a16:creationId xmlns:a16="http://schemas.microsoft.com/office/drawing/2014/main" id="{4F7BCC70-5FF6-35C2-87E5-6F9987A462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15" r="6523" b="21193"/>
          <a:stretch>
            <a:fillRect/>
          </a:stretch>
        </p:blipFill>
        <p:spPr bwMode="auto">
          <a:xfrm>
            <a:off x="4187092" y="4185212"/>
            <a:ext cx="1861667" cy="121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224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>
            <a:extLst>
              <a:ext uri="{FF2B5EF4-FFF2-40B4-BE49-F238E27FC236}">
                <a16:creationId xmlns:a16="http://schemas.microsoft.com/office/drawing/2014/main" id="{456919ED-CC42-D4C9-B299-6D709E41B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  <p:sp>
        <p:nvSpPr>
          <p:cNvPr id="14" name="Google Shape;2054;p38">
            <a:extLst>
              <a:ext uri="{FF2B5EF4-FFF2-40B4-BE49-F238E27FC236}">
                <a16:creationId xmlns:a16="http://schemas.microsoft.com/office/drawing/2014/main" id="{6501D79C-26AF-921E-9B63-CD8E14A565B9}"/>
              </a:ext>
            </a:extLst>
          </p:cNvPr>
          <p:cNvSpPr/>
          <p:nvPr/>
        </p:nvSpPr>
        <p:spPr>
          <a:xfrm>
            <a:off x="1162877" y="3075057"/>
            <a:ext cx="10004602" cy="707886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lang="fr-FR" sz="2400" noProof="0" dirty="0"/>
          </a:p>
        </p:txBody>
      </p:sp>
      <p:sp>
        <p:nvSpPr>
          <p:cNvPr id="15" name="ZoneTexte 3">
            <a:extLst>
              <a:ext uri="{FF2B5EF4-FFF2-40B4-BE49-F238E27FC236}">
                <a16:creationId xmlns:a16="http://schemas.microsoft.com/office/drawing/2014/main" id="{A2F52361-43C4-DFD3-0C09-18ABE961AD0E}"/>
              </a:ext>
            </a:extLst>
          </p:cNvPr>
          <p:cNvSpPr txBox="1"/>
          <p:nvPr/>
        </p:nvSpPr>
        <p:spPr>
          <a:xfrm>
            <a:off x="1908148" y="3128937"/>
            <a:ext cx="8999055" cy="461665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pPr algn="l"/>
            <a:r>
              <a:rPr lang="fr-FR" b="1" dirty="0">
                <a:solidFill>
                  <a:srgbClr val="106585"/>
                </a:solidFill>
              </a:rPr>
              <a:t>Décrire le processus de base de la respiration cellulaire.</a:t>
            </a:r>
            <a:endParaRPr lang="fr-FR" b="1" noProof="0" dirty="0">
              <a:solidFill>
                <a:srgbClr val="106585"/>
              </a:solidFill>
            </a:endParaRPr>
          </a:p>
        </p:txBody>
      </p:sp>
      <p:pic>
        <p:nvPicPr>
          <p:cNvPr id="18" name="Image 23">
            <a:extLst>
              <a:ext uri="{FF2B5EF4-FFF2-40B4-BE49-F238E27FC236}">
                <a16:creationId xmlns:a16="http://schemas.microsoft.com/office/drawing/2014/main" id="{26133DAA-B1B6-2FA8-97A6-AB92BE8CFE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437" y="2791780"/>
            <a:ext cx="805544" cy="805544"/>
          </a:xfrm>
          <a:prstGeom prst="rect">
            <a:avLst/>
          </a:prstGeom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937B0509-6C22-05EA-3A25-50D2C4A264F8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208B667-BB9A-A18E-DD68-DF5D6AFCF4A2}"/>
              </a:ext>
            </a:extLst>
          </p:cNvPr>
          <p:cNvSpPr txBox="1"/>
          <p:nvPr/>
        </p:nvSpPr>
        <p:spPr>
          <a:xfrm>
            <a:off x="984735" y="227265"/>
            <a:ext cx="94529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</a:rPr>
              <a:t>À la fin de cette séance, vous serez capables de :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2C3FE9C-94C3-0144-4411-A3882BF84B11}"/>
              </a:ext>
            </a:extLst>
          </p:cNvPr>
          <p:cNvSpPr txBox="1"/>
          <p:nvPr/>
        </p:nvSpPr>
        <p:spPr>
          <a:xfrm>
            <a:off x="984735" y="563234"/>
            <a:ext cx="103520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buClrTx/>
              <a:buFontTx/>
              <a:buNone/>
            </a:pPr>
            <a:r>
              <a:rPr lang="fr-FR" sz="1800" i="1" kern="1200" noProof="0" dirty="0">
                <a:solidFill>
                  <a:prstClr val="white">
                    <a:lumMod val="65000"/>
                  </a:prstClr>
                </a:solidFill>
                <a:latin typeface="Century Gothic" panose="020B0502020202020204" pitchFamily="34" charset="0"/>
                <a:ea typeface="+mn-ea"/>
                <a:cs typeface="+mn-cs"/>
              </a:rPr>
              <a:t>▪ </a:t>
            </a:r>
            <a:r>
              <a:rPr lang="fr-FR" sz="1800" i="1" kern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rPr>
              <a:t>Demander à certains élèves de répéter l’objectif à haute voix (en l’exprimant avec leurs propres mots).</a:t>
            </a:r>
          </a:p>
        </p:txBody>
      </p:sp>
    </p:spTree>
    <p:extLst>
      <p:ext uri="{BB962C8B-B14F-4D97-AF65-F5344CB8AC3E}">
        <p14:creationId xmlns:p14="http://schemas.microsoft.com/office/powerpoint/2010/main" val="3314337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>
                <a:alpha val="15000"/>
              </a:srgbClr>
            </a:gs>
            <a:gs pos="74000">
              <a:srgbClr val="7030A0">
                <a:alpha val="64000"/>
              </a:srgbClr>
            </a:gs>
            <a:gs pos="83000">
              <a:srgbClr val="7030A0"/>
            </a:gs>
            <a:gs pos="100000">
              <a:srgbClr val="7030A0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9780FE-9FCE-1381-FFD4-A5D640666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CCB8A577-911C-FD81-B916-3D7EE40911B3}"/>
              </a:ext>
            </a:extLst>
          </p:cNvPr>
          <p:cNvGrpSpPr/>
          <p:nvPr/>
        </p:nvGrpSpPr>
        <p:grpSpPr>
          <a:xfrm>
            <a:off x="162560" y="127802"/>
            <a:ext cx="11958320" cy="662432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E5F7B02-652F-05AB-0AA0-813BC29E60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E98960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8959736-496E-A58E-DE07-89E2E7784484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CC6AB3A-9C73-A6CA-AAC2-813D827AB29C}"/>
              </a:ext>
            </a:extLst>
          </p:cNvPr>
          <p:cNvGrpSpPr/>
          <p:nvPr/>
        </p:nvGrpSpPr>
        <p:grpSpPr>
          <a:xfrm>
            <a:off x="9451770" y="55883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7E1DEAE-FF3D-2DFB-798F-C9F31425C258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327F1A6-9BD2-766B-F33A-F10703AAAC04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3 min</a:t>
              </a:r>
            </a:p>
          </p:txBody>
        </p:sp>
      </p:grpSp>
      <p:grpSp>
        <p:nvGrpSpPr>
          <p:cNvPr id="5" name="Group 14">
            <a:extLst>
              <a:ext uri="{FF2B5EF4-FFF2-40B4-BE49-F238E27FC236}">
                <a16:creationId xmlns:a16="http://schemas.microsoft.com/office/drawing/2014/main" id="{897F2485-23D9-B2B2-F57E-16FD7892F3C5}"/>
              </a:ext>
            </a:extLst>
          </p:cNvPr>
          <p:cNvGrpSpPr/>
          <p:nvPr/>
        </p:nvGrpSpPr>
        <p:grpSpPr>
          <a:xfrm>
            <a:off x="4372791" y="1797765"/>
            <a:ext cx="4659652" cy="2905447"/>
            <a:chOff x="1641585" y="1048972"/>
            <a:chExt cx="5867403" cy="3260732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E536356-1C70-A4DD-11D3-BC374E11D50E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id="{B0C8F032-0488-6276-7C44-14A23DBB98EB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E98960"/>
            </a:solidFill>
            <a:ln cap="flat">
              <a:solidFill>
                <a:srgbClr val="E9896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Rectangle 19">
              <a:extLst>
                <a:ext uri="{FF2B5EF4-FFF2-40B4-BE49-F238E27FC236}">
                  <a16:creationId xmlns:a16="http://schemas.microsoft.com/office/drawing/2014/main" id="{B018600F-454F-07F1-BB50-EAC5167104C5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Rectangle 20">
            <a:extLst>
              <a:ext uri="{FF2B5EF4-FFF2-40B4-BE49-F238E27FC236}">
                <a16:creationId xmlns:a16="http://schemas.microsoft.com/office/drawing/2014/main" id="{E56303BC-FA35-1296-33D2-B75B7DB24E99}"/>
              </a:ext>
            </a:extLst>
          </p:cNvPr>
          <p:cNvSpPr/>
          <p:nvPr/>
        </p:nvSpPr>
        <p:spPr>
          <a:xfrm>
            <a:off x="4587732" y="4373956"/>
            <a:ext cx="4145509" cy="57815"/>
          </a:xfrm>
          <a:prstGeom prst="rect">
            <a:avLst/>
          </a:prstGeom>
          <a:solidFill>
            <a:srgbClr val="E98960"/>
          </a:solidFill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21">
            <a:extLst>
              <a:ext uri="{FF2B5EF4-FFF2-40B4-BE49-F238E27FC236}">
                <a16:creationId xmlns:a16="http://schemas.microsoft.com/office/drawing/2014/main" id="{C5DABD1F-21CA-E807-52EC-A038184A577E}"/>
              </a:ext>
            </a:extLst>
          </p:cNvPr>
          <p:cNvSpPr/>
          <p:nvPr/>
        </p:nvSpPr>
        <p:spPr>
          <a:xfrm>
            <a:off x="4023532" y="2054554"/>
            <a:ext cx="867138" cy="384316"/>
          </a:xfrm>
          <a:prstGeom prst="rect">
            <a:avLst/>
          </a:prstGeom>
          <a:solidFill>
            <a:srgbClr val="E98960"/>
          </a:solidFill>
          <a:ln w="25402"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23">
            <a:extLst>
              <a:ext uri="{FF2B5EF4-FFF2-40B4-BE49-F238E27FC236}">
                <a16:creationId xmlns:a16="http://schemas.microsoft.com/office/drawing/2014/main" id="{A7D27552-2B9A-7E28-7C7B-716A6DB8049F}"/>
              </a:ext>
            </a:extLst>
          </p:cNvPr>
          <p:cNvSpPr/>
          <p:nvPr/>
        </p:nvSpPr>
        <p:spPr>
          <a:xfrm>
            <a:off x="4100921" y="2059861"/>
            <a:ext cx="789749" cy="369332"/>
          </a:xfrm>
          <a:prstGeom prst="rect">
            <a:avLst/>
          </a:prstGeom>
          <a:noFill/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91C2DE76-8417-0353-F29C-66DD89828FF9}"/>
              </a:ext>
            </a:extLst>
          </p:cNvPr>
          <p:cNvSpPr txBox="1"/>
          <p:nvPr/>
        </p:nvSpPr>
        <p:spPr>
          <a:xfrm>
            <a:off x="4739381" y="2742767"/>
            <a:ext cx="3924305" cy="13295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noProof="0" dirty="0">
                <a:solidFill>
                  <a:srgbClr val="E989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Moment de récupération</a:t>
            </a:r>
          </a:p>
        </p:txBody>
      </p:sp>
      <p:pic>
        <p:nvPicPr>
          <p:cNvPr id="18" name="Picture 11">
            <a:extLst>
              <a:ext uri="{FF2B5EF4-FFF2-40B4-BE49-F238E27FC236}">
                <a16:creationId xmlns:a16="http://schemas.microsoft.com/office/drawing/2014/main" id="{12B8274E-5CEB-E8E8-69D7-DA52619A7C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007" y="1567314"/>
            <a:ext cx="2687484" cy="268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331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52874-3034-68C5-BF3F-B5201DF5E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9B2221FE-5758-26D0-D757-3E3C1F073F67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1DD65E67-8C1D-78C4-4BAA-C821B2F2C37C}"/>
              </a:ext>
            </a:extLst>
          </p:cNvPr>
          <p:cNvSpPr txBox="1"/>
          <p:nvPr/>
        </p:nvSpPr>
        <p:spPr>
          <a:xfrm>
            <a:off x="1065523" y="358733"/>
            <a:ext cx="917575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Moment de récupération</a:t>
            </a:r>
            <a:r>
              <a:rPr lang="fr-FR" sz="2000" b="1" noProof="0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fr-FR" noProof="0" dirty="0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C068624A-BA4B-5469-9C5F-252073DB54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339" y="358733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5026A6-A501-60D0-05D2-CC6A24430C9F}"/>
              </a:ext>
            </a:extLst>
          </p:cNvPr>
          <p:cNvSpPr/>
          <p:nvPr/>
        </p:nvSpPr>
        <p:spPr>
          <a:xfrm>
            <a:off x="180930" y="1028570"/>
            <a:ext cx="11408148" cy="1004530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atin typeface="Calibri" panose="020F0502020204030204"/>
              </a:rPr>
              <a:t>1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Choisissez la bonne réponse.</a:t>
            </a:r>
          </a:p>
          <a:p>
            <a:pPr lvl="0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0852A4"/>
                </a:solidFill>
              </a:rPr>
              <a:t>L’élément nécessaire à la respiration cellulaire parmi ceux proposés est : </a:t>
            </a:r>
            <a:endParaRPr lang="fr-FR" sz="2400" dirty="0">
              <a:solidFill>
                <a:srgbClr val="0852A4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85752E7-4210-5EE1-8F93-16D524B5DE8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727"/>
          <a:stretch>
            <a:fillRect/>
          </a:stretch>
        </p:blipFill>
        <p:spPr>
          <a:xfrm>
            <a:off x="2525794" y="2033100"/>
            <a:ext cx="6464183" cy="3463148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0F6DBEA1-F82B-C59C-48DA-C50C4270EB18}"/>
              </a:ext>
            </a:extLst>
          </p:cNvPr>
          <p:cNvGrpSpPr/>
          <p:nvPr/>
        </p:nvGrpSpPr>
        <p:grpSpPr>
          <a:xfrm>
            <a:off x="626781" y="5817428"/>
            <a:ext cx="10624627" cy="521075"/>
            <a:chOff x="1899920" y="3939439"/>
            <a:chExt cx="10624627" cy="521075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BCE5014-A91B-9289-8104-27457C72DA1C}"/>
                </a:ext>
              </a:extLst>
            </p:cNvPr>
            <p:cNvSpPr/>
            <p:nvPr/>
          </p:nvSpPr>
          <p:spPr>
            <a:xfrm>
              <a:off x="5986587" y="3939576"/>
              <a:ext cx="291592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Le sucre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DB3C45CF-D21A-0668-78EB-76F5F3B467D9}"/>
                </a:ext>
              </a:extLst>
            </p:cNvPr>
            <p:cNvSpPr/>
            <p:nvPr/>
          </p:nvSpPr>
          <p:spPr>
            <a:xfrm>
              <a:off x="9598467" y="3949736"/>
              <a:ext cx="292608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L’eau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1BADA4C8-3B44-C402-082B-92E551DC0F5E}"/>
                </a:ext>
              </a:extLst>
            </p:cNvPr>
            <p:cNvSpPr/>
            <p:nvPr/>
          </p:nvSpPr>
          <p:spPr>
            <a:xfrm>
              <a:off x="2303587" y="3949599"/>
              <a:ext cx="273303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L’énergie</a:t>
              </a:r>
              <a:endPara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2550623B-E8A3-51F0-E4C8-C7ECFC784F48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45B2670-B2E4-17E2-DADA-53ACF399F172}"/>
                </a:ext>
              </a:extLst>
            </p:cNvPr>
            <p:cNvSpPr/>
            <p:nvPr/>
          </p:nvSpPr>
          <p:spPr>
            <a:xfrm>
              <a:off x="5581870" y="3941328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89004CC0-1CCA-105E-3415-4572640CA48B}"/>
                </a:ext>
              </a:extLst>
            </p:cNvPr>
            <p:cNvSpPr/>
            <p:nvPr/>
          </p:nvSpPr>
          <p:spPr>
            <a:xfrm>
              <a:off x="9215118" y="3949736"/>
              <a:ext cx="38334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8602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F84DB-A042-045D-C449-413567351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F362A4F4-FF26-BBA5-C5E5-6A8A7A934310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D010244F-73DC-0D73-1940-08A1BA48E2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021381F2-0804-1B61-560F-92AA3CE08D59}"/>
              </a:ext>
            </a:extLst>
          </p:cNvPr>
          <p:cNvSpPr txBox="1"/>
          <p:nvPr/>
        </p:nvSpPr>
        <p:spPr>
          <a:xfrm>
            <a:off x="1065523" y="358733"/>
            <a:ext cx="917575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Moment de récupération</a:t>
            </a:r>
            <a:r>
              <a:rPr lang="fr-FR" sz="2000" b="1" noProof="0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fr-FR" noProof="0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34EC0C4-4A47-C2FF-660B-E378956B832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727"/>
          <a:stretch>
            <a:fillRect/>
          </a:stretch>
        </p:blipFill>
        <p:spPr>
          <a:xfrm>
            <a:off x="1791751" y="1710076"/>
            <a:ext cx="6823580" cy="3655693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5FB1EB8-7E94-0445-C1D8-04D7AA085546}"/>
              </a:ext>
            </a:extLst>
          </p:cNvPr>
          <p:cNvSpPr/>
          <p:nvPr/>
        </p:nvSpPr>
        <p:spPr>
          <a:xfrm>
            <a:off x="480896" y="1153281"/>
            <a:ext cx="7752460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0852A4"/>
                </a:solidFill>
                <a:latin typeface="Calibri" panose="020F0502020204030204"/>
              </a:rPr>
              <a:t>L’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élément nécessaire à la respiration cellulaire est 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1731FA32-E111-1D73-9960-8C65C2E36841}"/>
              </a:ext>
            </a:extLst>
          </p:cNvPr>
          <p:cNvGrpSpPr/>
          <p:nvPr/>
        </p:nvGrpSpPr>
        <p:grpSpPr>
          <a:xfrm>
            <a:off x="594697" y="5817428"/>
            <a:ext cx="10624627" cy="521075"/>
            <a:chOff x="1899920" y="3939439"/>
            <a:chExt cx="10624627" cy="521075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FC4609C6-9B95-6F9E-26C3-27F2ACED10C3}"/>
                </a:ext>
              </a:extLst>
            </p:cNvPr>
            <p:cNvSpPr/>
            <p:nvPr/>
          </p:nvSpPr>
          <p:spPr>
            <a:xfrm>
              <a:off x="5986587" y="3939576"/>
              <a:ext cx="2915920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chemeClr val="bg1"/>
                  </a:solidFill>
                  <a:latin typeface="Calibri" panose="020F0502020204030204"/>
                </a:rPr>
                <a:t>Le sucre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D1B1FB0-3791-6A98-17F0-04CADB9989FA}"/>
                </a:ext>
              </a:extLst>
            </p:cNvPr>
            <p:cNvSpPr/>
            <p:nvPr/>
          </p:nvSpPr>
          <p:spPr>
            <a:xfrm>
              <a:off x="9598467" y="3949736"/>
              <a:ext cx="292608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L’eau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149C864D-5040-BECF-426C-EE29DD066E60}"/>
                </a:ext>
              </a:extLst>
            </p:cNvPr>
            <p:cNvSpPr/>
            <p:nvPr/>
          </p:nvSpPr>
          <p:spPr>
            <a:xfrm>
              <a:off x="2303587" y="3949599"/>
              <a:ext cx="273303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L’énergie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619362AB-663B-B552-DB08-455F9B478EC6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B85F90C-3A31-7B1D-14B6-CAD5FF1722CB}"/>
                </a:ext>
              </a:extLst>
            </p:cNvPr>
            <p:cNvSpPr/>
            <p:nvPr/>
          </p:nvSpPr>
          <p:spPr>
            <a:xfrm>
              <a:off x="5581870" y="3941328"/>
              <a:ext cx="403667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1EAF2A8F-E3F6-0131-BF4A-6467364EE79D}"/>
                </a:ext>
              </a:extLst>
            </p:cNvPr>
            <p:cNvSpPr/>
            <p:nvPr/>
          </p:nvSpPr>
          <p:spPr>
            <a:xfrm>
              <a:off x="9215118" y="3949736"/>
              <a:ext cx="38334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2473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9AC89-F4D9-CAF4-03F0-BAE3880BD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B69E1BF1-AEA9-07AB-0990-7B22098D7493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37739986-734E-A0A4-E6F6-0E434EECB408}"/>
              </a:ext>
            </a:extLst>
          </p:cNvPr>
          <p:cNvSpPr txBox="1"/>
          <p:nvPr/>
        </p:nvSpPr>
        <p:spPr>
          <a:xfrm>
            <a:off x="1065523" y="358733"/>
            <a:ext cx="917575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Moment de récupération</a:t>
            </a:r>
            <a:r>
              <a:rPr lang="fr-FR" sz="2000" b="1" noProof="0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fr-FR" noProof="0" dirty="0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F22C4F37-08DD-A628-7B3A-ABBD03D2D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339" y="358733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D964678-3117-D1FE-20DB-A43CE138BCBF}"/>
              </a:ext>
            </a:extLst>
          </p:cNvPr>
          <p:cNvSpPr/>
          <p:nvPr/>
        </p:nvSpPr>
        <p:spPr>
          <a:xfrm>
            <a:off x="346590" y="1091133"/>
            <a:ext cx="10111260" cy="1004530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atin typeface="Calibri" panose="020F0502020204030204"/>
              </a:rPr>
              <a:t>2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Choisissez la bonne réponse.</a:t>
            </a:r>
          </a:p>
          <a:p>
            <a:pPr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0852A4"/>
                </a:solidFill>
              </a:rPr>
              <a:t>L’élément produit par la respiration cellulaire parmi ceux proposés est : </a:t>
            </a:r>
            <a:endParaRPr lang="fr-FR" sz="2400" dirty="0">
              <a:solidFill>
                <a:srgbClr val="0852A4"/>
              </a:solidFill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E60AAB5-0283-CCD5-9F2B-A062C008DD19}"/>
              </a:ext>
            </a:extLst>
          </p:cNvPr>
          <p:cNvGrpSpPr/>
          <p:nvPr/>
        </p:nvGrpSpPr>
        <p:grpSpPr>
          <a:xfrm>
            <a:off x="783686" y="6079694"/>
            <a:ext cx="10624627" cy="521075"/>
            <a:chOff x="1899920" y="3939439"/>
            <a:chExt cx="10624627" cy="521075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B203271B-4D89-5D75-2F5F-55E4A862EF72}"/>
                </a:ext>
              </a:extLst>
            </p:cNvPr>
            <p:cNvSpPr/>
            <p:nvPr/>
          </p:nvSpPr>
          <p:spPr>
            <a:xfrm>
              <a:off x="5986587" y="3939576"/>
              <a:ext cx="291592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Le dioxygène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BCEBFE51-B926-DDBE-1A5E-DFAE43D7E009}"/>
                </a:ext>
              </a:extLst>
            </p:cNvPr>
            <p:cNvSpPr/>
            <p:nvPr/>
          </p:nvSpPr>
          <p:spPr>
            <a:xfrm>
              <a:off x="9598467" y="3949736"/>
              <a:ext cx="292608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L’énergie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30B1439C-69C8-8B40-354E-4799A5C0E951}"/>
                </a:ext>
              </a:extLst>
            </p:cNvPr>
            <p:cNvSpPr/>
            <p:nvPr/>
          </p:nvSpPr>
          <p:spPr>
            <a:xfrm>
              <a:off x="2303587" y="3949599"/>
              <a:ext cx="273303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Le sucre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7888DC0A-1534-3798-052C-5A05F52C920D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6FAB2586-5D82-3AB5-99C9-2A931AB0F286}"/>
                </a:ext>
              </a:extLst>
            </p:cNvPr>
            <p:cNvSpPr/>
            <p:nvPr/>
          </p:nvSpPr>
          <p:spPr>
            <a:xfrm>
              <a:off x="5581870" y="3941328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CCD032B-6B25-6430-BBD1-AC5FA3B57FD4}"/>
                </a:ext>
              </a:extLst>
            </p:cNvPr>
            <p:cNvSpPr/>
            <p:nvPr/>
          </p:nvSpPr>
          <p:spPr>
            <a:xfrm>
              <a:off x="9215118" y="3949736"/>
              <a:ext cx="38334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7675D5B1-3285-10CF-0A56-9920148A1B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3760" y="2045409"/>
            <a:ext cx="7164479" cy="3896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2820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731F3-756C-900D-5618-C5BD18AC7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CB053316-0BCC-7775-5FCB-BFD3EFB41EDB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5961AD4E-1E66-D379-D8F8-8442A419AF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0CBE2E6B-DD87-4A4E-7AF9-735091C000B4}"/>
              </a:ext>
            </a:extLst>
          </p:cNvPr>
          <p:cNvSpPr txBox="1"/>
          <p:nvPr/>
        </p:nvSpPr>
        <p:spPr>
          <a:xfrm>
            <a:off x="1065523" y="358733"/>
            <a:ext cx="917575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Moment de récupération</a:t>
            </a:r>
            <a:r>
              <a:rPr lang="fr-FR" sz="2000" b="1" noProof="0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fr-FR" noProof="0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676050-5FFE-09F9-2A11-64E25D838E5E}"/>
              </a:ext>
            </a:extLst>
          </p:cNvPr>
          <p:cNvSpPr/>
          <p:nvPr/>
        </p:nvSpPr>
        <p:spPr>
          <a:xfrm>
            <a:off x="346590" y="1091133"/>
            <a:ext cx="7752460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L’élément produit par la respiration cellulaire est 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895E075-4225-CCAD-FD95-3B3FA56EE4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3128" y="1612071"/>
            <a:ext cx="7164479" cy="38961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BF59AB8D-C7B5-FFDB-1CD0-B3BDF9DE5A44}"/>
              </a:ext>
            </a:extLst>
          </p:cNvPr>
          <p:cNvGrpSpPr/>
          <p:nvPr/>
        </p:nvGrpSpPr>
        <p:grpSpPr>
          <a:xfrm>
            <a:off x="744978" y="5933152"/>
            <a:ext cx="10624627" cy="521075"/>
            <a:chOff x="1899920" y="3939439"/>
            <a:chExt cx="10624627" cy="521075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B7E78149-0439-195D-A26E-2B81A0FDE233}"/>
                </a:ext>
              </a:extLst>
            </p:cNvPr>
            <p:cNvSpPr/>
            <p:nvPr/>
          </p:nvSpPr>
          <p:spPr>
            <a:xfrm>
              <a:off x="5986587" y="3939576"/>
              <a:ext cx="291592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fr-FR" sz="2400" b="1" dirty="0">
                  <a:solidFill>
                    <a:srgbClr val="002060"/>
                  </a:solidFill>
                </a:rPr>
                <a:t>Le dioxygène</a:t>
              </a: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FF78D6F2-E96F-F202-5EE3-D629EDAAD427}"/>
                </a:ext>
              </a:extLst>
            </p:cNvPr>
            <p:cNvSpPr/>
            <p:nvPr/>
          </p:nvSpPr>
          <p:spPr>
            <a:xfrm>
              <a:off x="9598467" y="3949736"/>
              <a:ext cx="2926080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bg1"/>
                  </a:solidFill>
                  <a:latin typeface="Calibri" panose="020F0502020204030204"/>
                </a:rPr>
                <a:t>L’énergie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87D85F7-51AE-1C6A-4A56-27F3EAFC21DA}"/>
                </a:ext>
              </a:extLst>
            </p:cNvPr>
            <p:cNvSpPr/>
            <p:nvPr/>
          </p:nvSpPr>
          <p:spPr>
            <a:xfrm>
              <a:off x="2303587" y="3949599"/>
              <a:ext cx="273303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Le sucre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EB1165D-406D-3C44-C1DB-2480AA591691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a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5745A8F-EAEE-538E-7166-053A93081B52}"/>
                </a:ext>
              </a:extLst>
            </p:cNvPr>
            <p:cNvSpPr/>
            <p:nvPr/>
          </p:nvSpPr>
          <p:spPr>
            <a:xfrm>
              <a:off x="5581870" y="3941328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172DBADA-C8B8-A603-E31F-F736868CF5F0}"/>
                </a:ext>
              </a:extLst>
            </p:cNvPr>
            <p:cNvSpPr/>
            <p:nvPr/>
          </p:nvSpPr>
          <p:spPr>
            <a:xfrm>
              <a:off x="9215118" y="3949736"/>
              <a:ext cx="383349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bg1"/>
                  </a:solidFill>
                  <a:latin typeface="Calibri" panose="020F0502020204030204"/>
                </a:rPr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755212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5283D-1C3B-66D5-27D1-4238389C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E59C51D-C642-1DDB-EF5F-B545F91AB698}"/>
              </a:ext>
            </a:extLst>
          </p:cNvPr>
          <p:cNvGrpSpPr/>
          <p:nvPr/>
        </p:nvGrpSpPr>
        <p:grpSpPr>
          <a:xfrm>
            <a:off x="121920" y="142240"/>
            <a:ext cx="11938000" cy="656336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2AC10689-3538-031D-3802-6C268474D71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59FA3B0-C0C9-55E3-B2A1-609E84332F6A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100EAE4-D5B0-58C8-BFB8-0BAA58F2E6E5}"/>
              </a:ext>
            </a:extLst>
          </p:cNvPr>
          <p:cNvGrpSpPr/>
          <p:nvPr/>
        </p:nvGrpSpPr>
        <p:grpSpPr>
          <a:xfrm>
            <a:off x="9325079" y="54952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D5EC100-C703-5BF8-D45D-0A631A5A8E60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33031D0-700D-C15C-0602-547A49E0B346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10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D48FD848-6B22-CBC8-26A1-AB8FEAE19A0E}"/>
              </a:ext>
            </a:extLst>
          </p:cNvPr>
          <p:cNvGrpSpPr/>
          <p:nvPr/>
        </p:nvGrpSpPr>
        <p:grpSpPr>
          <a:xfrm>
            <a:off x="5062913" y="1699526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2D19C3DD-0EBC-9B26-FFB2-4208CB6C5E64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D6EB2E96-90B4-7C9F-7FA5-54E5A3357C97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7030A0"/>
            </a:solidFill>
            <a:ln cap="flat">
              <a:solidFill>
                <a:srgbClr val="7030A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F635428-320E-7FAA-0AE5-45B6050A232C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9D03F9B8-F377-B139-7216-A671E70E6119}"/>
              </a:ext>
            </a:extLst>
          </p:cNvPr>
          <p:cNvSpPr/>
          <p:nvPr/>
        </p:nvSpPr>
        <p:spPr>
          <a:xfrm>
            <a:off x="5277854" y="4275717"/>
            <a:ext cx="4145509" cy="57815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B724BB5D-38F9-62D3-FBA8-B51BB5AF68FE}"/>
              </a:ext>
            </a:extLst>
          </p:cNvPr>
          <p:cNvSpPr/>
          <p:nvPr/>
        </p:nvSpPr>
        <p:spPr>
          <a:xfrm>
            <a:off x="4713654" y="1956315"/>
            <a:ext cx="867138" cy="384316"/>
          </a:xfrm>
          <a:prstGeom prst="rect">
            <a:avLst/>
          </a:prstGeom>
          <a:solidFill>
            <a:srgbClr val="7030A0"/>
          </a:solidFill>
          <a:ln w="25402"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00BEC9F-294C-ED13-3C79-B10011ABC7EA}"/>
              </a:ext>
            </a:extLst>
          </p:cNvPr>
          <p:cNvSpPr/>
          <p:nvPr/>
        </p:nvSpPr>
        <p:spPr>
          <a:xfrm>
            <a:off x="4773422" y="1963807"/>
            <a:ext cx="789749" cy="369332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i="0" u="none" strike="noStrike" kern="1200" cap="none" spc="0" baseline="0" noProof="0" dirty="0">
                <a:solidFill>
                  <a:srgbClr val="FFFFFF"/>
                </a:solidFill>
                <a:uFillTx/>
                <a:latin typeface="Arial"/>
                <a:cs typeface="Arial"/>
              </a:rPr>
              <a:t>PGC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2CF6C40C-11B3-918F-D6D6-FE3D501BF5FD}"/>
              </a:ext>
            </a:extLst>
          </p:cNvPr>
          <p:cNvSpPr txBox="1"/>
          <p:nvPr/>
        </p:nvSpPr>
        <p:spPr>
          <a:xfrm>
            <a:off x="5249063" y="2462344"/>
            <a:ext cx="4174300" cy="166199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noProof="0" dirty="0">
                <a:solidFill>
                  <a:srgbClr val="7030A0"/>
                </a:solidFill>
                <a:latin typeface="Arial"/>
              </a:rPr>
              <a:t>Moment de consolidation et différenciation</a:t>
            </a:r>
            <a:endParaRPr lang="fr-FR" sz="4000" b="1" noProof="0" dirty="0">
              <a:solidFill>
                <a:srgbClr val="7030A0"/>
              </a:solidFill>
              <a:latin typeface="Arial"/>
              <a:cs typeface="Arial"/>
            </a:endParaRPr>
          </a:p>
        </p:txBody>
      </p:sp>
      <p:pic>
        <p:nvPicPr>
          <p:cNvPr id="14" name="Picture 7">
            <a:extLst>
              <a:ext uri="{FF2B5EF4-FFF2-40B4-BE49-F238E27FC236}">
                <a16:creationId xmlns:a16="http://schemas.microsoft.com/office/drawing/2014/main" id="{F9769AB3-E2D7-6AC2-3F2D-73996BD390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565" y="1694883"/>
            <a:ext cx="3060936" cy="306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3331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343EB-D989-1866-0322-DEBB91327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F5A9BE51-4966-896A-18ED-708871B38C9E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D540C0E-C817-0B78-64D8-0118207E7132}"/>
              </a:ext>
            </a:extLst>
          </p:cNvPr>
          <p:cNvSpPr txBox="1"/>
          <p:nvPr/>
        </p:nvSpPr>
        <p:spPr>
          <a:xfrm>
            <a:off x="882316" y="312603"/>
            <a:ext cx="86787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chacun pour soi; prenez la consolidation 2 de la page 47 sur le livret.</a:t>
            </a:r>
          </a:p>
        </p:txBody>
      </p:sp>
      <p:pic>
        <p:nvPicPr>
          <p:cNvPr id="22" name="Picture 14">
            <a:extLst>
              <a:ext uri="{FF2B5EF4-FFF2-40B4-BE49-F238E27FC236}">
                <a16:creationId xmlns:a16="http://schemas.microsoft.com/office/drawing/2014/main" id="{D85A322F-6828-DE1D-EBEA-5734E148F2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1468" y="958934"/>
            <a:ext cx="837778" cy="83778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868F7E1-5646-A286-7F5D-3A75514D94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3861" y="1160420"/>
            <a:ext cx="7137233" cy="5401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3134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FB750-BBFA-32B1-443E-BC06EB857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2709362E-5466-0828-7FD6-12C7038B450F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8A40BBB-22BA-09B2-E0BA-A0DFBF82DDC0}"/>
              </a:ext>
            </a:extLst>
          </p:cNvPr>
          <p:cNvSpPr txBox="1"/>
          <p:nvPr/>
        </p:nvSpPr>
        <p:spPr>
          <a:xfrm>
            <a:off x="882316" y="312603"/>
            <a:ext cx="86787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chacun pour soi; prenez la consolidation 2 de la page 47 sur le livret.</a:t>
            </a:r>
          </a:p>
        </p:txBody>
      </p:sp>
      <p:pic>
        <p:nvPicPr>
          <p:cNvPr id="5" name="Picture 14">
            <a:extLst>
              <a:ext uri="{FF2B5EF4-FFF2-40B4-BE49-F238E27FC236}">
                <a16:creationId xmlns:a16="http://schemas.microsoft.com/office/drawing/2014/main" id="{C6C785C4-C03D-AF62-9515-E0334F81E4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1468" y="958934"/>
            <a:ext cx="837778" cy="83778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FF947D5-B860-7CEF-6590-731D0619CF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316" y="1168291"/>
            <a:ext cx="9819472" cy="5072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3184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/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60B214B-7BA1-0D9A-B8F9-FA26FE4F6B0D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4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E9F639E5-2343-1BFC-D92F-D4CF0BF56F0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71333" y="893478"/>
            <a:ext cx="610119" cy="586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EC5C922-8763-3E07-5382-6BE2F9EAD9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316" y="1168291"/>
            <a:ext cx="9819472" cy="5072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9452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39DDB-ED2B-B73C-58BA-F1DC54630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153FAA3E-452F-AB1B-5F47-A42405B89DC3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1" name="D_A_01">
            <a:extLst>
              <a:ext uri="{FF2B5EF4-FFF2-40B4-BE49-F238E27FC236}">
                <a16:creationId xmlns:a16="http://schemas.microsoft.com/office/drawing/2014/main" id="{8A74E045-BDB7-6AD5-1A00-55B470BFCCD5}"/>
              </a:ext>
            </a:extLst>
          </p:cNvPr>
          <p:cNvSpPr txBox="1"/>
          <p:nvPr/>
        </p:nvSpPr>
        <p:spPr>
          <a:xfrm>
            <a:off x="817668" y="176145"/>
            <a:ext cx="10556664" cy="4918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b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Prenez la correction sur vos livrets.</a:t>
            </a:r>
          </a:p>
        </p:txBody>
      </p:sp>
      <p:sp>
        <p:nvSpPr>
          <p:cNvPr id="12" name="D_A_02">
            <a:extLst>
              <a:ext uri="{FF2B5EF4-FFF2-40B4-BE49-F238E27FC236}">
                <a16:creationId xmlns:a16="http://schemas.microsoft.com/office/drawing/2014/main" id="{06D430BC-1DEC-9F56-F965-A75FB32CDBBA}"/>
              </a:ext>
            </a:extLst>
          </p:cNvPr>
          <p:cNvSpPr txBox="1"/>
          <p:nvPr/>
        </p:nvSpPr>
        <p:spPr>
          <a:xfrm>
            <a:off x="817668" y="550188"/>
            <a:ext cx="8369582" cy="35702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Donner quelques minutes aux élèves pour recopier la correction sur les livrets.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70DA930-3FE2-3A23-886F-C7232A635D0E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412B17F2-37CF-17BE-3CDD-DDF2A1047D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33DADA82-C621-0BDA-3B59-BCA0890274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D87CCFBC-F79E-0040-87E5-FAECC3964C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443" y="1337383"/>
            <a:ext cx="9819472" cy="507208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9B52724-5362-140A-8B93-F5AFD37F7358}"/>
              </a:ext>
            </a:extLst>
          </p:cNvPr>
          <p:cNvSpPr txBox="1"/>
          <p:nvPr/>
        </p:nvSpPr>
        <p:spPr>
          <a:xfrm>
            <a:off x="1981677" y="2335833"/>
            <a:ext cx="5037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sucre – le dioxygène</a:t>
            </a:r>
            <a:endParaRPr lang="fr-FR" b="1" i="1" noProof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F00A590-C70A-9693-5564-89B874CE22E2}"/>
              </a:ext>
            </a:extLst>
          </p:cNvPr>
          <p:cNvSpPr txBox="1"/>
          <p:nvPr/>
        </p:nvSpPr>
        <p:spPr>
          <a:xfrm>
            <a:off x="3032438" y="5527825"/>
            <a:ext cx="5037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lumière – Le dioxyde de carbone – L’eau</a:t>
            </a:r>
            <a:endParaRPr lang="fr-FR" b="1" i="1" noProof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6F01048-94FC-DEAD-2D15-BB65B96DB6A6}"/>
              </a:ext>
            </a:extLst>
          </p:cNvPr>
          <p:cNvSpPr txBox="1"/>
          <p:nvPr/>
        </p:nvSpPr>
        <p:spPr>
          <a:xfrm>
            <a:off x="2483848" y="3688760"/>
            <a:ext cx="5037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mitochondrie</a:t>
            </a:r>
            <a:endParaRPr lang="fr-FR" b="1" i="1" noProof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4835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>
                <a:alpha val="30000"/>
              </a:srgbClr>
            </a:gs>
            <a:gs pos="74000">
              <a:srgbClr val="00B050">
                <a:alpha val="33000"/>
              </a:srgbClr>
            </a:gs>
            <a:gs pos="83000">
              <a:srgbClr val="00B050">
                <a:alpha val="78000"/>
              </a:srgbClr>
            </a:gs>
            <a:gs pos="100000">
              <a:srgbClr val="00B050">
                <a:alpha val="92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1A2AEC-4FEC-0615-956B-B4DD37915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AF45B94-C52C-8B49-DB6E-84596265B029}"/>
              </a:ext>
            </a:extLst>
          </p:cNvPr>
          <p:cNvGrpSpPr/>
          <p:nvPr/>
        </p:nvGrpSpPr>
        <p:grpSpPr>
          <a:xfrm>
            <a:off x="176981" y="167148"/>
            <a:ext cx="11897031" cy="6548284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C3503BD9-8239-80DA-DFDD-EDCBC0CF8740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chemeClr val="accent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DC6C1B6-2959-2170-0BB3-DFE9D2F8FE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D196EF9-21FB-9D05-ACD6-0BA09BA2BC98}"/>
              </a:ext>
            </a:extLst>
          </p:cNvPr>
          <p:cNvGrpSpPr/>
          <p:nvPr/>
        </p:nvGrpSpPr>
        <p:grpSpPr>
          <a:xfrm>
            <a:off x="9406363" y="5517567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CDF3BAF-17A8-4A90-0D0C-BB94FB33C1C5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83C7FD9-368B-76CC-4A3D-907A30B0ABA0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2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F0F1821D-0D6A-41E0-8724-D9C7D3D5ADB1}"/>
              </a:ext>
            </a:extLst>
          </p:cNvPr>
          <p:cNvGrpSpPr/>
          <p:nvPr/>
        </p:nvGrpSpPr>
        <p:grpSpPr>
          <a:xfrm>
            <a:off x="4781813" y="1873520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C9E93F21-0F17-F348-433B-F065F01ABBF7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CAA3C2C1-ACA9-1179-6445-552B59102A68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1D9A78"/>
            </a:solidFill>
            <a:ln cap="flat">
              <a:solidFill>
                <a:srgbClr val="1D9A78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1C09A1D-3DD5-F163-9319-B49D9F5E2B96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F017EFE5-194E-9CD5-4C4B-E1F9924C9E94}"/>
              </a:ext>
            </a:extLst>
          </p:cNvPr>
          <p:cNvSpPr/>
          <p:nvPr/>
        </p:nvSpPr>
        <p:spPr>
          <a:xfrm>
            <a:off x="4996754" y="4449711"/>
            <a:ext cx="4145509" cy="57815"/>
          </a:xfrm>
          <a:prstGeom prst="rect">
            <a:avLst/>
          </a:prstGeom>
          <a:solidFill>
            <a:srgbClr val="1D9A78"/>
          </a:solidFill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CF101BFF-AA3D-FDAF-1E85-A7F4EFA703B1}"/>
              </a:ext>
            </a:extLst>
          </p:cNvPr>
          <p:cNvSpPr/>
          <p:nvPr/>
        </p:nvSpPr>
        <p:spPr>
          <a:xfrm>
            <a:off x="4432554" y="2130309"/>
            <a:ext cx="867138" cy="384316"/>
          </a:xfrm>
          <a:prstGeom prst="rect">
            <a:avLst/>
          </a:prstGeom>
          <a:solidFill>
            <a:srgbClr val="1D9A78"/>
          </a:solidFill>
          <a:ln w="25402"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8AF22EA-1A2C-828A-A5B1-5E8E9778780D}"/>
              </a:ext>
            </a:extLst>
          </p:cNvPr>
          <p:cNvSpPr/>
          <p:nvPr/>
        </p:nvSpPr>
        <p:spPr>
          <a:xfrm>
            <a:off x="4509943" y="2135616"/>
            <a:ext cx="789749" cy="369332"/>
          </a:xfrm>
          <a:prstGeom prst="rect">
            <a:avLst/>
          </a:prstGeom>
          <a:noFill/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6D624DA3-095E-502E-84A1-FC9FD5F8B42A}"/>
              </a:ext>
            </a:extLst>
          </p:cNvPr>
          <p:cNvSpPr txBox="1"/>
          <p:nvPr/>
        </p:nvSpPr>
        <p:spPr>
          <a:xfrm>
            <a:off x="4939862" y="2710597"/>
            <a:ext cx="4401901" cy="4985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dirty="0">
                <a:solidFill>
                  <a:schemeClr val="tx2"/>
                </a:solidFill>
              </a:rPr>
              <a:t>Métacognition</a:t>
            </a:r>
            <a:endParaRPr lang="fr-FR" sz="3600" b="1" kern="0" noProof="0" dirty="0">
              <a:solidFill>
                <a:srgbClr val="1D9A78"/>
              </a:solidFill>
              <a:ea typeface="Calibri"/>
              <a:cs typeface="Calibri"/>
            </a:endParaRPr>
          </a:p>
        </p:txBody>
      </p:sp>
      <p:pic>
        <p:nvPicPr>
          <p:cNvPr id="14" name="Picture 11">
            <a:extLst>
              <a:ext uri="{FF2B5EF4-FFF2-40B4-BE49-F238E27FC236}">
                <a16:creationId xmlns:a16="http://schemas.microsoft.com/office/drawing/2014/main" id="{EA3BF8AE-69DD-1E54-E57C-93F42BDD36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398" y="1797072"/>
            <a:ext cx="2829438" cy="282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964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0E617-B876-DC76-BCC0-BF98FEBB2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6F8C8A96-867E-FFA7-6DF7-81B8314FCDC6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B0EE81C-6278-12DE-B8DA-BA1F8EFD16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492" y="2583513"/>
            <a:ext cx="11171016" cy="2104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8840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DDF43">
                <a:alpha val="6000"/>
              </a:srgbClr>
            </a:gs>
            <a:gs pos="74000">
              <a:srgbClr val="FDDF43"/>
            </a:gs>
            <a:gs pos="83000">
              <a:srgbClr val="FDDF43"/>
            </a:gs>
            <a:gs pos="100000">
              <a:schemeClr val="bg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F12874-C1F0-17A4-9296-F5D31632C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80B7ABD5-53E8-9EA2-20D0-860D7D0B9FF3}"/>
              </a:ext>
            </a:extLst>
          </p:cNvPr>
          <p:cNvGrpSpPr/>
          <p:nvPr/>
        </p:nvGrpSpPr>
        <p:grpSpPr>
          <a:xfrm>
            <a:off x="232055" y="186813"/>
            <a:ext cx="11694474" cy="6508955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46493DB-9F14-91A6-2354-900B5DCE89AF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6717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4CB245B-8C18-4047-0371-E548E5BA8B21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pic>
        <p:nvPicPr>
          <p:cNvPr id="2" name="Google Shape;1141;p76">
            <a:extLst>
              <a:ext uri="{FF2B5EF4-FFF2-40B4-BE49-F238E27FC236}">
                <a16:creationId xmlns:a16="http://schemas.microsoft.com/office/drawing/2014/main" id="{FDD4F246-B97F-2E21-9620-18B2A9D356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4248719" y="1807010"/>
            <a:ext cx="3694561" cy="369456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ZoneTexte 9">
            <a:extLst>
              <a:ext uri="{FF2B5EF4-FFF2-40B4-BE49-F238E27FC236}">
                <a16:creationId xmlns:a16="http://schemas.microsoft.com/office/drawing/2014/main" id="{EF94CCB1-9147-4D75-6B54-FE296D6B5834}"/>
              </a:ext>
            </a:extLst>
          </p:cNvPr>
          <p:cNvSpPr txBox="1"/>
          <p:nvPr/>
        </p:nvSpPr>
        <p:spPr>
          <a:xfrm>
            <a:off x="2339239" y="509316"/>
            <a:ext cx="74801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2000" noProof="0" dirty="0">
                <a:solidFill>
                  <a:srgbClr val="002060"/>
                </a:solidFill>
              </a:rPr>
              <a:t> </a:t>
            </a: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</a:rPr>
              <a:t>C’est la fin de notre séance. N’oubliez pas de réviser votre leçon.</a:t>
            </a:r>
          </a:p>
        </p:txBody>
      </p:sp>
    </p:spTree>
    <p:extLst>
      <p:ext uri="{BB962C8B-B14F-4D97-AF65-F5344CB8AC3E}">
        <p14:creationId xmlns:p14="http://schemas.microsoft.com/office/powerpoint/2010/main" val="3820967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TARL" id="{0C4CAB91-F34E-4205-ABF6-3041DDA56795}" vid="{DBB87C20-3F3E-4238-97D1-73A76B480B08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17869</TotalTime>
  <Words>422</Words>
  <Application>Microsoft Office PowerPoint</Application>
  <PresentationFormat>Grand écran</PresentationFormat>
  <Paragraphs>109</Paragraphs>
  <Slides>18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18</vt:i4>
      </vt:variant>
    </vt:vector>
  </HeadingPairs>
  <TitlesOfParts>
    <vt:vector size="30" baseType="lpstr">
      <vt:lpstr>Aptos</vt:lpstr>
      <vt:lpstr>Arial</vt:lpstr>
      <vt:lpstr>Calibri</vt:lpstr>
      <vt:lpstr>Calibri-Bold</vt:lpstr>
      <vt:lpstr>Century Gothic</vt:lpstr>
      <vt:lpstr>Dosis</vt:lpstr>
      <vt:lpstr>Dosis Bold</vt:lpstr>
      <vt:lpstr>Hammersmith One</vt:lpstr>
      <vt:lpstr>Poppins ExtraBold</vt:lpstr>
      <vt:lpstr>Office Theme</vt:lpstr>
      <vt:lpstr>Custom Design</vt:lpstr>
      <vt:lpstr>1_Custom Design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D_Abdellah</dc:creator>
  <cp:lastModifiedBy>HOUDA NASSIK</cp:lastModifiedBy>
  <cp:revision>1211</cp:revision>
  <cp:lastPrinted>2024-10-05T19:15:58Z</cp:lastPrinted>
  <dcterms:created xsi:type="dcterms:W3CDTF">2024-05-28T10:13:44Z</dcterms:created>
  <dcterms:modified xsi:type="dcterms:W3CDTF">2025-11-04T11:06:55Z</dcterms:modified>
</cp:coreProperties>
</file>