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4"/>
  </p:notesMasterIdLst>
  <p:handoutMasterIdLst>
    <p:handoutMasterId r:id="rId25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147483592" r:id="rId10"/>
    <p:sldId id="256" r:id="rId11"/>
    <p:sldId id="258" r:id="rId12"/>
    <p:sldId id="257" r:id="rId13"/>
    <p:sldId id="2147483624" r:id="rId14"/>
    <p:sldId id="2147483625" r:id="rId15"/>
    <p:sldId id="2147483568" r:id="rId16"/>
    <p:sldId id="2147483623" r:id="rId17"/>
    <p:sldId id="2147483618" r:id="rId18"/>
    <p:sldId id="2147483614" r:id="rId19"/>
    <p:sldId id="2134806575" r:id="rId20"/>
    <p:sldId id="2134806577" r:id="rId21"/>
    <p:sldId id="2134806581" r:id="rId22"/>
    <p:sldId id="213480658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147483592"/>
            <p14:sldId id="256"/>
            <p14:sldId id="258"/>
            <p14:sldId id="257"/>
            <p14:sldId id="2147483624"/>
            <p14:sldId id="2147483625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14"/>
            <p14:sldId id="2134806575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E4D"/>
    <a:srgbClr val="5FADE4"/>
    <a:srgbClr val="A11145"/>
    <a:srgbClr val="FDF2E2"/>
    <a:srgbClr val="BF4598"/>
    <a:srgbClr val="00663F"/>
    <a:srgbClr val="F3DFED"/>
    <a:srgbClr val="2CB551"/>
    <a:srgbClr val="F2F7D9"/>
    <a:srgbClr val="027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8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27/12/2025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90DADEB-F4DB-91A8-0FE9-07A6DB5F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E1ADF05F-B58D-DA65-AA83-51F0D1462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3BB46C34-C402-58E9-44A0-5516BA67A5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A632772-99AF-A45A-331E-E4A69F3606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7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3970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2925764-0D6D-CD92-5595-5B0A597AC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CDB13F9B-5110-E022-72EE-D5D6F3C2B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A4D05A80-33D6-C9B2-D359-976734BE65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2351BEC8-3BC2-088D-D8F7-DC1DA9C468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8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827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FAE216-DDE9-A30F-986D-48B51CC82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AA2177C0-CD7F-30D0-9C67-D1B1D9858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024EA1D3-242E-7B39-F86A-9E49F9974D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B6A11B6D-1028-8AE1-2A6C-4EFA7F40B8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9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75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FF6F289-BDD3-B764-531C-202C791F1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651A34B0-8D61-B8C6-328E-46A344631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FF506BB8-4B27-65F8-6385-DC89BF171B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583BEB26-E5C5-131E-0BB5-09CF1187FE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10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5805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4.wdp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4.wdp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2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817463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2/3   </a:t>
              </a: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9798" y="5305502"/>
              <a:ext cx="73513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73099" y="3906918"/>
            <a:ext cx="7888581" cy="769316"/>
            <a:chOff x="473099" y="3656547"/>
            <a:chExt cx="7928101" cy="76931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Chapitre 2</a:t>
              </a: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47481" y="3656547"/>
              <a:ext cx="65604" cy="49639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0C9F8581-9CF7-BD43-651B-E9BAD9C1EEA9}"/>
              </a:ext>
            </a:extLst>
          </p:cNvPr>
          <p:cNvSpPr txBox="1"/>
          <p:nvPr/>
        </p:nvSpPr>
        <p:spPr>
          <a:xfrm>
            <a:off x="2265680" y="4690795"/>
            <a:ext cx="59334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Établir le lien entre la denture /le tube digestif d'un animal et son régime alimentaire.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86EA9A-E949-ED0D-BCAE-BB5A5A0DF079}"/>
              </a:ext>
            </a:extLst>
          </p:cNvPr>
          <p:cNvSpPr txBox="1"/>
          <p:nvPr/>
        </p:nvSpPr>
        <p:spPr>
          <a:xfrm>
            <a:off x="2357120" y="414857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Les systèmes organiques selon l’environnement.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138D8BAA-5955-E005-666C-29749AC3BA9F}"/>
              </a:ext>
            </a:extLst>
          </p:cNvPr>
          <p:cNvGrpSpPr/>
          <p:nvPr/>
        </p:nvGrpSpPr>
        <p:grpSpPr>
          <a:xfrm>
            <a:off x="920311" y="2429155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1D9D42CA-955A-35D3-89A0-4A86AF4BC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1CBB6403-BCAE-7F70-3571-993A331C5C5E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6E46803-B96B-B969-DB50-0068C7225DD2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9AC89-F4D9-CAF4-03F0-BAE3880B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B69E1BF1-AEA9-07AB-0990-7B22098D749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Google Shape;444;p19">
            <a:extLst>
              <a:ext uri="{FF2B5EF4-FFF2-40B4-BE49-F238E27FC236}">
                <a16:creationId xmlns:a16="http://schemas.microsoft.com/office/drawing/2014/main" id="{37739986-734E-A0A4-E6F6-0E434EECB408}"/>
              </a:ext>
            </a:extLst>
          </p:cNvPr>
          <p:cNvSpPr txBox="1"/>
          <p:nvPr/>
        </p:nvSpPr>
        <p:spPr>
          <a:xfrm>
            <a:off x="1065523" y="358733"/>
            <a:ext cx="917575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Parfait. Vérifiez vos réponses</a:t>
            </a:r>
            <a:endParaRPr lang="fr-FR" noProof="0" dirty="0"/>
          </a:p>
        </p:txBody>
      </p:sp>
      <p:pic>
        <p:nvPicPr>
          <p:cNvPr id="13" name="Picture 2" descr="Buffalo Jaw Bone - Etsy">
            <a:extLst>
              <a:ext uri="{FF2B5EF4-FFF2-40B4-BE49-F238E27FC236}">
                <a16:creationId xmlns:a16="http://schemas.microsoft.com/office/drawing/2014/main" id="{45744A8B-474A-6C0B-5198-B2C5A8371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" y="1503044"/>
            <a:ext cx="5063490" cy="402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808DA6C9-182C-BCF3-8BA3-7F9637E532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063668"/>
              </p:ext>
            </p:extLst>
          </p:nvPr>
        </p:nvGraphicFramePr>
        <p:xfrm>
          <a:off x="5669280" y="2375746"/>
          <a:ext cx="600456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2280">
                  <a:extLst>
                    <a:ext uri="{9D8B030D-6E8A-4147-A177-3AD203B41FA5}">
                      <a16:colId xmlns:a16="http://schemas.microsoft.com/office/drawing/2014/main" val="1959963193"/>
                    </a:ext>
                  </a:extLst>
                </a:gridCol>
                <a:gridCol w="3002280">
                  <a:extLst>
                    <a:ext uri="{9D8B030D-6E8A-4147-A177-3AD203B41FA5}">
                      <a16:colId xmlns:a16="http://schemas.microsoft.com/office/drawing/2014/main" val="1232013916"/>
                    </a:ext>
                  </a:extLst>
                </a:gridCol>
              </a:tblGrid>
              <a:tr h="905934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Indice d’adaptation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Régime alimentaire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012277"/>
                  </a:ext>
                </a:extLst>
              </a:tr>
              <a:tr h="687882">
                <a:tc>
                  <a:txBody>
                    <a:bodyPr/>
                    <a:lstStyle/>
                    <a:p>
                      <a:r>
                        <a:rPr lang="fr-FR" sz="2800" dirty="0"/>
                        <a:t> </a:t>
                      </a:r>
                    </a:p>
                    <a:p>
                      <a:r>
                        <a:rPr lang="fr-FR" sz="2800" dirty="0"/>
                        <a:t>………………………………………………………..</a:t>
                      </a:r>
                    </a:p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………………………………………………………..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041226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EC000E7D-8FA4-8A51-E12E-66B5C51E9CAA}"/>
              </a:ext>
            </a:extLst>
          </p:cNvPr>
          <p:cNvSpPr txBox="1"/>
          <p:nvPr/>
        </p:nvSpPr>
        <p:spPr>
          <a:xfrm>
            <a:off x="5679440" y="3789680"/>
            <a:ext cx="309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Molaire et prémolaires avec des tables d’usure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991F0EC-C81F-A9B2-ED48-923C93E43F67}"/>
              </a:ext>
            </a:extLst>
          </p:cNvPr>
          <p:cNvSpPr txBox="1"/>
          <p:nvPr/>
        </p:nvSpPr>
        <p:spPr>
          <a:xfrm>
            <a:off x="9296400" y="3749040"/>
            <a:ext cx="1838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herbivore</a:t>
            </a:r>
          </a:p>
        </p:txBody>
      </p:sp>
      <p:pic>
        <p:nvPicPr>
          <p:cNvPr id="19" name="Image 9">
            <a:extLst>
              <a:ext uri="{FF2B5EF4-FFF2-40B4-BE49-F238E27FC236}">
                <a16:creationId xmlns:a16="http://schemas.microsoft.com/office/drawing/2014/main" id="{5961AD4E-1E66-D379-D8F8-8442A419A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82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FA5A0E-8063-CD22-F310-A9F00DFAA2DA}"/>
              </a:ext>
            </a:extLst>
          </p:cNvPr>
          <p:cNvGrpSpPr/>
          <p:nvPr/>
        </p:nvGrpSpPr>
        <p:grpSpPr>
          <a:xfrm>
            <a:off x="1127760" y="2298570"/>
            <a:ext cx="9438640" cy="3705989"/>
            <a:chOff x="1056640" y="1841370"/>
            <a:chExt cx="9438640" cy="3705989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F9A9FAE9-796F-BEE9-3732-B00913FCE1AF}"/>
                </a:ext>
              </a:extLst>
            </p:cNvPr>
            <p:cNvGrpSpPr/>
            <p:nvPr/>
          </p:nvGrpSpPr>
          <p:grpSpPr>
            <a:xfrm>
              <a:off x="1056640" y="1841370"/>
              <a:ext cx="9438640" cy="3705989"/>
              <a:chOff x="1676400" y="1861690"/>
              <a:chExt cx="9438640" cy="3705989"/>
            </a:xfrm>
          </p:grpSpPr>
          <p:pic>
            <p:nvPicPr>
              <p:cNvPr id="5" name="Image 4" descr="Une image contenant dessin, Dessin d’enfant, clipart, dessin humoristique&#10;&#10;Le contenu généré par l’IA peut être incorrect.">
                <a:extLst>
                  <a:ext uri="{FF2B5EF4-FFF2-40B4-BE49-F238E27FC236}">
                    <a16:creationId xmlns:a16="http://schemas.microsoft.com/office/drawing/2014/main" id="{3290310E-0232-ED90-4B28-3772E46444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611520" y="1861690"/>
                <a:ext cx="2869765" cy="3705989"/>
              </a:xfrm>
              <a:prstGeom prst="rect">
                <a:avLst/>
              </a:prstGeom>
            </p:spPr>
          </p:pic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0CC9C67-4E4B-66C3-EC38-E2C5106031B3}"/>
                  </a:ext>
                </a:extLst>
              </p:cNvPr>
              <p:cNvSpPr txBox="1"/>
              <p:nvPr/>
            </p:nvSpPr>
            <p:spPr>
              <a:xfrm>
                <a:off x="5161280" y="2824480"/>
                <a:ext cx="15138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Intestin grêle</a:t>
                </a: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55D2733-AA0F-8013-7F8E-6B7F282985F8}"/>
                  </a:ext>
                </a:extLst>
              </p:cNvPr>
              <p:cNvSpPr txBox="1"/>
              <p:nvPr/>
            </p:nvSpPr>
            <p:spPr>
              <a:xfrm>
                <a:off x="1676400" y="2895600"/>
                <a:ext cx="15138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err="1"/>
                  <a:t>Saecum</a:t>
                </a:r>
                <a:endParaRPr lang="fr-FR" dirty="0"/>
              </a:p>
            </p:txBody>
          </p:sp>
          <p:pic>
            <p:nvPicPr>
              <p:cNvPr id="8" name="Image 7" descr="Une image contenant art, dessin, typographie, conception&#10;&#10;Le contenu généré par l’IA peut être incorrect.">
                <a:extLst>
                  <a:ext uri="{FF2B5EF4-FFF2-40B4-BE49-F238E27FC236}">
                    <a16:creationId xmlns:a16="http://schemas.microsoft.com/office/drawing/2014/main" id="{33202A18-7757-768F-CEC7-2C7657CAF8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32430" y="1994649"/>
                <a:ext cx="1680210" cy="3036773"/>
              </a:xfrm>
              <a:prstGeom prst="rect">
                <a:avLst/>
              </a:prstGeom>
            </p:spPr>
          </p:pic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45D6E8A-D663-7700-2FF7-BA9E6FAE4B2F}"/>
                  </a:ext>
                </a:extLst>
              </p:cNvPr>
              <p:cNvSpPr txBox="1"/>
              <p:nvPr/>
            </p:nvSpPr>
            <p:spPr>
              <a:xfrm>
                <a:off x="9601200" y="2976880"/>
                <a:ext cx="15138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err="1"/>
                  <a:t>Saecum</a:t>
                </a:r>
                <a:endParaRPr lang="fr-FR" dirty="0"/>
              </a:p>
            </p:txBody>
          </p:sp>
          <p:cxnSp>
            <p:nvCxnSpPr>
              <p:cNvPr id="10" name="Connecteur droit avec flèche 9">
                <a:extLst>
                  <a:ext uri="{FF2B5EF4-FFF2-40B4-BE49-F238E27FC236}">
                    <a16:creationId xmlns:a16="http://schemas.microsoft.com/office/drawing/2014/main" id="{4CDB5061-14A4-E16D-5CB3-35F8ED90AD95}"/>
                  </a:ext>
                </a:extLst>
              </p:cNvPr>
              <p:cNvCxnSpPr/>
              <p:nvPr/>
            </p:nvCxnSpPr>
            <p:spPr>
              <a:xfrm>
                <a:off x="2529840" y="3098800"/>
                <a:ext cx="77216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avec flèche 10">
                <a:extLst>
                  <a:ext uri="{FF2B5EF4-FFF2-40B4-BE49-F238E27FC236}">
                    <a16:creationId xmlns:a16="http://schemas.microsoft.com/office/drawing/2014/main" id="{DBE97D5D-77C7-EEA5-9F88-8BE2CDB1B6DD}"/>
                  </a:ext>
                </a:extLst>
              </p:cNvPr>
              <p:cNvCxnSpPr>
                <a:cxnSpLocks/>
                <a:stCxn id="9" idx="1"/>
              </p:cNvCxnSpPr>
              <p:nvPr/>
            </p:nvCxnSpPr>
            <p:spPr>
              <a:xfrm flipH="1">
                <a:off x="8930640" y="3161546"/>
                <a:ext cx="67056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avec flèche 11">
                <a:extLst>
                  <a:ext uri="{FF2B5EF4-FFF2-40B4-BE49-F238E27FC236}">
                    <a16:creationId xmlns:a16="http://schemas.microsoft.com/office/drawing/2014/main" id="{82E1762D-3173-45E9-C83F-537E64305A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3520" y="3029466"/>
                <a:ext cx="335280" cy="837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avec flèche 12">
                <a:extLst>
                  <a:ext uri="{FF2B5EF4-FFF2-40B4-BE49-F238E27FC236}">
                    <a16:creationId xmlns:a16="http://schemas.microsoft.com/office/drawing/2014/main" id="{31E16D45-3980-895A-99CC-3D1C5F2DDC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80560" y="3031252"/>
                <a:ext cx="64008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6D34AD5-7A19-76E5-AF7A-A57C40FB6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6192" y="2928937"/>
              <a:ext cx="333375" cy="390525"/>
            </a:xfrm>
            <a:prstGeom prst="rect">
              <a:avLst/>
            </a:prstGeom>
          </p:spPr>
        </p:pic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64D666A-B0F5-55F8-C1B6-7C00B5B17CCD}"/>
              </a:ext>
            </a:extLst>
          </p:cNvPr>
          <p:cNvSpPr txBox="1"/>
          <p:nvPr/>
        </p:nvSpPr>
        <p:spPr>
          <a:xfrm>
            <a:off x="955040" y="1280160"/>
            <a:ext cx="10027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4"/>
                </a:solidFill>
              </a:rPr>
              <a:t>3. </a:t>
            </a:r>
            <a:r>
              <a:rPr lang="fr-FR" sz="2800" dirty="0">
                <a:solidFill>
                  <a:schemeClr val="accent4"/>
                </a:solidFill>
              </a:rPr>
              <a:t>Lequel des deux tubes digestifs ci-dessous appartient à un animal  herbivore?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2F51A38-5EAA-BD88-BC87-5B9D6DE66695}"/>
              </a:ext>
            </a:extLst>
          </p:cNvPr>
          <p:cNvSpPr txBox="1"/>
          <p:nvPr/>
        </p:nvSpPr>
        <p:spPr>
          <a:xfrm>
            <a:off x="2854960" y="5628640"/>
            <a:ext cx="196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Animal 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EC4F53B-35AF-975A-6D37-AADD25D19B5A}"/>
              </a:ext>
            </a:extLst>
          </p:cNvPr>
          <p:cNvSpPr txBox="1"/>
          <p:nvPr/>
        </p:nvSpPr>
        <p:spPr>
          <a:xfrm>
            <a:off x="7335520" y="5689600"/>
            <a:ext cx="196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Animal 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683C487-99D2-0438-53A9-770FAB5C6CAD}"/>
              </a:ext>
            </a:extLst>
          </p:cNvPr>
          <p:cNvSpPr txBox="1"/>
          <p:nvPr/>
        </p:nvSpPr>
        <p:spPr>
          <a:xfrm>
            <a:off x="985520" y="223520"/>
            <a:ext cx="10281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question concernant l’adaptation du tube digestif d’un animal à son régime alimentaire.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7DC09DB7-988F-0792-5A6E-B496265AA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739" y="267293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val 7">
            <a:extLst>
              <a:ext uri="{FF2B5EF4-FFF2-40B4-BE49-F238E27FC236}">
                <a16:creationId xmlns:a16="http://schemas.microsoft.com/office/drawing/2014/main" id="{9AC990E9-0253-5927-4D46-D42EABDFB16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257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80D95-BBD6-48D8-220D-8B80CA4A7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>
            <a:extLst>
              <a:ext uri="{FF2B5EF4-FFF2-40B4-BE49-F238E27FC236}">
                <a16:creationId xmlns:a16="http://schemas.microsoft.com/office/drawing/2014/main" id="{7D237223-23D5-EAE7-6431-319BE5D5DC97}"/>
              </a:ext>
            </a:extLst>
          </p:cNvPr>
          <p:cNvGrpSpPr/>
          <p:nvPr/>
        </p:nvGrpSpPr>
        <p:grpSpPr>
          <a:xfrm>
            <a:off x="1290320" y="1313050"/>
            <a:ext cx="9438640" cy="3705989"/>
            <a:chOff x="1229360" y="1882010"/>
            <a:chExt cx="9438640" cy="3705989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0DF0D753-EFC4-2DE5-3D4E-2BEF24C89990}"/>
                </a:ext>
              </a:extLst>
            </p:cNvPr>
            <p:cNvGrpSpPr/>
            <p:nvPr/>
          </p:nvGrpSpPr>
          <p:grpSpPr>
            <a:xfrm>
              <a:off x="1229360" y="1882010"/>
              <a:ext cx="9438640" cy="3705989"/>
              <a:chOff x="1676400" y="1861690"/>
              <a:chExt cx="9438640" cy="3705989"/>
            </a:xfrm>
          </p:grpSpPr>
          <p:pic>
            <p:nvPicPr>
              <p:cNvPr id="20" name="Image 19" descr="Une image contenant dessin, Dessin d’enfant, clipart, dessin humoristique&#10;&#10;Le contenu généré par l’IA peut être incorrect.">
                <a:extLst>
                  <a:ext uri="{FF2B5EF4-FFF2-40B4-BE49-F238E27FC236}">
                    <a16:creationId xmlns:a16="http://schemas.microsoft.com/office/drawing/2014/main" id="{0396288C-616B-4FCE-022E-0E08A51851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611520" y="1861690"/>
                <a:ext cx="2869765" cy="3705989"/>
              </a:xfrm>
              <a:prstGeom prst="rect">
                <a:avLst/>
              </a:prstGeom>
            </p:spPr>
          </p:pic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8A8D10A-C0A1-568C-3264-15EC2631197B}"/>
                  </a:ext>
                </a:extLst>
              </p:cNvPr>
              <p:cNvSpPr txBox="1"/>
              <p:nvPr/>
            </p:nvSpPr>
            <p:spPr>
              <a:xfrm>
                <a:off x="5161280" y="2824480"/>
                <a:ext cx="15138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Intestin grêle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46C37DC-03C9-CD96-6823-48901AD94E1A}"/>
                  </a:ext>
                </a:extLst>
              </p:cNvPr>
              <p:cNvSpPr txBox="1"/>
              <p:nvPr/>
            </p:nvSpPr>
            <p:spPr>
              <a:xfrm>
                <a:off x="1676400" y="2895600"/>
                <a:ext cx="15138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err="1"/>
                  <a:t>Saecum</a:t>
                </a:r>
                <a:endParaRPr lang="fr-FR" dirty="0"/>
              </a:p>
            </p:txBody>
          </p:sp>
          <p:pic>
            <p:nvPicPr>
              <p:cNvPr id="23" name="Image 22" descr="Une image contenant art, dessin, typographie, conception&#10;&#10;Le contenu généré par l’IA peut être incorrect.">
                <a:extLst>
                  <a:ext uri="{FF2B5EF4-FFF2-40B4-BE49-F238E27FC236}">
                    <a16:creationId xmlns:a16="http://schemas.microsoft.com/office/drawing/2014/main" id="{F3C68625-55C3-A9D1-4F7B-0475F26369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32430" y="1994649"/>
                <a:ext cx="1680210" cy="3036773"/>
              </a:xfrm>
              <a:prstGeom prst="rect">
                <a:avLst/>
              </a:prstGeom>
            </p:spPr>
          </p:pic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CE10B1A0-BC8B-4D41-394C-74B64ACCD86E}"/>
                  </a:ext>
                </a:extLst>
              </p:cNvPr>
              <p:cNvSpPr txBox="1"/>
              <p:nvPr/>
            </p:nvSpPr>
            <p:spPr>
              <a:xfrm>
                <a:off x="9601200" y="2976880"/>
                <a:ext cx="15138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err="1"/>
                  <a:t>Saecum</a:t>
                </a:r>
                <a:endParaRPr lang="fr-FR" dirty="0"/>
              </a:p>
            </p:txBody>
          </p:sp>
          <p:cxnSp>
            <p:nvCxnSpPr>
              <p:cNvPr id="25" name="Connecteur droit avec flèche 24">
                <a:extLst>
                  <a:ext uri="{FF2B5EF4-FFF2-40B4-BE49-F238E27FC236}">
                    <a16:creationId xmlns:a16="http://schemas.microsoft.com/office/drawing/2014/main" id="{F3B0FE13-7BC6-3518-9483-0606BE2E3419}"/>
                  </a:ext>
                </a:extLst>
              </p:cNvPr>
              <p:cNvCxnSpPr/>
              <p:nvPr/>
            </p:nvCxnSpPr>
            <p:spPr>
              <a:xfrm>
                <a:off x="2529840" y="3098800"/>
                <a:ext cx="77216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>
                <a:extLst>
                  <a:ext uri="{FF2B5EF4-FFF2-40B4-BE49-F238E27FC236}">
                    <a16:creationId xmlns:a16="http://schemas.microsoft.com/office/drawing/2014/main" id="{BB17C11A-3AF9-F2E5-5258-4D08248DDEB9}"/>
                  </a:ext>
                </a:extLst>
              </p:cNvPr>
              <p:cNvCxnSpPr>
                <a:cxnSpLocks/>
                <a:stCxn id="24" idx="1"/>
              </p:cNvCxnSpPr>
              <p:nvPr/>
            </p:nvCxnSpPr>
            <p:spPr>
              <a:xfrm flipH="1">
                <a:off x="8930640" y="3161546"/>
                <a:ext cx="67056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avec flèche 26">
                <a:extLst>
                  <a:ext uri="{FF2B5EF4-FFF2-40B4-BE49-F238E27FC236}">
                    <a16:creationId xmlns:a16="http://schemas.microsoft.com/office/drawing/2014/main" id="{58CED382-270E-0749-AFAE-C956B4D520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3520" y="3029466"/>
                <a:ext cx="335280" cy="837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>
                <a:extLst>
                  <a:ext uri="{FF2B5EF4-FFF2-40B4-BE49-F238E27FC236}">
                    <a16:creationId xmlns:a16="http://schemas.microsoft.com/office/drawing/2014/main" id="{22016709-9314-53AE-DEA5-9642BC1A7A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80560" y="3031252"/>
                <a:ext cx="64008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A43D00F-F6BF-CF58-3853-B5A3AC0737EB}"/>
                </a:ext>
              </a:extLst>
            </p:cNvPr>
            <p:cNvSpPr/>
            <p:nvPr/>
          </p:nvSpPr>
          <p:spPr>
            <a:xfrm>
              <a:off x="2702561" y="2997200"/>
              <a:ext cx="365760" cy="345440"/>
            </a:xfrm>
            <a:custGeom>
              <a:avLst/>
              <a:gdLst>
                <a:gd name="csX0" fmla="*/ 132503 w 295063"/>
                <a:gd name="csY0" fmla="*/ 71120 h 274320"/>
                <a:gd name="csX1" fmla="*/ 81703 w 295063"/>
                <a:gd name="csY1" fmla="*/ 81280 h 274320"/>
                <a:gd name="csX2" fmla="*/ 51223 w 295063"/>
                <a:gd name="csY2" fmla="*/ 152400 h 274320"/>
                <a:gd name="csX3" fmla="*/ 20743 w 295063"/>
                <a:gd name="csY3" fmla="*/ 182880 h 274320"/>
                <a:gd name="csX4" fmla="*/ 10583 w 295063"/>
                <a:gd name="csY4" fmla="*/ 274320 h 274320"/>
                <a:gd name="csX5" fmla="*/ 102023 w 295063"/>
                <a:gd name="csY5" fmla="*/ 213360 h 274320"/>
                <a:gd name="csX6" fmla="*/ 112183 w 295063"/>
                <a:gd name="csY6" fmla="*/ 182880 h 274320"/>
                <a:gd name="csX7" fmla="*/ 213783 w 295063"/>
                <a:gd name="csY7" fmla="*/ 132080 h 274320"/>
                <a:gd name="csX8" fmla="*/ 295063 w 295063"/>
                <a:gd name="csY8" fmla="*/ 60960 h 274320"/>
                <a:gd name="csX9" fmla="*/ 284903 w 295063"/>
                <a:gd name="csY9" fmla="*/ 20320 h 274320"/>
                <a:gd name="csX10" fmla="*/ 223943 w 295063"/>
                <a:gd name="csY10" fmla="*/ 0 h 274320"/>
                <a:gd name="csX11" fmla="*/ 193463 w 295063"/>
                <a:gd name="csY11" fmla="*/ 10160 h 274320"/>
                <a:gd name="csX12" fmla="*/ 132503 w 295063"/>
                <a:gd name="csY12" fmla="*/ 71120 h 2743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295063" h="274320">
                  <a:moveTo>
                    <a:pt x="132503" y="71120"/>
                  </a:moveTo>
                  <a:cubicBezTo>
                    <a:pt x="113877" y="82973"/>
                    <a:pt x="95755" y="71243"/>
                    <a:pt x="81703" y="81280"/>
                  </a:cubicBezTo>
                  <a:cubicBezTo>
                    <a:pt x="57320" y="98696"/>
                    <a:pt x="65659" y="130747"/>
                    <a:pt x="51223" y="152400"/>
                  </a:cubicBezTo>
                  <a:cubicBezTo>
                    <a:pt x="43253" y="164355"/>
                    <a:pt x="30903" y="172720"/>
                    <a:pt x="20743" y="182880"/>
                  </a:cubicBezTo>
                  <a:cubicBezTo>
                    <a:pt x="-2964" y="254000"/>
                    <a:pt x="-6350" y="223520"/>
                    <a:pt x="10583" y="274320"/>
                  </a:cubicBezTo>
                  <a:cubicBezTo>
                    <a:pt x="58785" y="255039"/>
                    <a:pt x="69901" y="258330"/>
                    <a:pt x="102023" y="213360"/>
                  </a:cubicBezTo>
                  <a:cubicBezTo>
                    <a:pt x="108248" y="204645"/>
                    <a:pt x="104610" y="190453"/>
                    <a:pt x="112183" y="182880"/>
                  </a:cubicBezTo>
                  <a:cubicBezTo>
                    <a:pt x="152504" y="142559"/>
                    <a:pt x="167894" y="143552"/>
                    <a:pt x="213783" y="132080"/>
                  </a:cubicBezTo>
                  <a:cubicBezTo>
                    <a:pt x="284903" y="84667"/>
                    <a:pt x="261196" y="111760"/>
                    <a:pt x="295063" y="60960"/>
                  </a:cubicBezTo>
                  <a:cubicBezTo>
                    <a:pt x="291676" y="47413"/>
                    <a:pt x="295505" y="29407"/>
                    <a:pt x="284903" y="20320"/>
                  </a:cubicBezTo>
                  <a:cubicBezTo>
                    <a:pt x="268640" y="6381"/>
                    <a:pt x="223943" y="0"/>
                    <a:pt x="223943" y="0"/>
                  </a:cubicBezTo>
                  <a:cubicBezTo>
                    <a:pt x="213783" y="3387"/>
                    <a:pt x="203042" y="5371"/>
                    <a:pt x="193463" y="10160"/>
                  </a:cubicBezTo>
                  <a:cubicBezTo>
                    <a:pt x="167830" y="22977"/>
                    <a:pt x="151129" y="59267"/>
                    <a:pt x="132503" y="7112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7DB5EF1B-F193-EB7B-19D2-D648855E4F1B}"/>
              </a:ext>
            </a:extLst>
          </p:cNvPr>
          <p:cNvSpPr txBox="1"/>
          <p:nvPr/>
        </p:nvSpPr>
        <p:spPr>
          <a:xfrm>
            <a:off x="6604000" y="4602480"/>
            <a:ext cx="314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Animal 2: Herbivore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6D85EBD-9178-EE95-CB26-F389408F2747}"/>
              </a:ext>
            </a:extLst>
          </p:cNvPr>
          <p:cNvSpPr txBox="1"/>
          <p:nvPr/>
        </p:nvSpPr>
        <p:spPr>
          <a:xfrm>
            <a:off x="6177280" y="5303520"/>
            <a:ext cx="4886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 err="1">
                <a:solidFill>
                  <a:srgbClr val="FF0000"/>
                </a:solidFill>
              </a:rPr>
              <a:t>Saecum</a:t>
            </a:r>
            <a:r>
              <a:rPr lang="fr-FR" sz="2400" dirty="0">
                <a:solidFill>
                  <a:srgbClr val="FF0000"/>
                </a:solidFill>
              </a:rPr>
              <a:t> développé.</a:t>
            </a: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rgbClr val="FF0000"/>
                </a:solidFill>
              </a:rPr>
              <a:t>Tube digestif long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BCC4AF2-E72B-989E-FA92-D600E85096AD}"/>
              </a:ext>
            </a:extLst>
          </p:cNvPr>
          <p:cNvSpPr txBox="1"/>
          <p:nvPr/>
        </p:nvSpPr>
        <p:spPr>
          <a:xfrm>
            <a:off x="3891280" y="4084320"/>
            <a:ext cx="802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6 m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44A7C5D-65B5-9C33-4086-B8E5FB04E584}"/>
              </a:ext>
            </a:extLst>
          </p:cNvPr>
          <p:cNvSpPr txBox="1"/>
          <p:nvPr/>
        </p:nvSpPr>
        <p:spPr>
          <a:xfrm>
            <a:off x="8605520" y="4135120"/>
            <a:ext cx="802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 m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EE7132C-0D67-BE97-0071-5E3640890A2F}"/>
              </a:ext>
            </a:extLst>
          </p:cNvPr>
          <p:cNvSpPr txBox="1"/>
          <p:nvPr/>
        </p:nvSpPr>
        <p:spPr>
          <a:xfrm>
            <a:off x="985520" y="1032154"/>
            <a:ext cx="9621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rgbClr val="1D6FA9"/>
                </a:solidFill>
                <a:latin typeface="Calibri" panose="020F0502020204030204"/>
              </a:rPr>
              <a:t>L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’animal 2 est un herbivore.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AE6A321-3688-159F-B095-38D50A62B99F}"/>
              </a:ext>
            </a:extLst>
          </p:cNvPr>
          <p:cNvSpPr txBox="1"/>
          <p:nvPr/>
        </p:nvSpPr>
        <p:spPr>
          <a:xfrm>
            <a:off x="3027680" y="457200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Animal 1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FA26D73-EA50-D51F-072B-3451177D270B}"/>
              </a:ext>
            </a:extLst>
          </p:cNvPr>
          <p:cNvSpPr txBox="1"/>
          <p:nvPr/>
        </p:nvSpPr>
        <p:spPr>
          <a:xfrm>
            <a:off x="985520" y="223520"/>
            <a:ext cx="10281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la réponse , un animal herbivore est caractérisé par un tube digestif  long et  un </a:t>
            </a:r>
            <a:r>
              <a:rPr lang="fr-FR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saecum</a:t>
            </a: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développé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1F2A2288-6888-C639-2E85-AB31CEEEC70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436771ED-CC6C-18BF-9161-BAEAEF8C5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2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pic>
        <p:nvPicPr>
          <p:cNvPr id="3" name="Image 2" descr="Une image contenant texte, mammifère, Giraffidés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1D79136-8C2D-E73E-1885-7331ECB351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42"/>
          <a:stretch>
            <a:fillRect/>
          </a:stretch>
        </p:blipFill>
        <p:spPr>
          <a:xfrm>
            <a:off x="1694680" y="915847"/>
            <a:ext cx="8282440" cy="527159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0B04D30-D9B6-FC2B-4364-C2054B5C2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362346"/>
              </p:ext>
            </p:extLst>
          </p:nvPr>
        </p:nvGraphicFramePr>
        <p:xfrm>
          <a:off x="5974080" y="5588000"/>
          <a:ext cx="3688080" cy="477520"/>
        </p:xfrm>
        <a:graphic>
          <a:graphicData uri="http://schemas.openxmlformats.org/drawingml/2006/table">
            <a:tbl>
              <a:tblPr/>
              <a:tblGrid>
                <a:gridCol w="3688080">
                  <a:extLst>
                    <a:ext uri="{9D8B030D-6E8A-4147-A177-3AD203B41FA5}">
                      <a16:colId xmlns:a16="http://schemas.microsoft.com/office/drawing/2014/main" val="678749192"/>
                    </a:ext>
                  </a:extLst>
                </a:gridCol>
              </a:tblGrid>
              <a:tr h="47752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73012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C02EBF9-12CA-1CEF-1DE4-0ACF6A69F805}"/>
              </a:ext>
            </a:extLst>
          </p:cNvPr>
          <p:cNvSpPr txBox="1"/>
          <p:nvPr/>
        </p:nvSpPr>
        <p:spPr>
          <a:xfrm>
            <a:off x="5984240" y="5151120"/>
            <a:ext cx="118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Incisives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76C222-5A2B-785C-68E0-707F7841ADC6}"/>
              </a:ext>
            </a:extLst>
          </p:cNvPr>
          <p:cNvSpPr txBox="1"/>
          <p:nvPr/>
        </p:nvSpPr>
        <p:spPr>
          <a:xfrm>
            <a:off x="6045200" y="5608320"/>
            <a:ext cx="118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canines :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EB2050A-2DD5-607B-630F-2CC89F9E6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073674"/>
              </p:ext>
            </p:extLst>
          </p:nvPr>
        </p:nvGraphicFramePr>
        <p:xfrm>
          <a:off x="5953760" y="5100320"/>
          <a:ext cx="3688080" cy="447040"/>
        </p:xfrm>
        <a:graphic>
          <a:graphicData uri="http://schemas.openxmlformats.org/drawingml/2006/table">
            <a:tbl>
              <a:tblPr/>
              <a:tblGrid>
                <a:gridCol w="3688080">
                  <a:extLst>
                    <a:ext uri="{9D8B030D-6E8A-4147-A177-3AD203B41FA5}">
                      <a16:colId xmlns:a16="http://schemas.microsoft.com/office/drawing/2014/main" val="386817578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279710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7 de la page 62 du livret.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FD15BBC-C615-48F0-B800-C0089CE79310}"/>
              </a:ext>
            </a:extLst>
          </p:cNvPr>
          <p:cNvSpPr txBox="1"/>
          <p:nvPr/>
        </p:nvSpPr>
        <p:spPr>
          <a:xfrm>
            <a:off x="1076960" y="548640"/>
            <a:ext cx="6532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Apporter les rectifications nécessaires sur le livret</a:t>
            </a:r>
          </a:p>
        </p:txBody>
      </p:sp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Image 4" descr="Une image contenant texte, mammifère, Giraffidés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7DD204D-3A6F-ECBE-7F6E-FBC4A282C7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42"/>
          <a:stretch>
            <a:fillRect/>
          </a:stretch>
        </p:blipFill>
        <p:spPr>
          <a:xfrm>
            <a:off x="1694680" y="915847"/>
            <a:ext cx="8282440" cy="527159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182D34-04E4-BFFC-2A5B-66F66880B1D3}"/>
              </a:ext>
            </a:extLst>
          </p:cNvPr>
          <p:cNvSpPr txBox="1"/>
          <p:nvPr/>
        </p:nvSpPr>
        <p:spPr>
          <a:xfrm>
            <a:off x="7426960" y="3403600"/>
            <a:ext cx="223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Très long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72170CF-4DE6-CF12-026F-1ECD2B30727B}"/>
              </a:ext>
            </a:extLst>
          </p:cNvPr>
          <p:cNvSpPr txBox="1"/>
          <p:nvPr/>
        </p:nvSpPr>
        <p:spPr>
          <a:xfrm>
            <a:off x="7142480" y="4013200"/>
            <a:ext cx="1696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développé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2912F44-F6AC-143E-D9E5-ACF8A4E92822}"/>
              </a:ext>
            </a:extLst>
          </p:cNvPr>
          <p:cNvSpPr txBox="1"/>
          <p:nvPr/>
        </p:nvSpPr>
        <p:spPr>
          <a:xfrm>
            <a:off x="7193280" y="4551680"/>
            <a:ext cx="1696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à 4 poches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289EE22-D17B-45EB-08DF-E3D3432A7F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793467"/>
              </p:ext>
            </p:extLst>
          </p:nvPr>
        </p:nvGraphicFramePr>
        <p:xfrm>
          <a:off x="5953760" y="5100320"/>
          <a:ext cx="3698240" cy="365760"/>
        </p:xfrm>
        <a:graphic>
          <a:graphicData uri="http://schemas.openxmlformats.org/drawingml/2006/table">
            <a:tbl>
              <a:tblPr/>
              <a:tblGrid>
                <a:gridCol w="3698240">
                  <a:extLst>
                    <a:ext uri="{9D8B030D-6E8A-4147-A177-3AD203B41FA5}">
                      <a16:colId xmlns:a16="http://schemas.microsoft.com/office/drawing/2014/main" val="35219086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4968473"/>
                  </a:ext>
                </a:extLst>
              </a:tr>
            </a:tbl>
          </a:graphicData>
        </a:graphic>
      </p:graphicFrame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C50C980-F2D5-BEF7-2FBA-7BB62C6F0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807378"/>
              </p:ext>
            </p:extLst>
          </p:nvPr>
        </p:nvGraphicFramePr>
        <p:xfrm>
          <a:off x="5984240" y="5486400"/>
          <a:ext cx="3688080" cy="477520"/>
        </p:xfrm>
        <a:graphic>
          <a:graphicData uri="http://schemas.openxmlformats.org/drawingml/2006/table">
            <a:tbl>
              <a:tblPr/>
              <a:tblGrid>
                <a:gridCol w="3688080">
                  <a:extLst>
                    <a:ext uri="{9D8B030D-6E8A-4147-A177-3AD203B41FA5}">
                      <a16:colId xmlns:a16="http://schemas.microsoft.com/office/drawing/2014/main" val="678749192"/>
                    </a:ext>
                  </a:extLst>
                </a:gridCol>
              </a:tblGrid>
              <a:tr h="47752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730128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CA9BE547-64A0-75FD-33EB-ECDB430BDDA1}"/>
              </a:ext>
            </a:extLst>
          </p:cNvPr>
          <p:cNvSpPr txBox="1"/>
          <p:nvPr/>
        </p:nvSpPr>
        <p:spPr>
          <a:xfrm>
            <a:off x="6045200" y="5059680"/>
            <a:ext cx="118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Incisives :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8997072-E602-F81C-AAAF-17E7692BE2A5}"/>
              </a:ext>
            </a:extLst>
          </p:cNvPr>
          <p:cNvSpPr txBox="1"/>
          <p:nvPr/>
        </p:nvSpPr>
        <p:spPr>
          <a:xfrm>
            <a:off x="6035040" y="5537200"/>
            <a:ext cx="118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canines :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2A2917E-2272-EF42-062D-0A9BE79CCA42}"/>
              </a:ext>
            </a:extLst>
          </p:cNvPr>
          <p:cNvSpPr txBox="1"/>
          <p:nvPr/>
        </p:nvSpPr>
        <p:spPr>
          <a:xfrm>
            <a:off x="7254240" y="5506720"/>
            <a:ext cx="2052320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Absentes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446AB1E-DCAD-AFB5-133C-4B2C45AEE07F}"/>
              </a:ext>
            </a:extLst>
          </p:cNvPr>
          <p:cNvSpPr txBox="1"/>
          <p:nvPr/>
        </p:nvSpPr>
        <p:spPr>
          <a:xfrm>
            <a:off x="7233920" y="5080000"/>
            <a:ext cx="239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supérieurs absentes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343EB-D989-1866-0322-DEBB91327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5A9BE51-4966-896A-18ED-708871B38C9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D540C0E-C817-0B78-64D8-0118207E7132}"/>
              </a:ext>
            </a:extLst>
          </p:cNvPr>
          <p:cNvSpPr txBox="1"/>
          <p:nvPr/>
        </p:nvSpPr>
        <p:spPr>
          <a:xfrm>
            <a:off x="933116" y="271963"/>
            <a:ext cx="9633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8 de la page 62 sur le livret.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D85A322F-6828-DE1D-EBEA-5734E148F2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pic>
        <p:nvPicPr>
          <p:cNvPr id="6" name="Image 5" descr="Une image contenant texte, mammifère, capture d’écran, Page web&#10;&#10;Le contenu généré par l’IA peut être incorrect.">
            <a:extLst>
              <a:ext uri="{FF2B5EF4-FFF2-40B4-BE49-F238E27FC236}">
                <a16:creationId xmlns:a16="http://schemas.microsoft.com/office/drawing/2014/main" id="{D8C5786F-3AFC-1D72-22A7-F2F64A8C1E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95"/>
          <a:stretch>
            <a:fillRect/>
          </a:stretch>
        </p:blipFill>
        <p:spPr>
          <a:xfrm>
            <a:off x="1987204" y="1440007"/>
            <a:ext cx="7431404" cy="457471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515EC12-CD5E-EED1-2ECB-16709C10D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259245"/>
              </p:ext>
            </p:extLst>
          </p:nvPr>
        </p:nvGraphicFramePr>
        <p:xfrm>
          <a:off x="2194560" y="5588000"/>
          <a:ext cx="3373120" cy="650240"/>
        </p:xfrm>
        <a:graphic>
          <a:graphicData uri="http://schemas.openxmlformats.org/drawingml/2006/table">
            <a:tbl>
              <a:tblPr/>
              <a:tblGrid>
                <a:gridCol w="3373120">
                  <a:extLst>
                    <a:ext uri="{9D8B030D-6E8A-4147-A177-3AD203B41FA5}">
                      <a16:colId xmlns:a16="http://schemas.microsoft.com/office/drawing/2014/main" val="678749192"/>
                    </a:ext>
                  </a:extLst>
                </a:gridCol>
              </a:tblGrid>
              <a:tr h="6502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730128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272A64F-D951-E969-4E4F-464A0E1D9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134883"/>
              </p:ext>
            </p:extLst>
          </p:nvPr>
        </p:nvGraphicFramePr>
        <p:xfrm>
          <a:off x="2174240" y="5100320"/>
          <a:ext cx="3373120" cy="447040"/>
        </p:xfrm>
        <a:graphic>
          <a:graphicData uri="http://schemas.openxmlformats.org/drawingml/2006/table">
            <a:tbl>
              <a:tblPr/>
              <a:tblGrid>
                <a:gridCol w="3373120">
                  <a:extLst>
                    <a:ext uri="{9D8B030D-6E8A-4147-A177-3AD203B41FA5}">
                      <a16:colId xmlns:a16="http://schemas.microsoft.com/office/drawing/2014/main" val="386817578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279710"/>
                  </a:ext>
                </a:extLst>
              </a:tr>
            </a:tbl>
          </a:graphicData>
        </a:graphic>
      </p:graphicFrame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DA6AC7-87BD-2B64-8D2C-C29C33E1DD6C}"/>
              </a:ext>
            </a:extLst>
          </p:cNvPr>
          <p:cNvGrpSpPr/>
          <p:nvPr/>
        </p:nvGrpSpPr>
        <p:grpSpPr>
          <a:xfrm>
            <a:off x="2265680" y="5171440"/>
            <a:ext cx="2103120" cy="1052731"/>
            <a:chOff x="2265680" y="5171440"/>
            <a:chExt cx="2103120" cy="1052731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33A6F24-3EA9-3256-433F-7FCCD24E931A}"/>
                </a:ext>
              </a:extLst>
            </p:cNvPr>
            <p:cNvSpPr txBox="1"/>
            <p:nvPr/>
          </p:nvSpPr>
          <p:spPr>
            <a:xfrm>
              <a:off x="2265680" y="5171440"/>
              <a:ext cx="101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Canines: 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997C633-9318-ED4C-54AC-44D7A03D0E84}"/>
                </a:ext>
              </a:extLst>
            </p:cNvPr>
            <p:cNvSpPr txBox="1"/>
            <p:nvPr/>
          </p:nvSpPr>
          <p:spPr>
            <a:xfrm>
              <a:off x="2296160" y="5577840"/>
              <a:ext cx="20726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Molaires et prémolaires: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7313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9DDB-ED2B-B73C-58BA-F1DC54630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153FAA3E-452F-AB1B-5F47-A42405B89DC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70DA930-3FE2-3A23-886F-C7232A635D0E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412B17F2-37CF-17BE-3CDD-DDF2A1047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33DADA82-C621-0BDA-3B59-BCA089027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60B214B-7BA1-0D9A-B8F9-FA26FE4F6B0D}"/>
              </a:ext>
            </a:extLst>
          </p:cNvPr>
          <p:cNvSpPr txBox="1"/>
          <p:nvPr/>
        </p:nvSpPr>
        <p:spPr>
          <a:xfrm>
            <a:off x="1025996" y="216370"/>
            <a:ext cx="78033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DCF9BED-DEE7-B18F-2554-F274D8E4E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7206" y="1000548"/>
            <a:ext cx="7431668" cy="487722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58A7B96-7EFD-9046-02C2-245C176B8BC7}"/>
              </a:ext>
            </a:extLst>
          </p:cNvPr>
          <p:cNvSpPr txBox="1"/>
          <p:nvPr/>
        </p:nvSpPr>
        <p:spPr>
          <a:xfrm>
            <a:off x="4338320" y="3129280"/>
            <a:ext cx="171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court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4349BF-A699-0523-8856-A8E81F3F2F4C}"/>
              </a:ext>
            </a:extLst>
          </p:cNvPr>
          <p:cNvSpPr txBox="1"/>
          <p:nvPr/>
        </p:nvSpPr>
        <p:spPr>
          <a:xfrm>
            <a:off x="4216400" y="3657600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Très réduit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DF60975-2FCE-2BE4-6EFB-F4C864C9A2FD}"/>
              </a:ext>
            </a:extLst>
          </p:cNvPr>
          <p:cNvSpPr txBox="1"/>
          <p:nvPr/>
        </p:nvSpPr>
        <p:spPr>
          <a:xfrm>
            <a:off x="4033520" y="4175760"/>
            <a:ext cx="245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Avec une seule poche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017434-A898-83C0-879C-33D9CFFC62F0}"/>
              </a:ext>
            </a:extLst>
          </p:cNvPr>
          <p:cNvSpPr txBox="1"/>
          <p:nvPr/>
        </p:nvSpPr>
        <p:spPr>
          <a:xfrm>
            <a:off x="4043680" y="4714240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Longues et pointues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A12AFDC-C673-3322-A997-38773C9E859B}"/>
              </a:ext>
            </a:extLst>
          </p:cNvPr>
          <p:cNvSpPr txBox="1"/>
          <p:nvPr/>
        </p:nvSpPr>
        <p:spPr>
          <a:xfrm>
            <a:off x="4297680" y="5262880"/>
            <a:ext cx="300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Tranchante avec des crêtes</a:t>
            </a:r>
          </a:p>
        </p:txBody>
      </p:sp>
    </p:spTree>
    <p:extLst>
      <p:ext uri="{BB962C8B-B14F-4D97-AF65-F5344CB8AC3E}">
        <p14:creationId xmlns:p14="http://schemas.microsoft.com/office/powerpoint/2010/main" val="4078483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39862" y="2710597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876300" y="111760"/>
            <a:ext cx="103505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buNone/>
            </a:pPr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Evaluez-vous en utilisant la grille ci-dessous. Montrez ce que vous trouvez difficile , demandez de l’aide si nécessaire. </a:t>
            </a: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CED852C-A26B-3C00-9DE7-9B074918D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27" y="1805894"/>
            <a:ext cx="11028353" cy="179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00" b="4437"/>
          <a:stretch>
            <a:fillRect/>
          </a:stretch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5185D4D-1DF2-7993-BF63-4BCD8F7C15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52" y="2617893"/>
            <a:ext cx="2404770" cy="1352683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2"/>
            <a:ext cx="1000460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106585"/>
                </a:solidFill>
              </a:rPr>
              <a:t>Établir le lien entre la denture /le tube digestif d'un animal et son régime alimentaire.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984734" y="227265"/>
            <a:ext cx="99372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les tâches ci-dessous: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2874-3034-68C5-BF3F-B5201DF5E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B2221FE-5758-26D0-D757-3E3C1F073F6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068624A-BA4B-5469-9C5F-252073DB5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339" y="358733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E21201A-CE25-BCE5-5462-B27DC148C961}"/>
              </a:ext>
            </a:extLst>
          </p:cNvPr>
          <p:cNvSpPr txBox="1"/>
          <p:nvPr/>
        </p:nvSpPr>
        <p:spPr>
          <a:xfrm>
            <a:off x="812800" y="1676400"/>
            <a:ext cx="9123680" cy="523220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800" b="1" i="0" u="none" strike="noStrike" cap="none" spc="0" normalizeH="0" baseline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1. Observez le crane ci-contre et répondez par Vrai ou faux.</a:t>
            </a:r>
          </a:p>
        </p:txBody>
      </p:sp>
      <p:pic>
        <p:nvPicPr>
          <p:cNvPr id="7" name="Picture 2" descr="Carnivore Teeth Diagram">
            <a:extLst>
              <a:ext uri="{FF2B5EF4-FFF2-40B4-BE49-F238E27FC236}">
                <a16:creationId xmlns:a16="http://schemas.microsoft.com/office/drawing/2014/main" id="{60ED8ADE-2019-61FC-A193-4F4B88FA6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57" b="89426" l="9916" r="90084">
                        <a14:foregroundMark x1="57806" y1="9668" x2="69198" y2="8459"/>
                        <a14:foregroundMark x1="69198" y1="8459" x2="73629" y2="12085"/>
                        <a14:foregroundMark x1="90084" y1="26586" x2="89662" y2="598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94" y="1889760"/>
            <a:ext cx="5965239" cy="416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2DCC3B3-4036-A3D3-A4BB-6BD1AAE97D68}"/>
              </a:ext>
            </a:extLst>
          </p:cNvPr>
          <p:cNvSpPr txBox="1"/>
          <p:nvPr/>
        </p:nvSpPr>
        <p:spPr>
          <a:xfrm>
            <a:off x="1676400" y="2875281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Une denture  incomplète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9248AE-CBB2-3128-820F-0A194C779FEA}"/>
              </a:ext>
            </a:extLst>
          </p:cNvPr>
          <p:cNvSpPr txBox="1"/>
          <p:nvPr/>
        </p:nvSpPr>
        <p:spPr>
          <a:xfrm>
            <a:off x="1645920" y="3606801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b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Des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canines long et pointues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8D5B7C-3044-B6C2-646D-1C2F4B561C1C}"/>
              </a:ext>
            </a:extLst>
          </p:cNvPr>
          <p:cNvSpPr txBox="1"/>
          <p:nvPr/>
        </p:nvSpPr>
        <p:spPr>
          <a:xfrm>
            <a:off x="1605280" y="4378961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Molaires avec table d’usure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C80DE48-2920-95A1-A011-FE158F87D9E4}"/>
              </a:ext>
            </a:extLst>
          </p:cNvPr>
          <p:cNvSpPr/>
          <p:nvPr/>
        </p:nvSpPr>
        <p:spPr>
          <a:xfrm>
            <a:off x="568961" y="2865120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1FD3850-9B1F-FBF3-4B9F-F2BE9B1FA396}"/>
              </a:ext>
            </a:extLst>
          </p:cNvPr>
          <p:cNvSpPr/>
          <p:nvPr/>
        </p:nvSpPr>
        <p:spPr>
          <a:xfrm>
            <a:off x="558801" y="3576320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3EBC59E-0573-2A5F-0E78-7A8DB4B0D0AA}"/>
              </a:ext>
            </a:extLst>
          </p:cNvPr>
          <p:cNvSpPr/>
          <p:nvPr/>
        </p:nvSpPr>
        <p:spPr>
          <a:xfrm>
            <a:off x="558801" y="4307841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31A392A9-0F52-E4C2-A450-BAFD457C064D}"/>
              </a:ext>
            </a:extLst>
          </p:cNvPr>
          <p:cNvSpPr txBox="1"/>
          <p:nvPr/>
        </p:nvSpPr>
        <p:spPr>
          <a:xfrm>
            <a:off x="1027692" y="237693"/>
            <a:ext cx="910182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question relative à l’adaptation d’un carnivore à son régime alimentaire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D_A_02">
            <a:extLst>
              <a:ext uri="{FF2B5EF4-FFF2-40B4-BE49-F238E27FC236}">
                <a16:creationId xmlns:a16="http://schemas.microsoft.com/office/drawing/2014/main" id="{9DA1F0FD-AD6E-CC00-7FE8-4D00895528B8}"/>
              </a:ext>
            </a:extLst>
          </p:cNvPr>
          <p:cNvSpPr txBox="1"/>
          <p:nvPr/>
        </p:nvSpPr>
        <p:spPr>
          <a:xfrm>
            <a:off x="936252" y="6339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</p:spTree>
    <p:extLst>
      <p:ext uri="{BB962C8B-B14F-4D97-AF65-F5344CB8AC3E}">
        <p14:creationId xmlns:p14="http://schemas.microsoft.com/office/powerpoint/2010/main" val="196860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84DB-A042-045D-C449-413567351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F362A4F4-FF26-BBA5-C5E5-6A8A7A93431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D010244F-73DC-0D73-1940-08A1BA48E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61BE94-4BE7-6B55-2F1A-3C5A230DCB01}"/>
              </a:ext>
            </a:extLst>
          </p:cNvPr>
          <p:cNvSpPr txBox="1"/>
          <p:nvPr/>
        </p:nvSpPr>
        <p:spPr>
          <a:xfrm>
            <a:off x="1838304" y="2779908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Une denture  incomplète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51FF5D8-3661-C925-98EE-D6EF4F831272}"/>
              </a:ext>
            </a:extLst>
          </p:cNvPr>
          <p:cNvSpPr txBox="1"/>
          <p:nvPr/>
        </p:nvSpPr>
        <p:spPr>
          <a:xfrm>
            <a:off x="1838304" y="3534821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b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Des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canines long et pointues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F2436FA-F2A7-416C-A9B8-4A37A9391E1B}"/>
              </a:ext>
            </a:extLst>
          </p:cNvPr>
          <p:cNvSpPr txBox="1"/>
          <p:nvPr/>
        </p:nvSpPr>
        <p:spPr>
          <a:xfrm>
            <a:off x="1807824" y="4350695"/>
            <a:ext cx="48158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Molaires avec table d’usure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F60E06-0CC0-651A-A6CF-DAD7F2095A6C}"/>
              </a:ext>
            </a:extLst>
          </p:cNvPr>
          <p:cNvSpPr/>
          <p:nvPr/>
        </p:nvSpPr>
        <p:spPr>
          <a:xfrm>
            <a:off x="730865" y="2769747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DA0CE5-C818-C276-A58E-D0B5119D8489}"/>
              </a:ext>
            </a:extLst>
          </p:cNvPr>
          <p:cNvSpPr/>
          <p:nvPr/>
        </p:nvSpPr>
        <p:spPr>
          <a:xfrm>
            <a:off x="720705" y="3480947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vrai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8C54863-1288-EFFA-F952-8EE701ECEA55}"/>
              </a:ext>
            </a:extLst>
          </p:cNvPr>
          <p:cNvSpPr/>
          <p:nvPr/>
        </p:nvSpPr>
        <p:spPr>
          <a:xfrm>
            <a:off x="720705" y="4283587"/>
            <a:ext cx="894080" cy="56896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faux</a:t>
            </a:r>
          </a:p>
        </p:txBody>
      </p:sp>
      <p:pic>
        <p:nvPicPr>
          <p:cNvPr id="11" name="Picture 2" descr="Carnivore Teeth Diagram">
            <a:extLst>
              <a:ext uri="{FF2B5EF4-FFF2-40B4-BE49-F238E27FC236}">
                <a16:creationId xmlns:a16="http://schemas.microsoft.com/office/drawing/2014/main" id="{2718328C-B107-3853-F5ED-B73AD29A2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57" b="89426" l="9916" r="90084">
                        <a14:foregroundMark x1="57806" y1="9668" x2="69198" y2="8459"/>
                        <a14:foregroundMark x1="69198" y1="8459" x2="73629" y2="12085"/>
                        <a14:foregroundMark x1="90084" y1="26586" x2="89662" y2="598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94" y="1889760"/>
            <a:ext cx="5965239" cy="416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1">
            <a:extLst>
              <a:ext uri="{FF2B5EF4-FFF2-40B4-BE49-F238E27FC236}">
                <a16:creationId xmlns:a16="http://schemas.microsoft.com/office/drawing/2014/main" id="{20581194-DC94-1F9D-5C60-60381BA5BA05}"/>
              </a:ext>
            </a:extLst>
          </p:cNvPr>
          <p:cNvSpPr txBox="1"/>
          <p:nvPr/>
        </p:nvSpPr>
        <p:spPr>
          <a:xfrm>
            <a:off x="1027692" y="308813"/>
            <a:ext cx="1028038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Parfait. Je vous rappelle qu’un carnivore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 à une denture complète avec des canines longues et pointues et ils n’ont pas de table d’usure.</a:t>
            </a:r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72473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731F3-756C-900D-5618-C5BD18AC7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CB053316-0BCC-7775-5FCB-BFD3EFB41ED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5E74F9-F0EF-543A-5989-C718739AEB86}"/>
              </a:ext>
            </a:extLst>
          </p:cNvPr>
          <p:cNvSpPr/>
          <p:nvPr/>
        </p:nvSpPr>
        <p:spPr>
          <a:xfrm>
            <a:off x="1370371" y="1198639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fr-MA" sz="2800" b="1" dirty="0">
                <a:solidFill>
                  <a:srgbClr val="0852A4"/>
                </a:solidFill>
                <a:latin typeface="Calibri" panose="020F0502020204030204"/>
              </a:rPr>
              <a:t>Complétez le tableau ci-dessous par ce qui convient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6" name="Picture 2" descr="Buffalo Jaw Bone - Etsy">
            <a:extLst>
              <a:ext uri="{FF2B5EF4-FFF2-40B4-BE49-F238E27FC236}">
                <a16:creationId xmlns:a16="http://schemas.microsoft.com/office/drawing/2014/main" id="{0F2C7791-C3F6-9661-BC6A-C72434D49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" y="2102484"/>
            <a:ext cx="5063490" cy="402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C5C8805-E705-C6C4-86E4-935C073A8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47928"/>
              </p:ext>
            </p:extLst>
          </p:nvPr>
        </p:nvGraphicFramePr>
        <p:xfrm>
          <a:off x="5730240" y="3015826"/>
          <a:ext cx="600456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2280">
                  <a:extLst>
                    <a:ext uri="{9D8B030D-6E8A-4147-A177-3AD203B41FA5}">
                      <a16:colId xmlns:a16="http://schemas.microsoft.com/office/drawing/2014/main" val="1959963193"/>
                    </a:ext>
                  </a:extLst>
                </a:gridCol>
                <a:gridCol w="3002280">
                  <a:extLst>
                    <a:ext uri="{9D8B030D-6E8A-4147-A177-3AD203B41FA5}">
                      <a16:colId xmlns:a16="http://schemas.microsoft.com/office/drawing/2014/main" val="1232013916"/>
                    </a:ext>
                  </a:extLst>
                </a:gridCol>
              </a:tblGrid>
              <a:tr h="905934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Indice d’adaptation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Régime alimentaire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012277"/>
                  </a:ext>
                </a:extLst>
              </a:tr>
              <a:tr h="687882">
                <a:tc>
                  <a:txBody>
                    <a:bodyPr/>
                    <a:lstStyle/>
                    <a:p>
                      <a:r>
                        <a:rPr lang="fr-FR" sz="2800" dirty="0"/>
                        <a:t> </a:t>
                      </a:r>
                    </a:p>
                    <a:p>
                      <a:r>
                        <a:rPr lang="fr-FR" sz="2800" dirty="0"/>
                        <a:t>………………………………………………………..</a:t>
                      </a:r>
                    </a:p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………………………………………………………..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041226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F22C4F37-08DD-A628-7B3A-ABBD03D2D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339" y="358733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_A_02">
            <a:extLst>
              <a:ext uri="{FF2B5EF4-FFF2-40B4-BE49-F238E27FC236}">
                <a16:creationId xmlns:a16="http://schemas.microsoft.com/office/drawing/2014/main" id="{23A408E4-AD0A-FD62-97EA-7CEB3139F5B0}"/>
              </a:ext>
            </a:extLst>
          </p:cNvPr>
          <p:cNvSpPr txBox="1"/>
          <p:nvPr/>
        </p:nvSpPr>
        <p:spPr>
          <a:xfrm>
            <a:off x="956572" y="64409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E168CA78-DA8B-A850-70BF-09F2B5809E9F}"/>
              </a:ext>
            </a:extLst>
          </p:cNvPr>
          <p:cNvSpPr txBox="1"/>
          <p:nvPr/>
        </p:nvSpPr>
        <p:spPr>
          <a:xfrm>
            <a:off x="1027692" y="237693"/>
            <a:ext cx="910182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question relative à l’adaptation d’un herbivore  à son régime alimentaire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21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18109</TotalTime>
  <Words>569</Words>
  <Application>Microsoft Office PowerPoint</Application>
  <PresentationFormat>Grand écran</PresentationFormat>
  <Paragraphs>133</Paragraphs>
  <Slides>20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20</vt:i4>
      </vt:variant>
    </vt:vector>
  </HeadingPairs>
  <TitlesOfParts>
    <vt:vector size="30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1231</cp:revision>
  <cp:lastPrinted>2024-10-05T19:15:58Z</cp:lastPrinted>
  <dcterms:created xsi:type="dcterms:W3CDTF">2024-05-28T10:13:44Z</dcterms:created>
  <dcterms:modified xsi:type="dcterms:W3CDTF">2025-12-27T00:26:30Z</dcterms:modified>
</cp:coreProperties>
</file>