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0"/>
  </p:notesMasterIdLst>
  <p:handoutMasterIdLst>
    <p:handoutMasterId r:id="rId21"/>
  </p:handoutMasterIdLst>
  <p:sldIdLst>
    <p:sldId id="2147483585" r:id="rId4"/>
    <p:sldId id="2147483485" r:id="rId5"/>
    <p:sldId id="2134805878" r:id="rId6"/>
    <p:sldId id="2134806573" r:id="rId7"/>
    <p:sldId id="2147483592" r:id="rId8"/>
    <p:sldId id="256" r:id="rId9"/>
    <p:sldId id="257" r:id="rId10"/>
    <p:sldId id="258" r:id="rId11"/>
    <p:sldId id="2147483568" r:id="rId12"/>
    <p:sldId id="2147483614" r:id="rId13"/>
    <p:sldId id="2147483615" r:id="rId14"/>
    <p:sldId id="2134806108" r:id="rId15"/>
    <p:sldId id="2134806575" r:id="rId16"/>
    <p:sldId id="2134806577" r:id="rId17"/>
    <p:sldId id="2134806581" r:id="rId18"/>
    <p:sldId id="213480658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147483592"/>
            <p14:sldId id="256"/>
            <p14:sldId id="257"/>
            <p14:sldId id="258"/>
          </p14:sldIdLst>
        </p14:section>
        <p14:section name="Consolidation" id="{22D92770-EE3A-4FC2-857A-DF2A0B803C03}">
          <p14:sldIdLst>
            <p14:sldId id="2147483568"/>
            <p14:sldId id="2147483614"/>
            <p14:sldId id="2147483615"/>
            <p14:sldId id="2134806108"/>
            <p14:sldId id="2134806575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E4D"/>
    <a:srgbClr val="5FADE4"/>
    <a:srgbClr val="A11145"/>
    <a:srgbClr val="FDF2E2"/>
    <a:srgbClr val="BF4598"/>
    <a:srgbClr val="00663F"/>
    <a:srgbClr val="F3DFED"/>
    <a:srgbClr val="2CB551"/>
    <a:srgbClr val="F2F7D9"/>
    <a:srgbClr val="027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105" d="100"/>
          <a:sy n="105" d="100"/>
        </p:scale>
        <p:origin x="8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06/11/2025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06/11/2025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5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2925764-0D6D-CD92-5595-5B0A597AC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DB13F9B-5110-E022-72EE-D5D6F3C2B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4D05A80-33D6-C9B2-D359-976734BE65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351BEC8-3BC2-088D-D8F7-DC1DA9C468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6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827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F6F289-BDD3-B764-531C-202C791F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651A34B0-8D61-B8C6-328E-46A344631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F506BB8-4B27-65F8-6385-DC89BF171B2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83BEB26-E5C5-131E-0BB5-09CF1187FE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5805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FAE216-DDE9-A30F-986D-48B51CC8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A2177C0-CD7F-30D0-9C67-D1B1D9858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24EA1D3-242E-7B39-F86A-9E49F9974D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B6A11B6D-1028-8AE1-2A6C-4EFA7F40B8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675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06/11/2025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06/11/2025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06/11/2025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06/11/2025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06/11/2025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5.png"/><Relationship Id="rId5" Type="http://schemas.openxmlformats.org/officeDocument/2006/relationships/image" Target="../media/image10.jpe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1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77488D4-58CC-9FEA-FD2E-99EE50CB4A9A}"/>
              </a:ext>
            </a:extLst>
          </p:cNvPr>
          <p:cNvGrpSpPr/>
          <p:nvPr/>
        </p:nvGrpSpPr>
        <p:grpSpPr>
          <a:xfrm>
            <a:off x="431496" y="5128614"/>
            <a:ext cx="7303102" cy="696796"/>
            <a:chOff x="431496" y="5234467"/>
            <a:chExt cx="7303102" cy="696796"/>
          </a:xfrm>
        </p:grpSpPr>
        <p:sp>
          <p:nvSpPr>
            <p:cNvPr id="5" name="Google Shape;224;p26">
              <a:extLst>
                <a:ext uri="{FF2B5EF4-FFF2-40B4-BE49-F238E27FC236}">
                  <a16:creationId xmlns:a16="http://schemas.microsoft.com/office/drawing/2014/main" id="{3AE73AC1-B3C6-9C2D-EA49-C58FFF085C16}"/>
                </a:ext>
              </a:extLst>
            </p:cNvPr>
            <p:cNvSpPr/>
            <p:nvPr/>
          </p:nvSpPr>
          <p:spPr>
            <a:xfrm>
              <a:off x="431496" y="5234467"/>
              <a:ext cx="7303102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3   </a:t>
              </a:r>
            </a:p>
          </p:txBody>
        </p:sp>
        <p:sp>
          <p:nvSpPr>
            <p:cNvPr id="6" name="Google Shape;741;p98">
              <a:extLst>
                <a:ext uri="{FF2B5EF4-FFF2-40B4-BE49-F238E27FC236}">
                  <a16:creationId xmlns:a16="http://schemas.microsoft.com/office/drawing/2014/main" id="{612AC588-3DA2-714C-EA1C-AE16AA308140}"/>
                </a:ext>
              </a:extLst>
            </p:cNvPr>
            <p:cNvSpPr txBox="1"/>
            <p:nvPr/>
          </p:nvSpPr>
          <p:spPr>
            <a:xfrm>
              <a:off x="2276202" y="5417652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dirty="0">
                  <a:solidFill>
                    <a:srgbClr val="FFFFFF"/>
                  </a:solidFill>
                  <a:latin typeface="Calibri-Bold"/>
                </a:rPr>
                <a:t>Décrire le processus de base de la photosynthèse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-Bold"/>
                </a:rPr>
                <a:t> </a:t>
              </a:r>
            </a:p>
          </p:txBody>
        </p:sp>
        <p:sp>
          <p:nvSpPr>
            <p:cNvPr id="7" name="Google Shape;742;p98">
              <a:extLst>
                <a:ext uri="{FF2B5EF4-FFF2-40B4-BE49-F238E27FC236}">
                  <a16:creationId xmlns:a16="http://schemas.microsoft.com/office/drawing/2014/main" id="{A5EC43C2-01B9-DCAA-6FA2-4E6E76352875}"/>
                </a:ext>
              </a:extLst>
            </p:cNvPr>
            <p:cNvSpPr/>
            <p:nvPr/>
          </p:nvSpPr>
          <p:spPr>
            <a:xfrm>
              <a:off x="2148396" y="5346142"/>
              <a:ext cx="65604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971DEE-7492-6696-C758-9DF294B18BD1}"/>
              </a:ext>
            </a:extLst>
          </p:cNvPr>
          <p:cNvGrpSpPr/>
          <p:nvPr/>
        </p:nvGrpSpPr>
        <p:grpSpPr>
          <a:xfrm>
            <a:off x="422299" y="4050804"/>
            <a:ext cx="7312299" cy="696796"/>
            <a:chOff x="422299" y="3556347"/>
            <a:chExt cx="7312299" cy="696796"/>
          </a:xfrm>
        </p:grpSpPr>
        <p:sp>
          <p:nvSpPr>
            <p:cNvPr id="9" name="Google Shape;223;p26">
              <a:extLst>
                <a:ext uri="{FF2B5EF4-FFF2-40B4-BE49-F238E27FC236}">
                  <a16:creationId xmlns:a16="http://schemas.microsoft.com/office/drawing/2014/main" id="{E832F511-3C98-454C-4261-FA119150DD0B}"/>
                </a:ext>
              </a:extLst>
            </p:cNvPr>
            <p:cNvSpPr/>
            <p:nvPr/>
          </p:nvSpPr>
          <p:spPr>
            <a:xfrm>
              <a:off x="422299" y="3556347"/>
              <a:ext cx="731229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1" name="Google Shape;735;p98">
              <a:extLst>
                <a:ext uri="{FF2B5EF4-FFF2-40B4-BE49-F238E27FC236}">
                  <a16:creationId xmlns:a16="http://schemas.microsoft.com/office/drawing/2014/main" id="{A7585881-A685-E5E9-DF00-2F2F029854BA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E2CCFFF-7C0B-8406-D84A-511D9E0A3DE8}"/>
                </a:ext>
              </a:extLst>
            </p:cNvPr>
            <p:cNvSpPr txBox="1"/>
            <p:nvPr/>
          </p:nvSpPr>
          <p:spPr>
            <a:xfrm>
              <a:off x="2221149" y="3680037"/>
              <a:ext cx="538323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FFFFFF"/>
                  </a:solidFill>
                  <a:effectLst/>
                  <a:latin typeface="Calibri-Bold"/>
                </a:rPr>
                <a:t>Cycles et flux de l’énergie dans l’écosystème</a:t>
              </a:r>
              <a:r>
                <a:rPr lang="fr-FR" sz="2000" noProof="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162877" y="3075057"/>
            <a:ext cx="10004602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908148" y="3128937"/>
            <a:ext cx="8999055" cy="46166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dirty="0">
                <a:solidFill>
                  <a:srgbClr val="106585"/>
                </a:solidFill>
              </a:rPr>
              <a:t>Décrire le processus de base de la photosynthèse.</a:t>
            </a:r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37" y="2791780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984735" y="227265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: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3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22E61F2-D61D-D11D-D8DC-30262DE76FB0}"/>
              </a:ext>
            </a:extLst>
          </p:cNvPr>
          <p:cNvSpPr/>
          <p:nvPr/>
        </p:nvSpPr>
        <p:spPr>
          <a:xfrm>
            <a:off x="346590" y="1091133"/>
            <a:ext cx="10825398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Choisissez la bonne réponse.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L’élément nécessaire à la photosynthèse parmi ceux proposés est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9E25C41-A2CA-59E8-87CC-252737B1DE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9" r="4343"/>
          <a:stretch>
            <a:fillRect/>
          </a:stretch>
        </p:blipFill>
        <p:spPr>
          <a:xfrm>
            <a:off x="2093976" y="2105823"/>
            <a:ext cx="7720588" cy="3722282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020A18A8-9DE8-5A6C-0D0D-337A6B055401}"/>
              </a:ext>
            </a:extLst>
          </p:cNvPr>
          <p:cNvGrpSpPr/>
          <p:nvPr/>
        </p:nvGrpSpPr>
        <p:grpSpPr>
          <a:xfrm>
            <a:off x="783686" y="6014329"/>
            <a:ext cx="10624627" cy="521075"/>
            <a:chOff x="1899920" y="3939439"/>
            <a:chExt cx="10624627" cy="52107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E06F4A26-FAD5-1AD9-5401-83E781D7FBEB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sucre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D0B0DA4-E9B0-9134-5EBA-AAF9DB3DFA46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dioxygène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40A92CD-3010-6ED5-E690-169BFFA3C9A3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 lumière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4FD7934C-ACF1-BCAA-1ED9-3715271D0FEF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3F94C71-C0CE-DFDD-4844-82E4C28966A2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AA098B3-FF7C-306F-28C8-DF51B1F5A1DD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C068624A-BA4B-5469-9C5F-252073DB5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84DB-A042-045D-C449-41356735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F362A4F4-FF26-BBA5-C5E5-6A8A7A93431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010244F-73DC-0D73-1940-08A1BA48E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21381F2-0804-1B61-560F-92AA3CE08D59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295CE2D-C13B-1A02-A982-5C99253A2F03}"/>
              </a:ext>
            </a:extLst>
          </p:cNvPr>
          <p:cNvSpPr/>
          <p:nvPr/>
        </p:nvSpPr>
        <p:spPr>
          <a:xfrm>
            <a:off x="385646" y="1402080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L’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élément nécessaire à la photosynthèse est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EC6AE2F-A9BF-7725-291F-08347DBA494F}"/>
              </a:ext>
            </a:extLst>
          </p:cNvPr>
          <p:cNvGrpSpPr/>
          <p:nvPr/>
        </p:nvGrpSpPr>
        <p:grpSpPr>
          <a:xfrm>
            <a:off x="783686" y="5960822"/>
            <a:ext cx="10624627" cy="521075"/>
            <a:chOff x="1899920" y="3939439"/>
            <a:chExt cx="10624627" cy="521075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00AE61A-BC0A-B0AA-25E4-A53E16C83B15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sucre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064600C-DFFC-CB0A-9BEB-069D33C81377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dioxygène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5A126A0-95DA-E664-34C6-AF67926C0F49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 lumière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060ADBF-E91D-8773-3468-33299CFEC501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8FD43B2-F7C3-BCD9-E81D-D3D9867A3C9E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9BC4D3B2-9ABB-B02E-C5CF-0286AFC64929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91BB8F72-F60E-7170-E4E1-E9F79C41E2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09" r="4343"/>
          <a:stretch>
            <a:fillRect/>
          </a:stretch>
        </p:blipFill>
        <p:spPr>
          <a:xfrm>
            <a:off x="2105053" y="2095663"/>
            <a:ext cx="7733030" cy="372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473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9AC89-F4D9-CAF4-03F0-BAE3880B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B69E1BF1-AEA9-07AB-0990-7B22098D74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37739986-734E-A0A4-E6F6-0E434EECB408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9A35C80-004F-8E4B-E3C1-E3AF13DA2600}"/>
              </a:ext>
            </a:extLst>
          </p:cNvPr>
          <p:cNvSpPr/>
          <p:nvPr/>
        </p:nvSpPr>
        <p:spPr>
          <a:xfrm>
            <a:off x="525314" y="1055706"/>
            <a:ext cx="11408148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Calibri" panose="020F0502020204030204"/>
              </a:rPr>
              <a:t>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Choisissez la bonne réponse.</a:t>
            </a:r>
          </a:p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À partir du schéma suivan</a:t>
            </a: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t, l’organite cellulaire où se déroule la photosynthèse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70B76E9-165B-AE67-9DC3-3E6B4F582D64}"/>
              </a:ext>
            </a:extLst>
          </p:cNvPr>
          <p:cNvGrpSpPr/>
          <p:nvPr/>
        </p:nvGrpSpPr>
        <p:grpSpPr>
          <a:xfrm>
            <a:off x="783852" y="5999888"/>
            <a:ext cx="10068600" cy="521075"/>
            <a:chOff x="1899920" y="3939439"/>
            <a:chExt cx="10370694" cy="521075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93CF45F-3ECE-904F-6F5D-578212099A16}"/>
                </a:ext>
              </a:extLst>
            </p:cNvPr>
            <p:cNvSpPr/>
            <p:nvPr/>
          </p:nvSpPr>
          <p:spPr>
            <a:xfrm>
              <a:off x="5986586" y="3939576"/>
              <a:ext cx="273553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La mitochondrie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4FEB73E-8F38-3644-CB74-5C5EE0F06A3D}"/>
                </a:ext>
              </a:extLst>
            </p:cNvPr>
            <p:cNvSpPr/>
            <p:nvPr/>
          </p:nvSpPr>
          <p:spPr>
            <a:xfrm>
              <a:off x="9598466" y="3949736"/>
              <a:ext cx="267214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chloroplaste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A9AE570-4034-1B8B-0102-295416AAAEB2}"/>
                </a:ext>
              </a:extLst>
            </p:cNvPr>
            <p:cNvSpPr/>
            <p:nvPr/>
          </p:nvSpPr>
          <p:spPr>
            <a:xfrm>
              <a:off x="2303587" y="3949599"/>
              <a:ext cx="22423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Le noyau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9F22854-A94B-344F-D938-CCFAA471D5F9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6D809AB-C9FB-80DC-20CE-F8054D918F8A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2141F23-505B-6A0A-47F4-FC8A7279A35F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E9154F2-69CF-315C-51CF-C430EB278F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9" r="4343"/>
          <a:stretch>
            <a:fillRect/>
          </a:stretch>
        </p:blipFill>
        <p:spPr>
          <a:xfrm>
            <a:off x="1764632" y="2067590"/>
            <a:ext cx="7724183" cy="3724015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F22C4F37-08DD-A628-7B3A-ABBD03D2D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282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731F3-756C-900D-5618-C5BD18AC7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CB053316-0BCC-7775-5FCB-BFD3EFB41ED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961AD4E-1E66-D379-D8F8-8442A419A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CBE2E6B-DD87-4A4E-7AF9-735091C000B4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3F4F5ED-D7E3-3AD4-DE97-8FA8FDFE72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09" r="4343"/>
          <a:stretch>
            <a:fillRect/>
          </a:stretch>
        </p:blipFill>
        <p:spPr>
          <a:xfrm>
            <a:off x="1764632" y="2067590"/>
            <a:ext cx="7724183" cy="3724015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1E4F094-F474-6AE2-E2D7-3BE0570FFDEE}"/>
              </a:ext>
            </a:extLst>
          </p:cNvPr>
          <p:cNvSpPr/>
          <p:nvPr/>
        </p:nvSpPr>
        <p:spPr>
          <a:xfrm>
            <a:off x="525314" y="1296343"/>
            <a:ext cx="1089554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À partir du schéma suivan</a:t>
            </a: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t, l’organite cellulaire où se déroule la photosynthèse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A5D659D-56B3-3168-9805-14095B3E9ACF}"/>
              </a:ext>
            </a:extLst>
          </p:cNvPr>
          <p:cNvGrpSpPr/>
          <p:nvPr/>
        </p:nvGrpSpPr>
        <p:grpSpPr>
          <a:xfrm>
            <a:off x="783852" y="5999888"/>
            <a:ext cx="10068600" cy="521075"/>
            <a:chOff x="1899920" y="3939439"/>
            <a:chExt cx="10370694" cy="52107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7BA22EE-0207-CA67-C39E-DEE2FCFD7FD3}"/>
                </a:ext>
              </a:extLst>
            </p:cNvPr>
            <p:cNvSpPr/>
            <p:nvPr/>
          </p:nvSpPr>
          <p:spPr>
            <a:xfrm>
              <a:off x="5986586" y="3939576"/>
              <a:ext cx="273553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La mitochondrie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8EF4A87-E658-E61D-C6AB-7661A29D1742}"/>
                </a:ext>
              </a:extLst>
            </p:cNvPr>
            <p:cNvSpPr/>
            <p:nvPr/>
          </p:nvSpPr>
          <p:spPr>
            <a:xfrm>
              <a:off x="9598466" y="3949736"/>
              <a:ext cx="2672148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Le chloroplaste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F2E05BD-CEEC-B06C-749B-6FEBCE54C489}"/>
                </a:ext>
              </a:extLst>
            </p:cNvPr>
            <p:cNvSpPr/>
            <p:nvPr/>
          </p:nvSpPr>
          <p:spPr>
            <a:xfrm>
              <a:off x="2303587" y="3949599"/>
              <a:ext cx="22423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Le noyau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8934881-EC52-7ECB-D24C-CB59668879E7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DC8B2C1-419D-BA85-0E03-D942629F5D41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9719E55-B576-D6C1-E08B-D343F0A06CD7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5521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C428F8F-EAA5-A470-F8B7-1D0C48351B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8" r="3228"/>
          <a:stretch>
            <a:fillRect/>
          </a:stretch>
        </p:blipFill>
        <p:spPr>
          <a:xfrm>
            <a:off x="2326106" y="1269207"/>
            <a:ext cx="6814898" cy="527619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D540C0E-C817-0B78-64D8-0118207E7132}"/>
              </a:ext>
            </a:extLst>
          </p:cNvPr>
          <p:cNvSpPr txBox="1"/>
          <p:nvPr/>
        </p:nvSpPr>
        <p:spPr>
          <a:xfrm>
            <a:off x="882316" y="312603"/>
            <a:ext cx="86787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la consolidation 1 de la page 46 sur le livret.</a:t>
            </a: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D85A322F-6828-DE1D-EBEA-5734E148F2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B750-BBFA-32B1-443E-BC06EB85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2709362E-5466-0828-7FD6-12C7038B450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AD18B0D-7D0F-7722-8F95-9B7D27CEE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941" y="1408670"/>
            <a:ext cx="9703656" cy="492796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A40BBB-22BA-09B2-E0BA-A0DFBF82DDC0}"/>
              </a:ext>
            </a:extLst>
          </p:cNvPr>
          <p:cNvSpPr txBox="1"/>
          <p:nvPr/>
        </p:nvSpPr>
        <p:spPr>
          <a:xfrm>
            <a:off x="882316" y="312603"/>
            <a:ext cx="86787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la consolidation 1 de la page 46 sur le livret.</a:t>
            </a:r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C6C785C4-C03D-AF62-9515-E0334F81E4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1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/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60B214B-7BA1-0D9A-B8F9-FA26FE4F6B0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E9F639E5-2343-1BFC-D92F-D4CF0BF56F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1333" y="893478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2A1268-03A6-70E8-0090-411C27034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39" y="1203158"/>
            <a:ext cx="10234685" cy="519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4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1" name="D_A_01">
            <a:extLst>
              <a:ext uri="{FF2B5EF4-FFF2-40B4-BE49-F238E27FC236}">
                <a16:creationId xmlns:a16="http://schemas.microsoft.com/office/drawing/2014/main" id="{8A74E045-BDB7-6AD5-1A00-55B470BFCCD5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12" name="D_A_02">
            <a:extLst>
              <a:ext uri="{FF2B5EF4-FFF2-40B4-BE49-F238E27FC236}">
                <a16:creationId xmlns:a16="http://schemas.microsoft.com/office/drawing/2014/main" id="{06D430BC-1DEC-9F56-F965-A75FB32CDBBA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70DA930-3FE2-3A23-886F-C7232A635D0E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12B17F2-37CF-17BE-3CDD-DDF2A1047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33DADA82-C621-0BDA-3B59-BCA08902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34A76C86-AE22-3238-E42D-E370E245D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839" y="1203158"/>
            <a:ext cx="10234685" cy="5197643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2E939B5-1631-F23C-96A0-68F3006C2530}"/>
              </a:ext>
            </a:extLst>
          </p:cNvPr>
          <p:cNvSpPr txBox="1"/>
          <p:nvPr/>
        </p:nvSpPr>
        <p:spPr>
          <a:xfrm>
            <a:off x="2277979" y="2255499"/>
            <a:ext cx="50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lumière – Le dioxyde de carbone – L’eau</a:t>
            </a:r>
            <a:endParaRPr lang="fr-FR" b="1" i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79EE941-E059-687D-4237-62C865068844}"/>
              </a:ext>
            </a:extLst>
          </p:cNvPr>
          <p:cNvSpPr txBox="1"/>
          <p:nvPr/>
        </p:nvSpPr>
        <p:spPr>
          <a:xfrm>
            <a:off x="2422837" y="3659305"/>
            <a:ext cx="50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chloroplaste de la cellule végétale</a:t>
            </a:r>
            <a:endParaRPr lang="fr-FR" b="1" i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2FA3ADE-2FF3-E43B-32CA-549482C878A7}"/>
              </a:ext>
            </a:extLst>
          </p:cNvPr>
          <p:cNvSpPr txBox="1"/>
          <p:nvPr/>
        </p:nvSpPr>
        <p:spPr>
          <a:xfrm>
            <a:off x="2671489" y="5470176"/>
            <a:ext cx="50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sucre – le dioxygène</a:t>
            </a:r>
            <a:endParaRPr lang="fr-FR" b="1" i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98" y="1797072"/>
            <a:ext cx="2829438" cy="282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7D161C-3122-6F6A-B5E4-43C3B16EA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79" y="2471825"/>
            <a:ext cx="11673642" cy="220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17862</TotalTime>
  <Words>358</Words>
  <Application>Microsoft Office PowerPoint</Application>
  <PresentationFormat>Grand écran</PresentationFormat>
  <Paragraphs>85</Paragraphs>
  <Slides>16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Calibri-Bold</vt:lpstr>
      <vt:lpstr>Dosis</vt:lpstr>
      <vt:lpstr>Dosis Bold</vt:lpstr>
      <vt:lpstr>Hammersmith One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HOUDA NASSIK</cp:lastModifiedBy>
  <cp:revision>1212</cp:revision>
  <cp:lastPrinted>2024-10-05T19:15:58Z</cp:lastPrinted>
  <dcterms:created xsi:type="dcterms:W3CDTF">2024-05-28T10:13:44Z</dcterms:created>
  <dcterms:modified xsi:type="dcterms:W3CDTF">2025-11-06T21:50:16Z</dcterms:modified>
</cp:coreProperties>
</file>