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5"/>
  </p:notesMasterIdLst>
  <p:handoutMasterIdLst>
    <p:handoutMasterId r:id="rId26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147483592" r:id="rId10"/>
    <p:sldId id="256" r:id="rId11"/>
    <p:sldId id="257" r:id="rId12"/>
    <p:sldId id="2147483626" r:id="rId13"/>
    <p:sldId id="2147483628" r:id="rId14"/>
    <p:sldId id="2147483629" r:id="rId15"/>
    <p:sldId id="258" r:id="rId16"/>
    <p:sldId id="2147483624" r:id="rId17"/>
    <p:sldId id="2147483568" r:id="rId18"/>
    <p:sldId id="2147483623" r:id="rId19"/>
    <p:sldId id="2147483618" r:id="rId20"/>
    <p:sldId id="2147483627" r:id="rId21"/>
    <p:sldId id="2134806577" r:id="rId22"/>
    <p:sldId id="2134806581" r:id="rId23"/>
    <p:sldId id="21348065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147483592"/>
            <p14:sldId id="256"/>
            <p14:sldId id="257"/>
            <p14:sldId id="2147483626"/>
            <p14:sldId id="2147483628"/>
            <p14:sldId id="2147483629"/>
            <p14:sldId id="258"/>
            <p14:sldId id="2147483624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7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E4D"/>
    <a:srgbClr val="5FADE4"/>
    <a:srgbClr val="A11145"/>
    <a:srgbClr val="FDF2E2"/>
    <a:srgbClr val="BF4598"/>
    <a:srgbClr val="00663F"/>
    <a:srgbClr val="F3DFED"/>
    <a:srgbClr val="2CB551"/>
    <a:srgbClr val="F2F7D9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0DADEB-F4DB-91A8-0FE9-07A6DB5F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1ADF05F-B58D-DA65-AA83-51F0D1462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BB46C34-C402-58E9-44A0-5516BA67A5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A632772-99AF-A45A-331E-E4A69F3606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970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925764-0D6D-CD92-5595-5B0A597A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B13F9B-5110-E022-72EE-D5D6F3C2B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4D05A80-33D6-C9B2-D359-976734BE65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351BEC8-3BC2-088D-D8F7-DC1DA9C46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8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2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F6F289-BDD3-B764-531C-202C791F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51A34B0-8D61-B8C6-328E-46A344631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F506BB8-4B27-65F8-6385-DC89BF171B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83BEB26-E5C5-131E-0BB5-09CF1187F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805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FAE216-DDE9-A30F-986D-48B51CC8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AA2177C0-CD7F-30D0-9C67-D1B1D9858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24EA1D3-242E-7B39-F86A-9E49F9974D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B6A11B6D-1028-8AE1-2A6C-4EFA7F40B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13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7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microsoft.com/office/2007/relationships/hdphoto" Target="../media/hdphoto9.wdp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90640" y="5346141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391819" y="3859288"/>
            <a:ext cx="751266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2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87984" y="3825455"/>
              <a:ext cx="75982" cy="49639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257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4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381775" y="4003199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Digestion et alimentation saine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94300" y="4810799"/>
            <a:ext cx="1520940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2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260880" y="4756308"/>
            <a:ext cx="5456254" cy="641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Formuler une hypothèse et élaborer un protocole expérimental de la digestion chimique.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C0993F5-0B1C-3814-1994-948CAC10A8B7}"/>
              </a:ext>
            </a:extLst>
          </p:cNvPr>
          <p:cNvGrpSpPr/>
          <p:nvPr/>
        </p:nvGrpSpPr>
        <p:grpSpPr>
          <a:xfrm>
            <a:off x="1018634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3A2C8666-9394-20FB-BDAF-436F56CED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814E8D3-56A6-747E-2C69-90571EA41A60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824A0088-665C-9DF0-3A9C-1AAB31AAAAB7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2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490F9DD-8616-53D3-5AFF-397043E54D31}"/>
              </a:ext>
            </a:extLst>
          </p:cNvPr>
          <p:cNvSpPr txBox="1"/>
          <p:nvPr/>
        </p:nvSpPr>
        <p:spPr>
          <a:xfrm>
            <a:off x="859366" y="1829477"/>
            <a:ext cx="11520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defTabSz="914400"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 Afin d’identifier la variable dépendante, je lis la question et je repère: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7C02516-F37C-24B6-973C-ABBD105E50B7}"/>
              </a:ext>
            </a:extLst>
          </p:cNvPr>
          <p:cNvGrpSpPr/>
          <p:nvPr/>
        </p:nvGrpSpPr>
        <p:grpSpPr>
          <a:xfrm>
            <a:off x="2445175" y="2939887"/>
            <a:ext cx="5098625" cy="523828"/>
            <a:chOff x="7931514" y="2581843"/>
            <a:chExt cx="5098625" cy="523828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12C107C-393A-A0B8-CF38-9E28857C34F6}"/>
                </a:ext>
              </a:extLst>
            </p:cNvPr>
            <p:cNvSpPr/>
            <p:nvPr/>
          </p:nvSpPr>
          <p:spPr>
            <a:xfrm>
              <a:off x="8369183" y="2594893"/>
              <a:ext cx="4660956" cy="510778"/>
            </a:xfrm>
            <a:prstGeom prst="roundRect">
              <a:avLst/>
            </a:prstGeom>
            <a:solidFill>
              <a:srgbClr val="D3E8F1"/>
            </a:solidFill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cause 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1D2495D-7BED-65B3-B356-B1901300CD0A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28D921B-793A-A51D-F247-0355BE1A92E2}"/>
              </a:ext>
            </a:extLst>
          </p:cNvPr>
          <p:cNvGrpSpPr/>
          <p:nvPr/>
        </p:nvGrpSpPr>
        <p:grpSpPr>
          <a:xfrm>
            <a:off x="2445175" y="4304945"/>
            <a:ext cx="5098625" cy="523828"/>
            <a:chOff x="7931514" y="2581843"/>
            <a:chExt cx="5098625" cy="523828"/>
          </a:xfrm>
          <a:solidFill>
            <a:srgbClr val="002060"/>
          </a:solidFill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82638DEB-AAA7-EE9C-F865-711AF1C2ABE0}"/>
                </a:ext>
              </a:extLst>
            </p:cNvPr>
            <p:cNvSpPr/>
            <p:nvPr/>
          </p:nvSpPr>
          <p:spPr>
            <a:xfrm>
              <a:off x="8369183" y="2594893"/>
              <a:ext cx="4660956" cy="510778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La conséquence 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5664A8-6E06-9D01-F85C-26794899607E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0021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>
            <a:extLst>
              <a:ext uri="{FF2B5EF4-FFF2-40B4-BE49-F238E27FC236}">
                <a16:creationId xmlns:a16="http://schemas.microsoft.com/office/drawing/2014/main" id="{5522420C-1B83-6463-7DD5-4BE51F4C9A2D}"/>
              </a:ext>
            </a:extLst>
          </p:cNvPr>
          <p:cNvGrpSpPr/>
          <p:nvPr/>
        </p:nvGrpSpPr>
        <p:grpSpPr>
          <a:xfrm>
            <a:off x="1038307" y="5830472"/>
            <a:ext cx="4110177" cy="523828"/>
            <a:chOff x="7931514" y="2581843"/>
            <a:chExt cx="4110177" cy="523828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6B218D0-0858-3881-B652-7F06B5A6E04B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Dispositif 1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272286BB-E9B2-9EDE-F19F-7EA897C7FF2C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BDAC7A3-4723-52B3-89AC-70FAF1487454}"/>
              </a:ext>
            </a:extLst>
          </p:cNvPr>
          <p:cNvGrpSpPr/>
          <p:nvPr/>
        </p:nvGrpSpPr>
        <p:grpSpPr>
          <a:xfrm>
            <a:off x="6571438" y="5817422"/>
            <a:ext cx="4110177" cy="523828"/>
            <a:chOff x="7931514" y="2581843"/>
            <a:chExt cx="4110177" cy="523828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A2201C51-D5E7-EC0E-76DA-0A6BDB71C358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Dispositif 2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ABA1BEF8-5D30-ACB4-5CF5-97BF956E999B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26AF56E-19B4-CD47-1866-B851021D2B4A}"/>
              </a:ext>
            </a:extLst>
          </p:cNvPr>
          <p:cNvSpPr txBox="1"/>
          <p:nvPr/>
        </p:nvSpPr>
        <p:spPr>
          <a:xfrm>
            <a:off x="822960" y="213975"/>
            <a:ext cx="1024128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veut montrer expérimentalement si la salive est responsable de la transformation de l’amidon bouilli  en une substance sucrée</a:t>
            </a:r>
            <a:r>
              <a:rPr lang="fr-FR" dirty="0"/>
              <a:t>. 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Deux dispositifs sont proposés.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7703BD-2712-9A88-95E2-F3AA9609FFD2}"/>
              </a:ext>
            </a:extLst>
          </p:cNvPr>
          <p:cNvSpPr txBox="1"/>
          <p:nvPr/>
        </p:nvSpPr>
        <p:spPr>
          <a:xfrm>
            <a:off x="859366" y="1829477"/>
            <a:ext cx="11520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defTabSz="914400"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Le dispositif adéquat pour varier la variable indépendante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26BD69-3541-7DEC-0AD6-B3E6E2B1E60C}"/>
              </a:ext>
            </a:extLst>
          </p:cNvPr>
          <p:cNvSpPr txBox="1"/>
          <p:nvPr/>
        </p:nvSpPr>
        <p:spPr>
          <a:xfrm>
            <a:off x="1032272" y="1182702"/>
            <a:ext cx="4546523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fr-FR"/>
            </a:defPPr>
            <a:lvl1pPr lvl="0">
              <a:spcAft>
                <a:spcPts val="600"/>
              </a:spcAft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 3. Cochez la bonne réponse.</a:t>
            </a:r>
          </a:p>
        </p:txBody>
      </p:sp>
      <p:pic>
        <p:nvPicPr>
          <p:cNvPr id="17" name="Espace réservé du contenu 1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4EF7B076-156D-B3B2-EE61-05A0A6FDA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706" y="2291142"/>
            <a:ext cx="5083022" cy="3388681"/>
          </a:xfrm>
          <a:prstGeom prst="rect">
            <a:avLst/>
          </a:prstGeom>
        </p:spPr>
      </p:pic>
      <p:pic>
        <p:nvPicPr>
          <p:cNvPr id="24" name="Image 2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1591886-1148-3934-689B-9657CD4CB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70"/>
          <a:stretch>
            <a:fillRect/>
          </a:stretch>
        </p:blipFill>
        <p:spPr>
          <a:xfrm>
            <a:off x="1032272" y="2291142"/>
            <a:ext cx="4723356" cy="320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29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10E765A4-49B2-5FEB-1A68-0E73A0E526B3}"/>
              </a:ext>
            </a:extLst>
          </p:cNvPr>
          <p:cNvSpPr txBox="1"/>
          <p:nvPr/>
        </p:nvSpPr>
        <p:spPr>
          <a:xfrm>
            <a:off x="833120" y="187236"/>
            <a:ext cx="10911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varier la variable indépendante ,on doit mettre la salive dans un tube et le remplacer dans un autre tube par l’eau distillée.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10548F6-8012-CBE6-0527-89D04EECCFA3}"/>
              </a:ext>
            </a:extLst>
          </p:cNvPr>
          <p:cNvGrpSpPr/>
          <p:nvPr/>
        </p:nvGrpSpPr>
        <p:grpSpPr>
          <a:xfrm>
            <a:off x="1038307" y="5830472"/>
            <a:ext cx="4110177" cy="523828"/>
            <a:chOff x="7931514" y="2581843"/>
            <a:chExt cx="4110177" cy="523828"/>
          </a:xfrm>
          <a:solidFill>
            <a:srgbClr val="002060"/>
          </a:solidFill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9F08F5E-7555-D0CC-270F-9194BBAC65AE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grp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Dispositif 1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09D0F2F-B010-7D7B-CC46-8E3B646AA0DB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grp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5686-2B1B-9417-A496-6B4D49F6FB73}"/>
              </a:ext>
            </a:extLst>
          </p:cNvPr>
          <p:cNvGrpSpPr/>
          <p:nvPr/>
        </p:nvGrpSpPr>
        <p:grpSpPr>
          <a:xfrm>
            <a:off x="6571438" y="5817422"/>
            <a:ext cx="4110177" cy="523828"/>
            <a:chOff x="7931514" y="2581843"/>
            <a:chExt cx="4110177" cy="523828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D539380-62F4-319B-E8AC-AE486678A133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Dispositif 2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CC7D856-559D-F905-D138-9E3FDDCB386F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3A8D6604-FC93-18DA-942A-C298811D2C3D}"/>
              </a:ext>
            </a:extLst>
          </p:cNvPr>
          <p:cNvSpPr txBox="1"/>
          <p:nvPr/>
        </p:nvSpPr>
        <p:spPr>
          <a:xfrm>
            <a:off x="859366" y="1829477"/>
            <a:ext cx="11520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defTabSz="914400"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Le dispositif adéquat pour varier la variable indépendante :</a:t>
            </a:r>
          </a:p>
        </p:txBody>
      </p:sp>
      <p:pic>
        <p:nvPicPr>
          <p:cNvPr id="15" name="Espace réservé du contenu 1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6411E4B-B6AF-C09B-530E-CB6196FFBA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706" y="2291142"/>
            <a:ext cx="5083022" cy="3388681"/>
          </a:xfrm>
          <a:prstGeom prst="rect">
            <a:avLst/>
          </a:prstGeom>
        </p:spPr>
      </p:pic>
      <p:pic>
        <p:nvPicPr>
          <p:cNvPr id="16" name="Image 1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26BD718-1949-62EE-6E1B-1DE48F042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70"/>
          <a:stretch>
            <a:fillRect/>
          </a:stretch>
        </p:blipFill>
        <p:spPr>
          <a:xfrm>
            <a:off x="1032272" y="2291142"/>
            <a:ext cx="4723356" cy="320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78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1F3-756C-900D-5618-C5BD18AC7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CB053316-0BCC-7775-5FCB-BFD3EFB41E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22C4F37-08DD-A628-7B3A-ABBD03D2D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859" y="26729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23A408E4-AD0A-FD62-97EA-7CEB3139F5B0}"/>
              </a:ext>
            </a:extLst>
          </p:cNvPr>
          <p:cNvSpPr txBox="1"/>
          <p:nvPr/>
        </p:nvSpPr>
        <p:spPr>
          <a:xfrm>
            <a:off x="956572" y="64409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E168CA78-DA8B-A850-70BF-09F2B5809E9F}"/>
              </a:ext>
            </a:extLst>
          </p:cNvPr>
          <p:cNvSpPr txBox="1"/>
          <p:nvPr/>
        </p:nvSpPr>
        <p:spPr>
          <a:xfrm>
            <a:off x="935303" y="50243"/>
            <a:ext cx="9680948" cy="8125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Ci-dessous, deux dispositifs qui ont été réalisés pour garder constante la variable contrôlée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dans la digestion chimique de l’amidon.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Répondez à la question. </a:t>
            </a:r>
          </a:p>
        </p:txBody>
      </p:sp>
      <p:pic>
        <p:nvPicPr>
          <p:cNvPr id="23" name="Espace réservé du contenu 12" descr="Une image contenant capture d’écran, bougie, conception&#10;&#10;Le contenu généré par l’IA peut être incorrect.">
            <a:extLst>
              <a:ext uri="{FF2B5EF4-FFF2-40B4-BE49-F238E27FC236}">
                <a16:creationId xmlns:a16="http://schemas.microsoft.com/office/drawing/2014/main" id="{BC6D2A64-A185-DF9B-2FA2-E3A683F05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715" y="2377890"/>
            <a:ext cx="4812500" cy="320833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88E40BE-0679-B060-2070-91D4563616BA}"/>
              </a:ext>
            </a:extLst>
          </p:cNvPr>
          <p:cNvSpPr txBox="1"/>
          <p:nvPr/>
        </p:nvSpPr>
        <p:spPr>
          <a:xfrm>
            <a:off x="1627723" y="1800154"/>
            <a:ext cx="6215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rPr>
              <a:t>Le bon dispositif est :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B0BA1B9-D137-1022-2F77-1276633B1C3A}"/>
              </a:ext>
            </a:extLst>
          </p:cNvPr>
          <p:cNvSpPr/>
          <p:nvPr/>
        </p:nvSpPr>
        <p:spPr>
          <a:xfrm>
            <a:off x="678505" y="1173305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prstClr val="black"/>
                </a:solidFill>
              </a:rPr>
              <a:t>4.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Cochez la bonne réponse :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2E07D05-A8E0-D297-D160-01B6B0771B2C}"/>
              </a:ext>
            </a:extLst>
          </p:cNvPr>
          <p:cNvGrpSpPr/>
          <p:nvPr/>
        </p:nvGrpSpPr>
        <p:grpSpPr>
          <a:xfrm>
            <a:off x="1038307" y="5830472"/>
            <a:ext cx="4110177" cy="523828"/>
            <a:chOff x="7931514" y="2581843"/>
            <a:chExt cx="4110177" cy="523828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558A28A4-61F6-D49F-7419-F3DC189E08B4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Dispositif A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CFC949-A009-7BD7-149C-FF15BB309103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7FFFDB3-A12C-AA4C-3811-EBEEC7D02752}"/>
              </a:ext>
            </a:extLst>
          </p:cNvPr>
          <p:cNvGrpSpPr/>
          <p:nvPr/>
        </p:nvGrpSpPr>
        <p:grpSpPr>
          <a:xfrm>
            <a:off x="6605848" y="5843522"/>
            <a:ext cx="4110177" cy="523828"/>
            <a:chOff x="7931514" y="2581843"/>
            <a:chExt cx="4110177" cy="523828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6B9919-73B0-4CE7-3D20-B34811C14E49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Dispositif B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FBA349E-D982-32FA-76F1-2693026FDA45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</p:grpSp>
      <p:pic>
        <p:nvPicPr>
          <p:cNvPr id="32" name="Image 31" descr="Une image contenant capture d’écran, conception, bécher&#10;&#10;Le contenu généré par l’IA peut être incorrect.">
            <a:extLst>
              <a:ext uri="{FF2B5EF4-FFF2-40B4-BE49-F238E27FC236}">
                <a16:creationId xmlns:a16="http://schemas.microsoft.com/office/drawing/2014/main" id="{1250695D-E3B9-6381-E4E3-B9777F86D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65" y="2261819"/>
            <a:ext cx="5235327" cy="34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21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C683C487-99D2-0438-53A9-770FAB5C6CAD}"/>
              </a:ext>
            </a:extLst>
          </p:cNvPr>
          <p:cNvSpPr txBox="1"/>
          <p:nvPr/>
        </p:nvSpPr>
        <p:spPr>
          <a:xfrm>
            <a:off x="985520" y="28448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réponse. Le dispositif A permet de garder la température à 37°c . C’est la température du corps humain.</a:t>
            </a: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9AC990E9-0253-5927-4D46-D42EABDFB16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" name="Espace réservé du contenu 12" descr="Une image contenant capture d’écran, bougie, conception&#10;&#10;Le contenu généré par l’IA peut être incorrect.">
            <a:extLst>
              <a:ext uri="{FF2B5EF4-FFF2-40B4-BE49-F238E27FC236}">
                <a16:creationId xmlns:a16="http://schemas.microsoft.com/office/drawing/2014/main" id="{1B098E87-9E5B-A54A-A291-66DD359B42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715" y="2377890"/>
            <a:ext cx="4812500" cy="320833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D353CE8-B0E1-0769-0AFF-BDF268327383}"/>
              </a:ext>
            </a:extLst>
          </p:cNvPr>
          <p:cNvSpPr txBox="1"/>
          <p:nvPr/>
        </p:nvSpPr>
        <p:spPr>
          <a:xfrm>
            <a:off x="1627723" y="1800154"/>
            <a:ext cx="6215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</a:lstStyle>
          <a:p>
            <a:r>
              <a:rPr lang="fr-FR" dirty="0"/>
              <a:t>Le bon dispositif est :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D555BDA-733F-5101-F586-54554C9E7765}"/>
              </a:ext>
            </a:extLst>
          </p:cNvPr>
          <p:cNvGrpSpPr/>
          <p:nvPr/>
        </p:nvGrpSpPr>
        <p:grpSpPr>
          <a:xfrm>
            <a:off x="1038307" y="5830472"/>
            <a:ext cx="4110177" cy="523828"/>
            <a:chOff x="7931514" y="2581843"/>
            <a:chExt cx="4110177" cy="523828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4E9BE3E5-B05F-5627-C7E8-941865B57E4B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Dispositif A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E60922-C386-6B79-68D7-6CE7224C148E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A139FC-9621-23A2-541D-0DBCA498B52E}"/>
              </a:ext>
            </a:extLst>
          </p:cNvPr>
          <p:cNvGrpSpPr/>
          <p:nvPr/>
        </p:nvGrpSpPr>
        <p:grpSpPr>
          <a:xfrm>
            <a:off x="6605848" y="5843522"/>
            <a:ext cx="4110177" cy="523828"/>
            <a:chOff x="7931514" y="2581843"/>
            <a:chExt cx="4110177" cy="523828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95557BF-8352-0C10-527B-985784BE6ECF}"/>
                </a:ext>
              </a:extLst>
            </p:cNvPr>
            <p:cNvSpPr/>
            <p:nvPr/>
          </p:nvSpPr>
          <p:spPr>
            <a:xfrm>
              <a:off x="8369182" y="2594893"/>
              <a:ext cx="3672509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Dispositif B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C79289A-ACFF-9876-983D-CBACAE1EBFF2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pic>
        <p:nvPicPr>
          <p:cNvPr id="20" name="Image 19" descr="Une image contenant capture d’écran, conception, bécher&#10;&#10;Le contenu généré par l’IA peut être incorrect.">
            <a:extLst>
              <a:ext uri="{FF2B5EF4-FFF2-40B4-BE49-F238E27FC236}">
                <a16:creationId xmlns:a16="http://schemas.microsoft.com/office/drawing/2014/main" id="{6A3D3B43-23E5-0F7C-042E-415334587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65" y="2261819"/>
            <a:ext cx="5235327" cy="34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5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2 de la page 25 du livret.</a:t>
            </a:r>
          </a:p>
        </p:txBody>
      </p:sp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F6432D0-64B7-1AC2-4ACF-257FDA6A11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7553" y="958934"/>
            <a:ext cx="4731946" cy="2310084"/>
          </a:xfrm>
          <a:prstGeom prst="rect">
            <a:avLst/>
          </a:prstGeom>
        </p:spPr>
      </p:pic>
      <p:pic>
        <p:nvPicPr>
          <p:cNvPr id="6" name="Image 5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B800B3D4-1FA8-D27A-39A5-4722596D46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7552" y="3269018"/>
            <a:ext cx="4731946" cy="33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54B5551-53E1-4E1F-F310-01AD45952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121" y="1120831"/>
            <a:ext cx="11225034" cy="5479938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EBFDD44-F96A-1CB6-D8CD-63CF98B598BC}"/>
              </a:ext>
            </a:extLst>
          </p:cNvPr>
          <p:cNvSpPr txBox="1"/>
          <p:nvPr/>
        </p:nvSpPr>
        <p:spPr>
          <a:xfrm>
            <a:off x="834535" y="4050227"/>
            <a:ext cx="3168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Présence / absence de l’enzyme pancréatique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ED1FD8D-1937-7F3C-FE69-A4A08779CAFB}"/>
              </a:ext>
            </a:extLst>
          </p:cNvPr>
          <p:cNvSpPr txBox="1"/>
          <p:nvPr/>
        </p:nvSpPr>
        <p:spPr>
          <a:xfrm>
            <a:off x="4406258" y="4050227"/>
            <a:ext cx="3379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Apparition d’un sucre simple.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BC68AD-1AE9-7900-83F8-756C0CBB7019}"/>
              </a:ext>
            </a:extLst>
          </p:cNvPr>
          <p:cNvSpPr txBox="1"/>
          <p:nvPr/>
        </p:nvSpPr>
        <p:spPr>
          <a:xfrm>
            <a:off x="8043150" y="4339397"/>
            <a:ext cx="322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Température (37°c).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381F4D5-02BC-9B9E-BC78-4F194B293012}"/>
              </a:ext>
            </a:extLst>
          </p:cNvPr>
          <p:cNvSpPr txBox="1"/>
          <p:nvPr/>
        </p:nvSpPr>
        <p:spPr>
          <a:xfrm>
            <a:off x="1198880" y="5769989"/>
            <a:ext cx="992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Si  on ajoute  l’enzyme pancréatique à l’amidon à 37°c , alors celui-ci se transforme en un sucre simple.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ADC8078A-5479-2BB4-C3AC-8D9F1E04B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0182" y="709844"/>
            <a:ext cx="8290136" cy="59317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56EE2B5-C7F5-26E8-FBB0-A3164FBC56FF}"/>
              </a:ext>
            </a:extLst>
          </p:cNvPr>
          <p:cNvSpPr txBox="1"/>
          <p:nvPr/>
        </p:nvSpPr>
        <p:spPr>
          <a:xfrm>
            <a:off x="1025996" y="216370"/>
            <a:ext cx="7803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0125A44-229C-0A07-DBF3-F63AB9E9A2A3}"/>
              </a:ext>
            </a:extLst>
          </p:cNvPr>
          <p:cNvSpPr txBox="1"/>
          <p:nvPr/>
        </p:nvSpPr>
        <p:spPr>
          <a:xfrm>
            <a:off x="4583142" y="1967984"/>
            <a:ext cx="46024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 On ajoute  de l’amidon bouilli  dans chacun des deux tubes à essai (A et B).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 On ajoute de la salive au tube 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On ajoute de l'eau distillée au tube B. tube (témoin)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210B42-325E-BBCF-BA5E-D0918E6C1CF6}"/>
              </a:ext>
            </a:extLst>
          </p:cNvPr>
          <p:cNvSpPr txBox="1"/>
          <p:nvPr/>
        </p:nvSpPr>
        <p:spPr>
          <a:xfrm>
            <a:off x="1473200" y="1907024"/>
            <a:ext cx="2946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Deux tubes à essai</a:t>
            </a:r>
          </a:p>
          <a:p>
            <a:pPr marL="1800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pipettes</a:t>
            </a:r>
          </a:p>
          <a:p>
            <a:pPr marL="1800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L’amidon bouilli </a:t>
            </a:r>
          </a:p>
          <a:p>
            <a:pPr marL="1800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 salive </a:t>
            </a:r>
          </a:p>
          <a:p>
            <a:pPr marL="1800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L’eau distillée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BCE641A-156A-9272-8C3B-C4A35CA94394}"/>
              </a:ext>
            </a:extLst>
          </p:cNvPr>
          <p:cNvSpPr txBox="1"/>
          <p:nvPr/>
        </p:nvSpPr>
        <p:spPr>
          <a:xfrm>
            <a:off x="4358640" y="429455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On place les deux tubes A et B dans un bain marie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1F20FD-E0D8-3738-B58A-4ACFB37705F8}"/>
              </a:ext>
            </a:extLst>
          </p:cNvPr>
          <p:cNvSpPr txBox="1"/>
          <p:nvPr/>
        </p:nvSpPr>
        <p:spPr>
          <a:xfrm>
            <a:off x="1778000" y="4325035"/>
            <a:ext cx="2312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FF0000"/>
                </a:solidFill>
              </a:rPr>
              <a:t> Bain marie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ECA7440-452C-04E3-E01D-C30783AD8756}"/>
              </a:ext>
            </a:extLst>
          </p:cNvPr>
          <p:cNvSpPr txBox="1"/>
          <p:nvPr/>
        </p:nvSpPr>
        <p:spPr>
          <a:xfrm>
            <a:off x="4358640" y="5574090"/>
            <a:ext cx="73456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Test de sucre simple : </a:t>
            </a:r>
            <a:r>
              <a:rPr lang="fr-FR" b="1" dirty="0">
                <a:solidFill>
                  <a:srgbClr val="FF0000"/>
                </a:solidFill>
              </a:rPr>
              <a:t>on vérifie la présence de substance sucré dans les deux tubes A et B par les bandelette- test.</a:t>
            </a:r>
          </a:p>
          <a:p>
            <a:pPr marL="104775" marR="0" lvl="0" indent="-104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Test d’amidon :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b="1" dirty="0">
                <a:solidFill>
                  <a:srgbClr val="FF0000"/>
                </a:solidFill>
              </a:rPr>
              <a:t>on vérifie la présence de l’amidon dans les deux tubes A et B par l’eau iodée. (en présence de l’amidon l’eau iodée deviens bleu)                           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486C21-299D-44BC-438A-824EDADFA29C}"/>
              </a:ext>
            </a:extLst>
          </p:cNvPr>
          <p:cNvSpPr txBox="1"/>
          <p:nvPr/>
        </p:nvSpPr>
        <p:spPr>
          <a:xfrm>
            <a:off x="1337991" y="5555179"/>
            <a:ext cx="356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Bandelette-test de glucose.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Eau iodée.( devient bleu en   présence de l’amidon)-</a:t>
            </a:r>
          </a:p>
          <a:p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des Tubes à essais</a:t>
            </a:r>
          </a:p>
        </p:txBody>
      </p:sp>
    </p:spTree>
    <p:extLst>
      <p:ext uri="{BB962C8B-B14F-4D97-AF65-F5344CB8AC3E}">
        <p14:creationId xmlns:p14="http://schemas.microsoft.com/office/powerpoint/2010/main" val="3582738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28048"/>
            <a:ext cx="10350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b="1" noProof="0" dirty="0">
                <a:solidFill>
                  <a:schemeClr val="bg2">
                    <a:lumMod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606F5F6-EB58-F8A1-830A-4374C6E2B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563" y="2267235"/>
            <a:ext cx="11126874" cy="232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185D4D-1DF2-7993-BF63-4BCD8F7C15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4031" y="935151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1"/>
            <a:ext cx="10004602" cy="80554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984734" y="227265"/>
            <a:ext cx="9937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73A940-4FD8-1FBB-B9EA-059908E38378}"/>
              </a:ext>
            </a:extLst>
          </p:cNvPr>
          <p:cNvSpPr txBox="1">
            <a:spLocks/>
          </p:cNvSpPr>
          <p:nvPr/>
        </p:nvSpPr>
        <p:spPr>
          <a:xfrm>
            <a:off x="1722941" y="2843267"/>
            <a:ext cx="9068582" cy="790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>
                <a:solidFill>
                  <a:srgbClr val="106585"/>
                </a:solidFill>
                <a:latin typeface="Calibri" panose="020F0502020204030204"/>
                <a:cs typeface="+mn-cs"/>
              </a:rPr>
              <a:t>Formuler une hypothèse et élaborer un protocole expérimental de la digestion chimique.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08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874-3034-68C5-BF3F-B5201DF5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2221FE-5758-26D0-D757-3E3C1F073F6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068624A-BA4B-5469-9C5F-252073DB5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_A_01">
            <a:extLst>
              <a:ext uri="{FF2B5EF4-FFF2-40B4-BE49-F238E27FC236}">
                <a16:creationId xmlns:a16="http://schemas.microsoft.com/office/drawing/2014/main" id="{31A392A9-0F52-E4C2-A450-BAFD457C064D}"/>
              </a:ext>
            </a:extLst>
          </p:cNvPr>
          <p:cNvSpPr txBox="1"/>
          <p:nvPr/>
        </p:nvSpPr>
        <p:spPr>
          <a:xfrm>
            <a:off x="936252" y="211805"/>
            <a:ext cx="91018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Ci-dessous les étapes qui permettent de formuler une hypothèse à partir d’une question.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Répondez à la question ci-dessous: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D_A_02">
            <a:extLst>
              <a:ext uri="{FF2B5EF4-FFF2-40B4-BE49-F238E27FC236}">
                <a16:creationId xmlns:a16="http://schemas.microsoft.com/office/drawing/2014/main" id="{9DA1F0FD-AD6E-CC00-7FE8-4D00895528B8}"/>
              </a:ext>
            </a:extLst>
          </p:cNvPr>
          <p:cNvSpPr txBox="1"/>
          <p:nvPr/>
        </p:nvSpPr>
        <p:spPr>
          <a:xfrm>
            <a:off x="936252" y="633932"/>
            <a:ext cx="9294868" cy="39222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 pour écrire les mots manquants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48F09E-E458-DDD4-9150-D828255E9090}"/>
              </a:ext>
            </a:extLst>
          </p:cNvPr>
          <p:cNvSpPr txBox="1"/>
          <p:nvPr/>
        </p:nvSpPr>
        <p:spPr>
          <a:xfrm>
            <a:off x="698290" y="1075945"/>
            <a:ext cx="10572467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1. Complétez par ce qui convient.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4E0418-E43C-828C-198F-71CF7888BB9E}"/>
              </a:ext>
            </a:extLst>
          </p:cNvPr>
          <p:cNvSpPr txBox="1"/>
          <p:nvPr/>
        </p:nvSpPr>
        <p:spPr>
          <a:xfrm>
            <a:off x="1244871" y="1494533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Pour formuler une hypothèse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B6F261-E701-453A-258A-4621444CED25}"/>
              </a:ext>
            </a:extLst>
          </p:cNvPr>
          <p:cNvSpPr txBox="1"/>
          <p:nvPr/>
        </p:nvSpPr>
        <p:spPr>
          <a:xfrm>
            <a:off x="3946594" y="2987465"/>
            <a:ext cx="4298811" cy="954107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</a:t>
            </a:r>
            <a:r>
              <a:rPr lang="fr-FR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…………………….…..</a:t>
            </a:r>
            <a:r>
              <a:rPr lang="fr-F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à partir de la question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A1DC7E3-1C5D-612E-FFEB-05F1D3FC690C}"/>
              </a:ext>
            </a:extLst>
          </p:cNvPr>
          <p:cNvSpPr txBox="1"/>
          <p:nvPr/>
        </p:nvSpPr>
        <p:spPr>
          <a:xfrm>
            <a:off x="2976816" y="5651596"/>
            <a:ext cx="6238367" cy="954107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Relier entre la variable indépendante et la variable </a:t>
            </a:r>
            <a:r>
              <a:rPr lang="fr-FR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…………………………………</a:t>
            </a:r>
            <a:endParaRPr lang="fr-FR" sz="2800" b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262FCF8A-B924-9FD5-BA0A-CCB970802130}"/>
              </a:ext>
            </a:extLst>
          </p:cNvPr>
          <p:cNvSpPr/>
          <p:nvPr/>
        </p:nvSpPr>
        <p:spPr>
          <a:xfrm>
            <a:off x="5901680" y="2460983"/>
            <a:ext cx="388632" cy="4616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144E1EF-9A0D-4145-8889-4EC3529E92B0}"/>
              </a:ext>
            </a:extLst>
          </p:cNvPr>
          <p:cNvSpPr txBox="1"/>
          <p:nvPr/>
        </p:nvSpPr>
        <p:spPr>
          <a:xfrm>
            <a:off x="3946594" y="1977758"/>
            <a:ext cx="4298812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lvl="0"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800" dirty="0"/>
              <a:t>Une question scientifique</a:t>
            </a:r>
          </a:p>
        </p:txBody>
      </p:sp>
      <p:sp>
        <p:nvSpPr>
          <p:cNvPr id="21" name="Flèche : bas 20">
            <a:extLst>
              <a:ext uri="{FF2B5EF4-FFF2-40B4-BE49-F238E27FC236}">
                <a16:creationId xmlns:a16="http://schemas.microsoft.com/office/drawing/2014/main" id="{2F841B6C-CD68-7594-04DE-D407E56B8C43}"/>
              </a:ext>
            </a:extLst>
          </p:cNvPr>
          <p:cNvSpPr/>
          <p:nvPr/>
        </p:nvSpPr>
        <p:spPr>
          <a:xfrm>
            <a:off x="5901684" y="5122842"/>
            <a:ext cx="388632" cy="4616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79F3BBB-83E3-D995-1645-3A3F3BC95C37}"/>
              </a:ext>
            </a:extLst>
          </p:cNvPr>
          <p:cNvSpPr txBox="1"/>
          <p:nvPr/>
        </p:nvSpPr>
        <p:spPr>
          <a:xfrm>
            <a:off x="3946598" y="4552970"/>
            <a:ext cx="4298812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lvl="0"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800" dirty="0"/>
              <a:t>Formuler une hypothèse</a:t>
            </a:r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9DC9A6F3-C047-0AED-BE2B-0F824570BD0A}"/>
              </a:ext>
            </a:extLst>
          </p:cNvPr>
          <p:cNvSpPr/>
          <p:nvPr/>
        </p:nvSpPr>
        <p:spPr>
          <a:xfrm>
            <a:off x="5901678" y="4047558"/>
            <a:ext cx="388632" cy="4616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86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84DB-A042-045D-C449-413567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362A4F4-FF26-BBA5-C5E5-6A8A7A93431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2" name="D_A_01">
            <a:extLst>
              <a:ext uri="{FF2B5EF4-FFF2-40B4-BE49-F238E27FC236}">
                <a16:creationId xmlns:a16="http://schemas.microsoft.com/office/drawing/2014/main" id="{20581194-DC94-1F9D-5C60-60381BA5BA05}"/>
              </a:ext>
            </a:extLst>
          </p:cNvPr>
          <p:cNvSpPr txBox="1"/>
          <p:nvPr/>
        </p:nvSpPr>
        <p:spPr>
          <a:xfrm>
            <a:off x="865132" y="227533"/>
            <a:ext cx="102803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Voici la réponse.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478771-5255-8F9A-11DA-5366FBE692F6}"/>
              </a:ext>
            </a:extLst>
          </p:cNvPr>
          <p:cNvSpPr txBox="1"/>
          <p:nvPr/>
        </p:nvSpPr>
        <p:spPr>
          <a:xfrm>
            <a:off x="1244871" y="1494533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Pour formuler une hypothèse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19736A-9AAA-AD29-D647-C731B50AD12B}"/>
              </a:ext>
            </a:extLst>
          </p:cNvPr>
          <p:cNvSpPr txBox="1"/>
          <p:nvPr/>
        </p:nvSpPr>
        <p:spPr>
          <a:xfrm>
            <a:off x="3946594" y="2987465"/>
            <a:ext cx="4298811" cy="954107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</a:t>
            </a:r>
            <a:r>
              <a:rPr lang="fr-FR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…………………….…..</a:t>
            </a:r>
            <a:r>
              <a:rPr lang="fr-F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à partir de la question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BAE92D9-9A20-6650-F73F-D36D9D7B7FC5}"/>
              </a:ext>
            </a:extLst>
          </p:cNvPr>
          <p:cNvSpPr txBox="1"/>
          <p:nvPr/>
        </p:nvSpPr>
        <p:spPr>
          <a:xfrm>
            <a:off x="2976816" y="5651596"/>
            <a:ext cx="6238367" cy="954107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Relier entre la variable indépendante et la variable </a:t>
            </a:r>
            <a:r>
              <a:rPr lang="fr-FR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…………………………………</a:t>
            </a:r>
            <a:endParaRPr lang="fr-FR" sz="2800" b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3639808-4C89-9933-7E7D-40F06BF2238A}"/>
              </a:ext>
            </a:extLst>
          </p:cNvPr>
          <p:cNvSpPr txBox="1"/>
          <p:nvPr/>
        </p:nvSpPr>
        <p:spPr>
          <a:xfrm>
            <a:off x="5639324" y="2914990"/>
            <a:ext cx="2334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les variables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AA0AA99-60BD-FC9F-7C08-8C40ACDD5FE2}"/>
              </a:ext>
            </a:extLst>
          </p:cNvPr>
          <p:cNvSpPr txBox="1"/>
          <p:nvPr/>
        </p:nvSpPr>
        <p:spPr>
          <a:xfrm>
            <a:off x="4682858" y="6055119"/>
            <a:ext cx="379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FF0000"/>
                </a:solidFill>
                <a:latin typeface="Bradley Hand ITC" panose="03070402050302030203" pitchFamily="66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latin typeface="+mj-lt"/>
              </a:rPr>
              <a:t>dépendante</a:t>
            </a: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30ACD556-D75A-D582-4314-5765239712A6}"/>
              </a:ext>
            </a:extLst>
          </p:cNvPr>
          <p:cNvSpPr/>
          <p:nvPr/>
        </p:nvSpPr>
        <p:spPr>
          <a:xfrm>
            <a:off x="5901680" y="2460983"/>
            <a:ext cx="388632" cy="4616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68B0FB0-EC5F-7D60-6433-26C242CD31DC}"/>
              </a:ext>
            </a:extLst>
          </p:cNvPr>
          <p:cNvSpPr txBox="1"/>
          <p:nvPr/>
        </p:nvSpPr>
        <p:spPr>
          <a:xfrm>
            <a:off x="3946594" y="1977758"/>
            <a:ext cx="4298812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lvl="0"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800" dirty="0"/>
              <a:t>Une question scientifique</a:t>
            </a:r>
          </a:p>
        </p:txBody>
      </p:sp>
      <p:sp>
        <p:nvSpPr>
          <p:cNvPr id="21" name="Flèche : bas 20">
            <a:extLst>
              <a:ext uri="{FF2B5EF4-FFF2-40B4-BE49-F238E27FC236}">
                <a16:creationId xmlns:a16="http://schemas.microsoft.com/office/drawing/2014/main" id="{E1860FE3-356E-6A60-111C-B966E9FCB84D}"/>
              </a:ext>
            </a:extLst>
          </p:cNvPr>
          <p:cNvSpPr/>
          <p:nvPr/>
        </p:nvSpPr>
        <p:spPr>
          <a:xfrm>
            <a:off x="5901684" y="5122842"/>
            <a:ext cx="388632" cy="4616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6A5E6D9-5B83-735D-A82A-75F10F521C9B}"/>
              </a:ext>
            </a:extLst>
          </p:cNvPr>
          <p:cNvSpPr txBox="1"/>
          <p:nvPr/>
        </p:nvSpPr>
        <p:spPr>
          <a:xfrm>
            <a:off x="3946598" y="4552970"/>
            <a:ext cx="4298812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lvl="0" algn="ctr"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800" dirty="0"/>
              <a:t>Formuler une hypothèse</a:t>
            </a:r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979E4144-8872-5567-D5F9-C879E44B6231}"/>
              </a:ext>
            </a:extLst>
          </p:cNvPr>
          <p:cNvSpPr/>
          <p:nvPr/>
        </p:nvSpPr>
        <p:spPr>
          <a:xfrm>
            <a:off x="5901678" y="4047558"/>
            <a:ext cx="388632" cy="4616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247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9AC89-F4D9-CAF4-03F0-BAE3880B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B69E1BF1-AEA9-07AB-0990-7B22098D749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Google Shape;444;p19">
            <a:extLst>
              <a:ext uri="{FF2B5EF4-FFF2-40B4-BE49-F238E27FC236}">
                <a16:creationId xmlns:a16="http://schemas.microsoft.com/office/drawing/2014/main" id="{37739986-734E-A0A4-E6F6-0E434EECB408}"/>
              </a:ext>
            </a:extLst>
          </p:cNvPr>
          <p:cNvSpPr txBox="1"/>
          <p:nvPr/>
        </p:nvSpPr>
        <p:spPr>
          <a:xfrm>
            <a:off x="882643" y="287613"/>
            <a:ext cx="100698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noProof="0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La formulation de l’hypothèse nécessite l’identification des variables indépendante et dépendante.</a:t>
            </a:r>
            <a:endParaRPr lang="fr-FR" sz="1600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438681-DE30-8500-AC86-3B0378ED169C}"/>
              </a:ext>
            </a:extLst>
          </p:cNvPr>
          <p:cNvSpPr txBox="1"/>
          <p:nvPr/>
        </p:nvSpPr>
        <p:spPr>
          <a:xfrm>
            <a:off x="859366" y="1829477"/>
            <a:ext cx="11520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defTabSz="914400"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 Afin d’identifier la variable dépendante, je lis la question et je repère: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6249C1F-973D-860C-0FCF-A1ABF868F618}"/>
              </a:ext>
            </a:extLst>
          </p:cNvPr>
          <p:cNvSpPr txBox="1"/>
          <p:nvPr/>
        </p:nvSpPr>
        <p:spPr>
          <a:xfrm>
            <a:off x="1032272" y="1182702"/>
            <a:ext cx="4546523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fr-FR"/>
            </a:defPPr>
            <a:lvl1pPr lvl="0">
              <a:spcAft>
                <a:spcPts val="600"/>
              </a:spcAft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fr-FR" dirty="0"/>
              <a:t> 2. Cochez la bonne réponse.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F371A43-5E4C-4200-FBD2-5FE704B8B168}"/>
              </a:ext>
            </a:extLst>
          </p:cNvPr>
          <p:cNvGrpSpPr/>
          <p:nvPr/>
        </p:nvGrpSpPr>
        <p:grpSpPr>
          <a:xfrm>
            <a:off x="2445175" y="2939887"/>
            <a:ext cx="5098625" cy="523828"/>
            <a:chOff x="7931514" y="2581843"/>
            <a:chExt cx="5098625" cy="52382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B406FA1-1559-48FD-39FD-AC79C28AEEC6}"/>
                </a:ext>
              </a:extLst>
            </p:cNvPr>
            <p:cNvSpPr/>
            <p:nvPr/>
          </p:nvSpPr>
          <p:spPr>
            <a:xfrm>
              <a:off x="8369183" y="2594893"/>
              <a:ext cx="4660956" cy="510778"/>
            </a:xfrm>
            <a:prstGeom prst="roundRect">
              <a:avLst/>
            </a:prstGeom>
            <a:solidFill>
              <a:srgbClr val="D3E8F1"/>
            </a:solidFill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cause 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AFF91DA-D2B6-649D-5994-32B60F36F035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21FE860-D68A-F2CE-6CAE-D3044AAB8C5E}"/>
              </a:ext>
            </a:extLst>
          </p:cNvPr>
          <p:cNvGrpSpPr/>
          <p:nvPr/>
        </p:nvGrpSpPr>
        <p:grpSpPr>
          <a:xfrm>
            <a:off x="2445175" y="4304945"/>
            <a:ext cx="5098625" cy="523828"/>
            <a:chOff x="7931514" y="2581843"/>
            <a:chExt cx="5098625" cy="52382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4677F92-B016-52C1-CC67-99FC382D43EE}"/>
                </a:ext>
              </a:extLst>
            </p:cNvPr>
            <p:cNvSpPr/>
            <p:nvPr/>
          </p:nvSpPr>
          <p:spPr>
            <a:xfrm>
              <a:off x="8369183" y="2594893"/>
              <a:ext cx="4660956" cy="510778"/>
            </a:xfrm>
            <a:prstGeom prst="roundRect">
              <a:avLst/>
            </a:prstGeom>
            <a:solidFill>
              <a:srgbClr val="D3E8F1"/>
            </a:solidFill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conséquence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944A900-BB27-8FD8-256D-211FB9B0110E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1282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18423</TotalTime>
  <Words>754</Words>
  <Application>Microsoft Office PowerPoint</Application>
  <PresentationFormat>Grand écran</PresentationFormat>
  <Paragraphs>135</Paragraphs>
  <Slides>21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21</vt:i4>
      </vt:variant>
    </vt:vector>
  </HeadingPairs>
  <TitlesOfParts>
    <vt:vector size="31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1261</cp:revision>
  <cp:lastPrinted>2024-10-05T19:15:58Z</cp:lastPrinted>
  <dcterms:created xsi:type="dcterms:W3CDTF">2024-05-28T10:13:44Z</dcterms:created>
  <dcterms:modified xsi:type="dcterms:W3CDTF">2026-02-13T21:33:58Z</dcterms:modified>
</cp:coreProperties>
</file>