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2"/>
  </p:notesMasterIdLst>
  <p:handoutMasterIdLst>
    <p:handoutMasterId r:id="rId23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592" r:id="rId10"/>
    <p:sldId id="256" r:id="rId11"/>
    <p:sldId id="258" r:id="rId12"/>
    <p:sldId id="257" r:id="rId13"/>
    <p:sldId id="2147483568" r:id="rId14"/>
    <p:sldId id="2147483623" r:id="rId15"/>
    <p:sldId id="2147483618" r:id="rId16"/>
    <p:sldId id="2147483614" r:id="rId17"/>
    <p:sldId id="2134806575" r:id="rId18"/>
    <p:sldId id="2134806577" r:id="rId19"/>
    <p:sldId id="2134806581" r:id="rId20"/>
    <p:sldId id="213480658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592"/>
            <p14:sldId id="256"/>
            <p14:sldId id="258"/>
            <p14:sldId id="257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14"/>
            <p14:sldId id="2134806575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E4D"/>
    <a:srgbClr val="5FADE4"/>
    <a:srgbClr val="A11145"/>
    <a:srgbClr val="FDF2E2"/>
    <a:srgbClr val="BF4598"/>
    <a:srgbClr val="00663F"/>
    <a:srgbClr val="F3DFED"/>
    <a:srgbClr val="2CB551"/>
    <a:srgbClr val="F2F7D9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27/12/2025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0DADEB-F4DB-91A8-0FE9-07A6DB5F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E1ADF05F-B58D-DA65-AA83-51F0D1462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3BB46C34-C402-58E9-44A0-5516BA67A59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A632772-99AF-A45A-331E-E4A69F3606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97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25764-0D6D-CD92-5595-5B0A597A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B13F9B-5110-E022-72EE-D5D6F3C2B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4D05A80-33D6-C9B2-D359-976734BE65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351BEC8-3BC2-088D-D8F7-DC1DA9C468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8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827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FAE216-DDE9-A30F-986D-48B51CC8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AA2177C0-CD7F-30D0-9C67-D1B1D9858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24EA1D3-242E-7B39-F86A-9E49F9974D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B6A11B6D-1028-8AE1-2A6C-4EFA7F40B8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75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6F289-BDD3-B764-531C-202C791F1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1A34B0-8D61-B8C6-328E-46A34463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506BB8-4B27-65F8-6385-DC89BF171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83BEB26-E5C5-131E-0BB5-09CF1187FE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805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27/12/2025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817463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2/3   </a:t>
              </a: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9798" y="5305502"/>
              <a:ext cx="73513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52779" y="3971588"/>
            <a:ext cx="7858101" cy="696796"/>
            <a:chOff x="503732" y="3650475"/>
            <a:chExt cx="7897468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503732" y="3650475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Chapitre 2</a:t>
              </a: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46798" y="3727126"/>
              <a:ext cx="65604" cy="49639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0C9F8581-9CF7-BD43-651B-E9BAD9C1EEA9}"/>
              </a:ext>
            </a:extLst>
          </p:cNvPr>
          <p:cNvSpPr txBox="1"/>
          <p:nvPr/>
        </p:nvSpPr>
        <p:spPr>
          <a:xfrm>
            <a:off x="2265680" y="4690795"/>
            <a:ext cx="57672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Établir le lien entre l’organisation de l’appareil </a:t>
            </a:r>
          </a:p>
          <a:p>
            <a:r>
              <a:rPr lang="fr-FR" sz="2000" b="1" dirty="0">
                <a:solidFill>
                  <a:schemeClr val="bg1"/>
                </a:solidFill>
              </a:rPr>
              <a:t>respiratoire et le milieu de respiration.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86EA9A-E949-ED0D-BCAE-BB5A5A0DF079}"/>
              </a:ext>
            </a:extLst>
          </p:cNvPr>
          <p:cNvSpPr txBox="1"/>
          <p:nvPr/>
        </p:nvSpPr>
        <p:spPr>
          <a:xfrm>
            <a:off x="2396861" y="4133676"/>
            <a:ext cx="55341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Les systèmes organiques selon l’environnement.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308A7E0B-C04F-9D8A-3A38-0ECA95DBEE75}"/>
              </a:ext>
            </a:extLst>
          </p:cNvPr>
          <p:cNvGrpSpPr/>
          <p:nvPr/>
        </p:nvGrpSpPr>
        <p:grpSpPr>
          <a:xfrm>
            <a:off x="920311" y="2429155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E94CF945-461D-ADC6-000A-0B0564019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031F199-D446-548D-D282-1359A587FB96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582824E9-31C6-522E-359C-9E562A4D87BA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AC89-F4D9-CAF4-03F0-BAE3880B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B69E1BF1-AEA9-07AB-0990-7B22098D749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Google Shape;444;p19">
            <a:extLst>
              <a:ext uri="{FF2B5EF4-FFF2-40B4-BE49-F238E27FC236}">
                <a16:creationId xmlns:a16="http://schemas.microsoft.com/office/drawing/2014/main" id="{37739986-734E-A0A4-E6F6-0E434EECB408}"/>
              </a:ext>
            </a:extLst>
          </p:cNvPr>
          <p:cNvSpPr txBox="1"/>
          <p:nvPr/>
        </p:nvSpPr>
        <p:spPr>
          <a:xfrm>
            <a:off x="1065523" y="358733"/>
            <a:ext cx="917575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Parfait. Vérifiez vos réponses</a:t>
            </a:r>
            <a:endParaRPr lang="fr-FR" noProof="0" dirty="0"/>
          </a:p>
        </p:txBody>
      </p:sp>
      <p:pic>
        <p:nvPicPr>
          <p:cNvPr id="19" name="Image 9">
            <a:extLst>
              <a:ext uri="{FF2B5EF4-FFF2-40B4-BE49-F238E27FC236}">
                <a16:creationId xmlns:a16="http://schemas.microsoft.com/office/drawing/2014/main" id="{5961AD4E-1E66-D379-D8F8-8442A419A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F9CCD7-64CC-B19F-506E-229FD8B88690}"/>
              </a:ext>
            </a:extLst>
          </p:cNvPr>
          <p:cNvSpPr/>
          <p:nvPr/>
        </p:nvSpPr>
        <p:spPr>
          <a:xfrm>
            <a:off x="542333" y="1229119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Relation entre l’organe respiratoire et le milieu de respiration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6810CA3-7EBD-B7DA-D349-DF0FCB32E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950082"/>
              </p:ext>
            </p:extLst>
          </p:nvPr>
        </p:nvGraphicFramePr>
        <p:xfrm>
          <a:off x="1209040" y="2142066"/>
          <a:ext cx="85852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95357"/>
                    </a:ext>
                  </a:extLst>
                </a:gridCol>
                <a:gridCol w="2959947">
                  <a:extLst>
                    <a:ext uri="{9D8B030D-6E8A-4147-A177-3AD203B41FA5}">
                      <a16:colId xmlns:a16="http://schemas.microsoft.com/office/drawing/2014/main" val="3704859894"/>
                    </a:ext>
                  </a:extLst>
                </a:gridCol>
                <a:gridCol w="2915920">
                  <a:extLst>
                    <a:ext uri="{9D8B030D-6E8A-4147-A177-3AD203B41FA5}">
                      <a16:colId xmlns:a16="http://schemas.microsoft.com/office/drawing/2014/main" val="14623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Organe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mode de respiration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24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1………………………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2 ………………………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    </a:t>
                      </a:r>
                    </a:p>
                    <a:p>
                      <a:r>
                        <a:rPr lang="fr-FR" sz="2800" dirty="0"/>
                        <a:t>3………………………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4 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61232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F2F5CC30-4503-2FA4-E8E5-3AAA355C961A}"/>
              </a:ext>
            </a:extLst>
          </p:cNvPr>
          <p:cNvGrpSpPr/>
          <p:nvPr/>
        </p:nvGrpSpPr>
        <p:grpSpPr>
          <a:xfrm>
            <a:off x="1920241" y="2651760"/>
            <a:ext cx="1574800" cy="3071892"/>
            <a:chOff x="2273510" y="3265100"/>
            <a:chExt cx="1394179" cy="2856219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7942A95-77F6-AE42-B962-CC89A1876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1418" y="3265100"/>
              <a:ext cx="1266271" cy="111760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790D853E-E3B0-E283-988A-15E8C0E4A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73510" y="4726713"/>
              <a:ext cx="1390429" cy="1199758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99C7507-B1AA-C0A3-3D16-74C1DD962487}"/>
                </a:ext>
              </a:extLst>
            </p:cNvPr>
            <p:cNvSpPr txBox="1"/>
            <p:nvPr/>
          </p:nvSpPr>
          <p:spPr>
            <a:xfrm>
              <a:off x="2553001" y="5751987"/>
              <a:ext cx="1095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Branchies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2315880-DED1-06BD-966A-7C1D8BB757AC}"/>
                </a:ext>
              </a:extLst>
            </p:cNvPr>
            <p:cNvSpPr txBox="1"/>
            <p:nvPr/>
          </p:nvSpPr>
          <p:spPr>
            <a:xfrm>
              <a:off x="2570990" y="4417460"/>
              <a:ext cx="100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T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rachées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B893DAD9-9E72-3753-F584-38DF2CBF2757}"/>
              </a:ext>
            </a:extLst>
          </p:cNvPr>
          <p:cNvSpPr txBox="1"/>
          <p:nvPr/>
        </p:nvSpPr>
        <p:spPr>
          <a:xfrm>
            <a:off x="4185920" y="287528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Trachéenne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30FF1-15AF-7053-3B1F-91F844C9F7D1}"/>
              </a:ext>
            </a:extLst>
          </p:cNvPr>
          <p:cNvSpPr txBox="1"/>
          <p:nvPr/>
        </p:nvSpPr>
        <p:spPr>
          <a:xfrm>
            <a:off x="7599680" y="291592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Aérien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0D629B-EDD3-CA46-1F70-87D9C26C620A}"/>
              </a:ext>
            </a:extLst>
          </p:cNvPr>
          <p:cNvSpPr txBox="1"/>
          <p:nvPr/>
        </p:nvSpPr>
        <p:spPr>
          <a:xfrm>
            <a:off x="4338320" y="461264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Branchiale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7549A7D-F976-F6D9-D1B8-3CAE3A6C13D0}"/>
              </a:ext>
            </a:extLst>
          </p:cNvPr>
          <p:cNvSpPr txBox="1"/>
          <p:nvPr/>
        </p:nvSpPr>
        <p:spPr>
          <a:xfrm>
            <a:off x="7447280" y="456184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Aquatique</a:t>
            </a:r>
          </a:p>
        </p:txBody>
      </p:sp>
    </p:spTree>
    <p:extLst>
      <p:ext uri="{BB962C8B-B14F-4D97-AF65-F5344CB8AC3E}">
        <p14:creationId xmlns:p14="http://schemas.microsoft.com/office/powerpoint/2010/main" val="2501282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7 de la page 61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D15BBC-C615-48F0-B800-C0089CE79310}"/>
              </a:ext>
            </a:extLst>
          </p:cNvPr>
          <p:cNvSpPr txBox="1"/>
          <p:nvPr/>
        </p:nvSpPr>
        <p:spPr>
          <a:xfrm>
            <a:off x="1076960" y="548640"/>
            <a:ext cx="653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Apporter les rectifications nécessaires sur le livret</a:t>
            </a:r>
          </a:p>
        </p:txBody>
      </p:sp>
      <p:pic>
        <p:nvPicPr>
          <p:cNvPr id="5" name="Image 4" descr="Une image contenant texte, invertébré, arthropode, Insecte semblable à un criquet&#10;&#10;Le contenu généré par l’IA peut être incorrect.">
            <a:extLst>
              <a:ext uri="{FF2B5EF4-FFF2-40B4-BE49-F238E27FC236}">
                <a16:creationId xmlns:a16="http://schemas.microsoft.com/office/drawing/2014/main" id="{EBC19823-8301-E469-6472-1EAEF241D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735" y="1433686"/>
            <a:ext cx="8310701" cy="417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Image 1" descr="Une image contenant texte, invertébré, arthropode, Insecte semblable à un criquet&#10;&#10;Le contenu généré par l’IA peut être incorrect.">
            <a:extLst>
              <a:ext uri="{FF2B5EF4-FFF2-40B4-BE49-F238E27FC236}">
                <a16:creationId xmlns:a16="http://schemas.microsoft.com/office/drawing/2014/main" id="{34A7C3A2-DFE6-F9F4-1832-F94E356E9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215" y="1372726"/>
            <a:ext cx="8957937" cy="449975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93DB27B-F40D-306A-7B09-6D0729DFC935}"/>
              </a:ext>
            </a:extLst>
          </p:cNvPr>
          <p:cNvSpPr txBox="1"/>
          <p:nvPr/>
        </p:nvSpPr>
        <p:spPr>
          <a:xfrm>
            <a:off x="2214880" y="5334000"/>
            <a:ext cx="208280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Trachée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9E019B5-79D7-D6C3-E6AF-718016C5DAA0}"/>
              </a:ext>
            </a:extLst>
          </p:cNvPr>
          <p:cNvSpPr txBox="1"/>
          <p:nvPr/>
        </p:nvSpPr>
        <p:spPr>
          <a:xfrm>
            <a:off x="5252720" y="5354320"/>
            <a:ext cx="208280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Trachéenne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4F98FE-FAC1-0981-C9DB-1C6A3B8C9D2B}"/>
              </a:ext>
            </a:extLst>
          </p:cNvPr>
          <p:cNvSpPr txBox="1"/>
          <p:nvPr/>
        </p:nvSpPr>
        <p:spPr>
          <a:xfrm>
            <a:off x="7741920" y="5323840"/>
            <a:ext cx="208280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Aérien 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343EB-D989-1866-0322-DEBB9132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5A9BE51-4966-896A-18ED-708871B38C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D540C0E-C817-0B78-64D8-0118207E7132}"/>
              </a:ext>
            </a:extLst>
          </p:cNvPr>
          <p:cNvSpPr txBox="1"/>
          <p:nvPr/>
        </p:nvSpPr>
        <p:spPr>
          <a:xfrm>
            <a:off x="933116" y="271963"/>
            <a:ext cx="103241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  <a:sym typeface="Hammersmith One"/>
              </a:rPr>
              <a:t>Maintenant, vous allez travailler chacun pour soi; prenez l’activité 6 de la page 61 sur le livret.</a:t>
            </a: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D85A322F-6828-DE1D-EBEA-5734E148F2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pic>
        <p:nvPicPr>
          <p:cNvPr id="3" name="Image 2" descr="Une image contenant texte, capture d’écran, invertébré&#10;&#10;Le contenu généré par l’IA peut être incorrect.">
            <a:extLst>
              <a:ext uri="{FF2B5EF4-FFF2-40B4-BE49-F238E27FC236}">
                <a16:creationId xmlns:a16="http://schemas.microsoft.com/office/drawing/2014/main" id="{DE623F27-9FA7-666C-4CD0-FFC191A255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1"/>
          <a:stretch>
            <a:fillRect/>
          </a:stretch>
        </p:blipFill>
        <p:spPr>
          <a:xfrm>
            <a:off x="904005" y="1973477"/>
            <a:ext cx="9733803" cy="349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1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70DA930-3FE2-3A23-886F-C7232A635D0E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412B17F2-37CF-17BE-3CDD-DDF2A1047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33DADA82-C621-0BDA-3B59-BCA089027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60B214B-7BA1-0D9A-B8F9-FA26FE4F6B0D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Image 1" descr="Une image contenant texte, capture d’écran, invertébré&#10;&#10;Le contenu généré par l’IA peut être incorrect.">
            <a:extLst>
              <a:ext uri="{FF2B5EF4-FFF2-40B4-BE49-F238E27FC236}">
                <a16:creationId xmlns:a16="http://schemas.microsoft.com/office/drawing/2014/main" id="{38A61E1C-9532-7558-C4FF-E3CCD9D509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1"/>
          <a:stretch>
            <a:fillRect/>
          </a:stretch>
        </p:blipFill>
        <p:spPr>
          <a:xfrm>
            <a:off x="914165" y="2003957"/>
            <a:ext cx="9733803" cy="34926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C8FB16-B18A-4A19-D13A-C932003BFEC7}"/>
              </a:ext>
            </a:extLst>
          </p:cNvPr>
          <p:cNvSpPr txBox="1"/>
          <p:nvPr/>
        </p:nvSpPr>
        <p:spPr>
          <a:xfrm>
            <a:off x="2987040" y="4053840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Air – le sang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96BBFE-48F0-690C-4A6F-8C9576A4019B}"/>
              </a:ext>
            </a:extLst>
          </p:cNvPr>
          <p:cNvSpPr txBox="1"/>
          <p:nvPr/>
        </p:nvSpPr>
        <p:spPr>
          <a:xfrm>
            <a:off x="4856480" y="4074160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Aérien</a:t>
            </a:r>
          </a:p>
        </p:txBody>
      </p:sp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DC970F-9F11-517F-1AC7-D82C5A92CB1D}"/>
              </a:ext>
            </a:extLst>
          </p:cNvPr>
          <p:cNvSpPr/>
          <p:nvPr/>
        </p:nvSpPr>
        <p:spPr>
          <a:xfrm>
            <a:off x="2225040" y="1940560"/>
            <a:ext cx="833120" cy="40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Une image contenant table, Dessin d’enfant, meubles, habits&#10;&#10;Le contenu généré par l’IA peut être incorrect.">
            <a:extLst>
              <a:ext uri="{FF2B5EF4-FFF2-40B4-BE49-F238E27FC236}">
                <a16:creationId xmlns:a16="http://schemas.microsoft.com/office/drawing/2014/main" id="{08F71011-683B-B3D7-287F-64CC4F300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393" y="1901134"/>
            <a:ext cx="3060727" cy="279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886460" y="223520"/>
            <a:ext cx="10350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 , demandez de l’aide si nécessaire. </a:t>
            </a:r>
          </a:p>
        </p:txBody>
      </p:sp>
      <p:pic>
        <p:nvPicPr>
          <p:cNvPr id="11" name="Image 10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C4E5F4BC-B15E-1516-D7BB-9864E5514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01" y="1950720"/>
            <a:ext cx="10979224" cy="143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5185D4D-1DF2-7993-BF63-4BCD8F7C15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745588" y="2987040"/>
            <a:ext cx="9714892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106585"/>
                </a:solidFill>
              </a:rPr>
              <a:t>Établir le lien entre l’organisation de l’appareil respiratoire et le milieu de respiration.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984734" y="227265"/>
            <a:ext cx="9937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les tâches ci-dessous: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2874-3034-68C5-BF3F-B5201DF5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2221FE-5758-26D0-D757-3E3C1F073F6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068624A-BA4B-5469-9C5F-252073DB5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_A_01">
            <a:extLst>
              <a:ext uri="{FF2B5EF4-FFF2-40B4-BE49-F238E27FC236}">
                <a16:creationId xmlns:a16="http://schemas.microsoft.com/office/drawing/2014/main" id="{31A392A9-0F52-E4C2-A450-BAFD457C064D}"/>
              </a:ext>
            </a:extLst>
          </p:cNvPr>
          <p:cNvSpPr txBox="1"/>
          <p:nvPr/>
        </p:nvSpPr>
        <p:spPr>
          <a:xfrm>
            <a:off x="1037852" y="197053"/>
            <a:ext cx="954886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Rappelons  d’abord les  organes de respirations chez les animaux. Répondez à la question ci-dessous. </a:t>
            </a:r>
          </a:p>
        </p:txBody>
      </p:sp>
      <p:sp>
        <p:nvSpPr>
          <p:cNvPr id="20" name="D_A_02">
            <a:extLst>
              <a:ext uri="{FF2B5EF4-FFF2-40B4-BE49-F238E27FC236}">
                <a16:creationId xmlns:a16="http://schemas.microsoft.com/office/drawing/2014/main" id="{9DA1F0FD-AD6E-CC00-7FE8-4D00895528B8}"/>
              </a:ext>
            </a:extLst>
          </p:cNvPr>
          <p:cNvSpPr txBox="1"/>
          <p:nvPr/>
        </p:nvSpPr>
        <p:spPr>
          <a:xfrm>
            <a:off x="936252" y="6847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8F7E1F-DF3B-3620-B042-FDFD01D2B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081" y="2775866"/>
            <a:ext cx="2306320" cy="19900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4871C90-1DC9-3D26-43A3-5967EBF8A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93867" l="9816" r="92331">
                        <a14:foregroundMark x1="49693" y1="13333" x2="61963" y2="2667"/>
                        <a14:foregroundMark x1="61963" y1="2667" x2="61350" y2="11200"/>
                        <a14:foregroundMark x1="89571" y1="32000" x2="92638" y2="61867"/>
                        <a14:foregroundMark x1="92638" y1="61867" x2="90491" y2="70133"/>
                        <a14:foregroundMark x1="12577" y1="29067" x2="10429" y2="37867"/>
                        <a14:foregroundMark x1="28221" y1="90133" x2="53308" y2="96676"/>
                        <a14:foregroundMark x1="65780" y1="97591" x2="65904" y2="97548"/>
                        <a14:backgroundMark x1="49080" y1="12533" x2="53374" y2="533"/>
                        <a14:backgroundMark x1="79448" y1="88800" x2="65337" y2="97067"/>
                        <a14:backgroundMark x1="65337" y1="97067" x2="55215" y2="98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240" y="2144498"/>
            <a:ext cx="2387599" cy="27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38DF453-0312-DE7D-D841-D591B142C8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7303" y="2888626"/>
            <a:ext cx="1976378" cy="17443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E6C2A6D-6B0D-4038-E1A3-C83583A1FB77}"/>
              </a:ext>
            </a:extLst>
          </p:cNvPr>
          <p:cNvSpPr txBox="1"/>
          <p:nvPr/>
        </p:nvSpPr>
        <p:spPr>
          <a:xfrm>
            <a:off x="1066800" y="1300480"/>
            <a:ext cx="9337040" cy="523220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sz="2800" b="1">
                <a:solidFill>
                  <a:srgbClr val="0852A4"/>
                </a:solidFill>
                <a:latin typeface="+mj-lt"/>
              </a:defRPr>
            </a:lvl1pPr>
          </a:lstStyle>
          <a:p>
            <a:r>
              <a:rPr lang="fr-FR" dirty="0"/>
              <a:t>1. Nommez chacun des  organes respiratoires ci-dessous: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6D8123A-8B4A-4C3A-C296-B9E384DBF07C}"/>
              </a:ext>
            </a:extLst>
          </p:cNvPr>
          <p:cNvSpPr/>
          <p:nvPr/>
        </p:nvSpPr>
        <p:spPr>
          <a:xfrm>
            <a:off x="8050573" y="473269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………………..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4448287-01C4-5933-0069-C970459132A9}"/>
              </a:ext>
            </a:extLst>
          </p:cNvPr>
          <p:cNvSpPr/>
          <p:nvPr/>
        </p:nvSpPr>
        <p:spPr>
          <a:xfrm>
            <a:off x="4758733" y="4763171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………………..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D590002-9A5E-207A-A176-E3CE6D17F2A8}"/>
              </a:ext>
            </a:extLst>
          </p:cNvPr>
          <p:cNvSpPr/>
          <p:nvPr/>
        </p:nvSpPr>
        <p:spPr>
          <a:xfrm>
            <a:off x="938573" y="472253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96860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84DB-A042-045D-C449-413567351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362A4F4-FF26-BBA5-C5E5-6A8A7A93431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010244F-73DC-0D73-1940-08A1BA48E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2" name="D_A_01">
            <a:extLst>
              <a:ext uri="{FF2B5EF4-FFF2-40B4-BE49-F238E27FC236}">
                <a16:creationId xmlns:a16="http://schemas.microsoft.com/office/drawing/2014/main" id="{20581194-DC94-1F9D-5C60-60381BA5BA05}"/>
              </a:ext>
            </a:extLst>
          </p:cNvPr>
          <p:cNvSpPr txBox="1"/>
          <p:nvPr/>
        </p:nvSpPr>
        <p:spPr>
          <a:xfrm>
            <a:off x="1027692" y="308813"/>
            <a:ext cx="102803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Parfait. Vérifiez vos réponses.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29311D-ACD9-9010-8C6C-8480DC1A0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8241" y="2532026"/>
            <a:ext cx="2306320" cy="1990052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2E012328-4418-CD25-AEFD-3E3CD48E4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93867" l="9816" r="92331">
                        <a14:foregroundMark x1="49693" y1="13333" x2="61963" y2="2667"/>
                        <a14:foregroundMark x1="61963" y1="2667" x2="61350" y2="11200"/>
                        <a14:foregroundMark x1="89571" y1="32000" x2="92638" y2="61867"/>
                        <a14:foregroundMark x1="92638" y1="61867" x2="90491" y2="70133"/>
                        <a14:foregroundMark x1="12577" y1="29067" x2="10429" y2="37867"/>
                        <a14:foregroundMark x1="28221" y1="90133" x2="53308" y2="96676"/>
                        <a14:foregroundMark x1="65780" y1="97591" x2="65904" y2="97548"/>
                        <a14:backgroundMark x1="49080" y1="12533" x2="53374" y2="533"/>
                        <a14:backgroundMark x1="79448" y1="88800" x2="65337" y2="97067"/>
                        <a14:backgroundMark x1="65337" y1="97067" x2="55215" y2="98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1870178"/>
            <a:ext cx="2387599" cy="27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15D90D-90BB-38AC-A8A2-9538807791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1463" y="2644786"/>
            <a:ext cx="1976378" cy="1744334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574D924-9683-77C4-CEA4-26D4AB8DCD56}"/>
              </a:ext>
            </a:extLst>
          </p:cNvPr>
          <p:cNvSpPr/>
          <p:nvPr/>
        </p:nvSpPr>
        <p:spPr>
          <a:xfrm>
            <a:off x="8365533" y="459045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Trachées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8057BAB-EDC1-749B-E966-741F40B072EE}"/>
              </a:ext>
            </a:extLst>
          </p:cNvPr>
          <p:cNvSpPr/>
          <p:nvPr/>
        </p:nvSpPr>
        <p:spPr>
          <a:xfrm>
            <a:off x="5073693" y="4620931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Poumons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2BD0FDB-E8E5-6360-08AA-02530810BEE0}"/>
              </a:ext>
            </a:extLst>
          </p:cNvPr>
          <p:cNvSpPr/>
          <p:nvPr/>
        </p:nvSpPr>
        <p:spPr>
          <a:xfrm>
            <a:off x="1253533" y="458029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Branchies</a:t>
            </a:r>
          </a:p>
        </p:txBody>
      </p:sp>
    </p:spTree>
    <p:extLst>
      <p:ext uri="{BB962C8B-B14F-4D97-AF65-F5344CB8AC3E}">
        <p14:creationId xmlns:p14="http://schemas.microsoft.com/office/powerpoint/2010/main" val="277247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1F3-756C-900D-5618-C5BD18AC7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B053316-0BCC-7775-5FCB-BFD3EFB41ED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22C4F37-08DD-A628-7B3A-ABBD03D2D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2339" y="358733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_A_02">
            <a:extLst>
              <a:ext uri="{FF2B5EF4-FFF2-40B4-BE49-F238E27FC236}">
                <a16:creationId xmlns:a16="http://schemas.microsoft.com/office/drawing/2014/main" id="{23A408E4-AD0A-FD62-97EA-7CEB3139F5B0}"/>
              </a:ext>
            </a:extLst>
          </p:cNvPr>
          <p:cNvSpPr txBox="1"/>
          <p:nvPr/>
        </p:nvSpPr>
        <p:spPr>
          <a:xfrm>
            <a:off x="956572" y="64409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E168CA78-DA8B-A850-70BF-09F2B5809E9F}"/>
              </a:ext>
            </a:extLst>
          </p:cNvPr>
          <p:cNvSpPr txBox="1"/>
          <p:nvPr/>
        </p:nvSpPr>
        <p:spPr>
          <a:xfrm>
            <a:off x="1027692" y="237693"/>
            <a:ext cx="91018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question relative à l’adaptation 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d’un organe de respiration au milieu de respiration.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4AFC04-902B-DD62-12C7-897422F7C1DC}"/>
              </a:ext>
            </a:extLst>
          </p:cNvPr>
          <p:cNvSpPr/>
          <p:nvPr/>
        </p:nvSpPr>
        <p:spPr>
          <a:xfrm>
            <a:off x="956572" y="1229119"/>
            <a:ext cx="10085054" cy="919401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2. Reliez entre l’organe respiratoire et le milieu de respiration en complétant le tableau suivant: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83E3064-3EAE-4D36-FDFD-1F0D3920C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69801"/>
              </p:ext>
            </p:extLst>
          </p:nvPr>
        </p:nvGraphicFramePr>
        <p:xfrm>
          <a:off x="1931110" y="2428746"/>
          <a:ext cx="85852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95357"/>
                    </a:ext>
                  </a:extLst>
                </a:gridCol>
                <a:gridCol w="2959947">
                  <a:extLst>
                    <a:ext uri="{9D8B030D-6E8A-4147-A177-3AD203B41FA5}">
                      <a16:colId xmlns:a16="http://schemas.microsoft.com/office/drawing/2014/main" val="3704859894"/>
                    </a:ext>
                  </a:extLst>
                </a:gridCol>
                <a:gridCol w="2915920">
                  <a:extLst>
                    <a:ext uri="{9D8B030D-6E8A-4147-A177-3AD203B41FA5}">
                      <a16:colId xmlns:a16="http://schemas.microsoft.com/office/drawing/2014/main" val="14623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Organe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mode de respiration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24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1………………………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2 ………………………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    </a:t>
                      </a:r>
                    </a:p>
                    <a:p>
                      <a:r>
                        <a:rPr lang="fr-FR" sz="2800" dirty="0"/>
                        <a:t>3………………………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4 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612325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F63C3B4A-D32A-91B6-9C49-921DC5024B20}"/>
              </a:ext>
            </a:extLst>
          </p:cNvPr>
          <p:cNvGrpSpPr/>
          <p:nvPr/>
        </p:nvGrpSpPr>
        <p:grpSpPr>
          <a:xfrm>
            <a:off x="2573431" y="2776381"/>
            <a:ext cx="1574800" cy="3071892"/>
            <a:chOff x="2273510" y="3265100"/>
            <a:chExt cx="1394179" cy="2856219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411F3ED-D433-0393-6F41-8B15A03D3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1418" y="3265100"/>
              <a:ext cx="1266271" cy="11176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9F90B92-D537-B233-DD6C-A55175A26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73510" y="4726713"/>
              <a:ext cx="1390429" cy="1199758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9315D52-3495-CD49-3D7D-3A798C888D1D}"/>
                </a:ext>
              </a:extLst>
            </p:cNvPr>
            <p:cNvSpPr txBox="1"/>
            <p:nvPr/>
          </p:nvSpPr>
          <p:spPr>
            <a:xfrm>
              <a:off x="2553001" y="5751987"/>
              <a:ext cx="1095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Branchies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E46CDC0-4BA2-4CCE-C069-D0E29805FD26}"/>
                </a:ext>
              </a:extLst>
            </p:cNvPr>
            <p:cNvSpPr txBox="1"/>
            <p:nvPr/>
          </p:nvSpPr>
          <p:spPr>
            <a:xfrm>
              <a:off x="2570990" y="4417460"/>
              <a:ext cx="100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T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rachées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552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18136</TotalTime>
  <Words>454</Words>
  <Application>Microsoft Office PowerPoint</Application>
  <PresentationFormat>Grand écran</PresentationFormat>
  <Paragraphs>131</Paragraphs>
  <Slides>18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1232</cp:revision>
  <cp:lastPrinted>2024-10-05T19:15:58Z</cp:lastPrinted>
  <dcterms:created xsi:type="dcterms:W3CDTF">2024-05-28T10:13:44Z</dcterms:created>
  <dcterms:modified xsi:type="dcterms:W3CDTF">2025-12-27T00:22:55Z</dcterms:modified>
</cp:coreProperties>
</file>