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27"/>
  </p:notesMasterIdLst>
  <p:sldIdLst>
    <p:sldId id="2134806031" r:id="rId2"/>
    <p:sldId id="2134806617" r:id="rId3"/>
    <p:sldId id="2134806039" r:id="rId4"/>
    <p:sldId id="295" r:id="rId5"/>
    <p:sldId id="2134806619" r:id="rId6"/>
    <p:sldId id="2134806629" r:id="rId7"/>
    <p:sldId id="2134806827" r:id="rId8"/>
    <p:sldId id="2134806833" r:id="rId9"/>
    <p:sldId id="2134806834" r:id="rId10"/>
    <p:sldId id="2134806828" r:id="rId11"/>
    <p:sldId id="2134806829" r:id="rId12"/>
    <p:sldId id="2134806830" r:id="rId13"/>
    <p:sldId id="2134806831" r:id="rId14"/>
    <p:sldId id="2134806832" r:id="rId15"/>
    <p:sldId id="2134806609" r:id="rId16"/>
    <p:sldId id="2134806816" r:id="rId17"/>
    <p:sldId id="2134806817" r:id="rId18"/>
    <p:sldId id="2134806818" r:id="rId19"/>
    <p:sldId id="2134806819" r:id="rId20"/>
    <p:sldId id="2134806824" r:id="rId21"/>
    <p:sldId id="2134806823" r:id="rId22"/>
    <p:sldId id="2134806822" r:id="rId23"/>
    <p:sldId id="2134806825" r:id="rId24"/>
    <p:sldId id="2134806826" r:id="rId25"/>
    <p:sldId id="213480586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FDC99C"/>
    <a:srgbClr val="F22E2E"/>
    <a:srgbClr val="2F91C3"/>
    <a:srgbClr val="ED093A"/>
    <a:srgbClr val="F4B3F7"/>
    <a:srgbClr val="8D3384"/>
    <a:srgbClr val="0A25AE"/>
    <a:srgbClr val="F1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3792" autoAdjust="0"/>
  </p:normalViewPr>
  <p:slideViewPr>
    <p:cSldViewPr snapToGrid="0">
      <p:cViewPr varScale="1">
        <p:scale>
          <a:sx n="77" d="100"/>
          <a:sy n="77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AE87F-B08A-4342-80EC-80A3A2B8D41A}" type="slidenum">
              <a:rPr lang="fr-MA" smtClean="0"/>
              <a:pPr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1993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5DCCF-B46A-66CB-E567-2D08A71C4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4E76A4-0E8F-6EE6-7737-796E6D43E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E62FDD-88AC-967A-D037-E0763265A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CA6F6D-8F1D-4F8E-7515-022F33D0C8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544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5E32D-ED66-DF09-83CE-0704025C1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305E9A-B1E4-A6EF-43C4-018A29B5B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9F38DD-4DA8-419D-8FC5-DBB1382833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0DFDB8-F38D-CC81-E16A-80AF3671F4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213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5F0DC-B788-B11A-41C6-90F6608B5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813AB9-A996-B8EB-0BFB-9A57BDC80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612F2C-DDDE-34FE-2F3E-4C0E141524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6A2B6D-7C89-2FEE-7E82-84DBDBF697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320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CA4A3-AD18-0C84-CE7C-E3AAF6254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DE53E5-4AC3-268C-1A06-B561794A2C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3F54C0-C84F-5F6E-4984-F6F1503FF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C893E5-5D61-8C75-B7C9-C8E52474E6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044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27634-4999-7FD6-454D-A1C090F16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C00652-156C-ABFA-EC8B-275DF480F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5BE574-E760-BD61-AFC4-92AC0112A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140E11-9ACE-2ECC-ED53-978F9AF1C6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207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D8685-B424-3DB5-805E-9FE4A9F30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A629ED-A76F-131F-B470-1CF028B07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AA2508-3891-309F-6BAC-3D3ED1204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85D3BC-B525-9A02-052D-19F40AB1F9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897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1849B-4699-E7BD-9928-D3EB3237B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1C71AA-B60B-C7D7-41B1-B569C184B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1F8F3D-D91E-44B5-404E-94BB0007D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B9FBAF-1CEA-10CA-8BC5-3627F7D41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5794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FCD81-B7E1-E466-19F4-8D30455BB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86E693-1F58-295A-439C-4AA66DC56B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67AAF5-2432-FE42-021C-49AD97822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6233BF-2481-71F3-8165-BC210E427A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623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1E00C-1552-E8F5-A395-12927FBAC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1D0BDE-B9F4-82FB-831E-3C619D298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F828C3-4CD3-D9A0-2AC9-84418ADBFB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F1566B-3156-C37A-71C3-A5B2605130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7271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2366C-776A-8474-A170-CB80391A7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F1A9CC-7208-B802-E7D0-3624DE0D6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AFACC1-3838-9F66-65EE-5ABCE844A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442751-B5B9-BB56-3DB1-00B37DEDD8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972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081C-1653-EF4B-D702-9466315F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12DB37-6C37-2BB6-669B-40CF4B259A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B5177E-D4DC-2BDC-6108-4A782EF9C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95A1F4-F631-6D17-271A-6B097E2125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158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>
            <a:off x="494350" y="297645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54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06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2" y="81025"/>
            <a:ext cx="4757738" cy="83095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2" y="1678671"/>
            <a:ext cx="10845478" cy="78479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62" algn="just" defTabSz="457200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77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2" y="81025"/>
            <a:ext cx="4757738" cy="70784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2" y="1678671"/>
            <a:ext cx="10845478" cy="3108503"/>
          </a:xfr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37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27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61" r:id="rId2"/>
    <p:sldLayoutId id="2147483755" r:id="rId3"/>
    <p:sldLayoutId id="2147483791" r:id="rId4"/>
    <p:sldLayoutId id="2147483790" r:id="rId5"/>
    <p:sldLayoutId id="2147483793" r:id="rId6"/>
    <p:sldLayoutId id="2147483795" r:id="rId7"/>
    <p:sldLayoutId id="214748379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511" y="183875"/>
            <a:ext cx="4372977" cy="66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"/>
          <p:cNvSpPr txBox="1"/>
          <p:nvPr/>
        </p:nvSpPr>
        <p:spPr>
          <a:xfrm>
            <a:off x="170852" y="1042676"/>
            <a:ext cx="900314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+mj-lt"/>
              </a:rPr>
              <a:t>Sciences de la vie et de la terre</a:t>
            </a:r>
            <a:endParaRPr lang="en-US" sz="6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817" y="1965671"/>
            <a:ext cx="3274142" cy="2623417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:a16="http://schemas.microsoft.com/office/drawing/2014/main" id="{4EA3056D-1CC6-48ED-E4BC-E3AE1ED21A98}"/>
              </a:ext>
            </a:extLst>
          </p:cNvPr>
          <p:cNvSpPr txBox="1"/>
          <p:nvPr/>
        </p:nvSpPr>
        <p:spPr>
          <a:xfrm>
            <a:off x="662763" y="4589088"/>
            <a:ext cx="1498438" cy="33342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569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Séquence 1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800806F6-D701-591E-DFD6-0D7AEE4D086B}"/>
              </a:ext>
            </a:extLst>
          </p:cNvPr>
          <p:cNvSpPr/>
          <p:nvPr/>
        </p:nvSpPr>
        <p:spPr>
          <a:xfrm>
            <a:off x="2232143" y="4523079"/>
            <a:ext cx="65848" cy="49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FR" sz="900" dirty="0"/>
          </a:p>
        </p:txBody>
      </p:sp>
      <p:sp>
        <p:nvSpPr>
          <p:cNvPr id="31" name="Rectangle : coins arrondis 9">
            <a:extLst>
              <a:ext uri="{FF2B5EF4-FFF2-40B4-BE49-F238E27FC236}">
                <a16:creationId xmlns:a16="http://schemas.microsoft.com/office/drawing/2014/main" id="{881A5DA4-ED0E-28BB-794F-84D97008DE6E}"/>
              </a:ext>
            </a:extLst>
          </p:cNvPr>
          <p:cNvSpPr/>
          <p:nvPr/>
        </p:nvSpPr>
        <p:spPr>
          <a:xfrm>
            <a:off x="537754" y="4069276"/>
            <a:ext cx="8503198" cy="640385"/>
          </a:xfrm>
          <a:prstGeom prst="roundRect">
            <a:avLst>
              <a:gd name="adj" fmla="val 8616"/>
            </a:avLst>
          </a:prstGeom>
          <a:solidFill>
            <a:srgbClr val="106585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MA" sz="675" dirty="0"/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8C4592D2-9829-152B-CEB7-DE18553E4AE3}"/>
              </a:ext>
            </a:extLst>
          </p:cNvPr>
          <p:cNvSpPr txBox="1"/>
          <p:nvPr/>
        </p:nvSpPr>
        <p:spPr>
          <a:xfrm>
            <a:off x="1887806" y="4238585"/>
            <a:ext cx="7092910" cy="30918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569"/>
              </a:lnSpc>
            </a:pPr>
            <a:r>
              <a:rPr lang="fr-MA" sz="1800" b="1" dirty="0">
                <a:solidFill>
                  <a:schemeClr val="bg1"/>
                </a:solidFill>
              </a:rPr>
              <a:t>Identifier le type de relation vivant-vivant et ses caractéristiques</a:t>
            </a:r>
            <a:endParaRPr lang="fr-FR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Rounded Rectangle 11">
            <a:extLst>
              <a:ext uri="{FF2B5EF4-FFF2-40B4-BE49-F238E27FC236}">
                <a16:creationId xmlns:a16="http://schemas.microsoft.com/office/drawing/2014/main" id="{FB019AA9-4B6C-134E-C42B-31D11187CE75}"/>
              </a:ext>
            </a:extLst>
          </p:cNvPr>
          <p:cNvSpPr/>
          <p:nvPr/>
        </p:nvSpPr>
        <p:spPr>
          <a:xfrm>
            <a:off x="2232143" y="3528516"/>
            <a:ext cx="65848" cy="49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FR" sz="900" dirty="0"/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DE8EE126-75EE-F41F-3702-5AEAA613226F}"/>
              </a:ext>
            </a:extLst>
          </p:cNvPr>
          <p:cNvSpPr txBox="1"/>
          <p:nvPr/>
        </p:nvSpPr>
        <p:spPr>
          <a:xfrm>
            <a:off x="537755" y="4239844"/>
            <a:ext cx="1760236" cy="31777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569"/>
              </a:lnSpc>
            </a:pPr>
            <a:r>
              <a:rPr lang="fr-FR" sz="2000" b="1" dirty="0">
                <a:solidFill>
                  <a:schemeClr val="bg1"/>
                </a:solidFill>
                <a:latin typeface="+mn-lt"/>
              </a:rPr>
              <a:t>Tâche 1 et 2: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1" name="Image 40" descr="Une image contenant Visage humain, habits, dessin humoristique, femme&#10;&#10;Description générée automatiquement">
            <a:extLst>
              <a:ext uri="{FF2B5EF4-FFF2-40B4-BE49-F238E27FC236}">
                <a16:creationId xmlns:a16="http://schemas.microsoft.com/office/drawing/2014/main" id="{979FB416-DDC4-B4AB-C88C-9E27AD00D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001" y="4308390"/>
            <a:ext cx="2965007" cy="22251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E9ED5B-2F16-15A3-101C-D5CA21409756}"/>
              </a:ext>
            </a:extLst>
          </p:cNvPr>
          <p:cNvSpPr txBox="1"/>
          <p:nvPr/>
        </p:nvSpPr>
        <p:spPr>
          <a:xfrm>
            <a:off x="9310173" y="2503873"/>
            <a:ext cx="2117430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400" b="1" dirty="0">
                <a:solidFill>
                  <a:srgbClr val="FFC000"/>
                </a:solidFill>
              </a:rPr>
              <a:t>ENSEIGNEMNT EXPLICITE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FFC000"/>
                </a:solidFill>
              </a:rPr>
              <a:t>2AC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83990E5-868D-12C3-E390-02515E43EA08}"/>
              </a:ext>
            </a:extLst>
          </p:cNvPr>
          <p:cNvGrpSpPr/>
          <p:nvPr/>
        </p:nvGrpSpPr>
        <p:grpSpPr>
          <a:xfrm>
            <a:off x="-183694" y="2333287"/>
            <a:ext cx="3274142" cy="1862048"/>
            <a:chOff x="4650097" y="4812077"/>
            <a:chExt cx="3274142" cy="1862048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80120B3C-ACBB-569F-6707-50EED3A8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673336F-6AB5-0111-F2AC-CB5DD3DA2219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5FDD19B-8125-0612-663B-7A6D6F4564CC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F8E1136-258E-4326-71E3-72AF469AB4E1}"/>
              </a:ext>
            </a:extLst>
          </p:cNvPr>
          <p:cNvSpPr txBox="1"/>
          <p:nvPr/>
        </p:nvSpPr>
        <p:spPr>
          <a:xfrm>
            <a:off x="3545948" y="5444328"/>
            <a:ext cx="306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3600" b="1" i="0" spc="-20" dirty="0">
                <a:effectLst/>
                <a:latin typeface="CenturyGothic-Bold"/>
              </a:rPr>
              <a:t>Durée : </a:t>
            </a:r>
            <a:r>
              <a:rPr lang="fr-FR" sz="3600" b="1" spc="-20" dirty="0">
                <a:latin typeface="CenturyGothic-Bold"/>
              </a:rPr>
              <a:t>25</a:t>
            </a:r>
            <a:r>
              <a:rPr lang="fr-FR" sz="3600" b="1" i="0" spc="-20" dirty="0">
                <a:effectLst/>
                <a:latin typeface="CenturyGothic-Bold"/>
              </a:rPr>
              <a:t> min</a:t>
            </a:r>
            <a:r>
              <a:rPr lang="fr-FR" sz="3600" spc="-20" dirty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9974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2" name="Group 1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3" name="Rectangle : coins arrondis 10">
                <a:extLst>
                  <a:ext uri="{FF2B5EF4-FFF2-40B4-BE49-F238E27FC236}">
                    <a16:creationId xmlns:a16="http://schemas.microsoft.com/office/drawing/2014/main" id="{BCCC35B8-3450-2690-3115-D6BD6B7A6030}"/>
                  </a:ext>
                </a:extLst>
              </p:cNvPr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name="adj" fmla="val 2665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Aft>
                    <a:spcPts val="3000"/>
                  </a:spcAft>
                </a:pPr>
                <a:endParaRPr lang="fr-FR" sz="5400" b="1" dirty="0">
                  <a:solidFill>
                    <a:schemeClr val="bg1">
                      <a:lumMod val="85000"/>
                    </a:schemeClr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8" name="Picture 23">
                <a:extLst>
                  <a:ext uri="{FF2B5EF4-FFF2-40B4-BE49-F238E27FC236}">
                    <a16:creationId xmlns:a16="http://schemas.microsoft.com/office/drawing/2014/main" id="{21486612-00D6-F83F-038D-AA39C7ED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</p:spPr>
          </p:pic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3FFE4D49-6D61-78D2-C38C-AAB578A5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10561"/>
            <a:ext cx="7772400" cy="2234643"/>
          </a:xfrm>
        </p:spPr>
        <p:txBody>
          <a:bodyPr>
            <a:normAutofit/>
          </a:bodyPr>
          <a:lstStyle/>
          <a:p>
            <a:r>
              <a:rPr lang="fr-FR" dirty="0"/>
              <a:t>Ouverture de la séance </a:t>
            </a:r>
            <a:br>
              <a:rPr lang="fr-FR" dirty="0"/>
            </a:br>
            <a:r>
              <a:rPr lang="fr-FR" sz="4000" dirty="0"/>
              <a:t>(03min)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888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/>
              <a:t>Bonjour! Prêts pour démarrer notre séance? Allons-y!</a:t>
            </a:r>
          </a:p>
        </p:txBody>
      </p:sp>
      <p:pic>
        <p:nvPicPr>
          <p:cNvPr id="4" name="Google Shape;5926;p4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722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D16B723-3AED-BB14-51AE-B750DFF6C820}"/>
              </a:ext>
            </a:extLst>
          </p:cNvPr>
          <p:cNvSpPr txBox="1"/>
          <p:nvPr/>
        </p:nvSpPr>
        <p:spPr>
          <a:xfrm>
            <a:off x="1081516" y="366680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de:</a:t>
            </a: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C93E2E76-1EE6-7AD4-D6F5-B3D7B7FF729E}"/>
              </a:ext>
            </a:extLst>
          </p:cNvPr>
          <p:cNvSpPr/>
          <p:nvPr/>
        </p:nvSpPr>
        <p:spPr>
          <a:xfrm>
            <a:off x="796095" y="1929222"/>
            <a:ext cx="10599809" cy="96786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pic>
        <p:nvPicPr>
          <p:cNvPr id="15" name="Image 15">
            <a:extLst>
              <a:ext uri="{FF2B5EF4-FFF2-40B4-BE49-F238E27FC236}">
                <a16:creationId xmlns:a16="http://schemas.microsoft.com/office/drawing/2014/main" id="{CA51A95A-E971-D6D2-6486-9E3FF363C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4" y="1779754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83B912-6017-1F4A-7D82-F7FE369AF247}"/>
              </a:ext>
            </a:extLst>
          </p:cNvPr>
          <p:cNvSpPr txBox="1"/>
          <p:nvPr/>
        </p:nvSpPr>
        <p:spPr>
          <a:xfrm>
            <a:off x="1269718" y="2151542"/>
            <a:ext cx="10028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0A25AE"/>
                </a:solidFill>
              </a:rPr>
              <a:t> Identifier le type de relation vivant-vivant et ses caractéristiques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900DCB-06A2-751C-CC5E-45B47724F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9574" y="217212"/>
            <a:ext cx="699046" cy="699046"/>
          </a:xfrm>
          <a:prstGeom prst="rect">
            <a:avLst/>
          </a:prstGeom>
        </p:spPr>
      </p:pic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B2BE4DD2-B36A-7E76-A4C1-B463B66A2EC9}"/>
              </a:ext>
            </a:extLst>
          </p:cNvPr>
          <p:cNvSpPr/>
          <p:nvPr/>
        </p:nvSpPr>
        <p:spPr>
          <a:xfrm>
            <a:off x="605839" y="3876877"/>
            <a:ext cx="3717757" cy="552873"/>
          </a:xfrm>
          <a:prstGeom prst="round1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Critères de réussite</a:t>
            </a:r>
            <a:endParaRPr lang="fr-MA" sz="2800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E16935-AA59-E8C7-D16A-EF7E02863E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0" y="3598262"/>
            <a:ext cx="613301" cy="6133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C3CD584-2545-D795-D866-7F26BF1DE158}"/>
              </a:ext>
            </a:extLst>
          </p:cNvPr>
          <p:cNvSpPr txBox="1"/>
          <p:nvPr/>
        </p:nvSpPr>
        <p:spPr>
          <a:xfrm>
            <a:off x="569741" y="4847274"/>
            <a:ext cx="1072894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SzPts val="1200"/>
              <a:buFont typeface="Wingdings" panose="05000000000000000000" pitchFamily="2" charset="2"/>
              <a:buChar char="ü"/>
            </a:pPr>
            <a:r>
              <a:rPr lang="fr-FR" dirty="0"/>
              <a:t>Identifier les êtres vivants impliqués dans une relation alimentaire</a:t>
            </a:r>
            <a:r>
              <a:rPr lang="fr-FR" b="1" i="0" u="none" strike="noStrike" kern="100" dirty="0">
                <a:effectLst/>
                <a:latin typeface="Calibri" panose="020F0502020204030204" pitchFamily="34" charset="0"/>
              </a:rPr>
              <a:t>.</a:t>
            </a:r>
            <a:endParaRPr lang="fr-FR" b="1" kern="100" dirty="0">
              <a:latin typeface="Calibri" panose="020F0502020204030204" pitchFamily="34" charset="0"/>
            </a:endParaRPr>
          </a:p>
          <a:p>
            <a:pPr marL="285750" indent="-285750">
              <a:buSzPts val="1200"/>
              <a:buFont typeface="Wingdings" panose="05000000000000000000" pitchFamily="2" charset="2"/>
              <a:buChar char="ü"/>
            </a:pPr>
            <a:r>
              <a:rPr lang="fr-FR" dirty="0"/>
              <a:t>Préciser l’effet de la relation sur chaque être vivant.</a:t>
            </a:r>
          </a:p>
          <a:p>
            <a:pPr marL="285750" indent="-285750">
              <a:buSzPts val="1200"/>
              <a:buFont typeface="Wingdings" panose="05000000000000000000" pitchFamily="2" charset="2"/>
              <a:buChar char="ü"/>
            </a:pPr>
            <a:r>
              <a:rPr lang="fr-FR" dirty="0"/>
              <a:t>Déterminer le type de relation entre les êtres vivants</a:t>
            </a:r>
            <a:r>
              <a:rPr lang="fr-FR" b="1" i="0" u="none" strike="noStrike" kern="1200" dirty="0">
                <a:effectLst/>
                <a:latin typeface="Calibri" panose="020F0502020204030204" pitchFamily="34" charset="0"/>
              </a:rPr>
              <a:t>.</a:t>
            </a:r>
            <a:endParaRPr lang="fr-FR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050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2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6" name="Rectangle 15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ight Triangle 16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ectangle 17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20" name="TextBox 6"/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Moment de récupération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(05 min)</a:t>
            </a:r>
            <a:endParaRPr lang="ar-MA" sz="5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68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6B1DB-DE21-D12E-B84F-9065F4EB7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6FFED6B-160C-BD7A-5983-837B91E50F2D}"/>
              </a:ext>
            </a:extLst>
          </p:cNvPr>
          <p:cNvSpPr txBox="1"/>
          <p:nvPr/>
        </p:nvSpPr>
        <p:spPr>
          <a:xfrm>
            <a:off x="1066059" y="280220"/>
            <a:ext cx="8643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Cochez la bonne réponse.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401D215-88C1-9C61-9997-656BDEB9D984}"/>
              </a:ext>
            </a:extLst>
          </p:cNvPr>
          <p:cNvSpPr txBox="1"/>
          <p:nvPr/>
        </p:nvSpPr>
        <p:spPr>
          <a:xfrm>
            <a:off x="1066059" y="1623741"/>
            <a:ext cx="10135341" cy="1133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lvl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tabLst>
                <a:tab pos="217170" algn="l"/>
              </a:tabLst>
              <a:defRPr/>
            </a:pPr>
            <a:r>
              <a:rPr lang="fr-FR" sz="2800" b="1" dirty="0">
                <a:solidFill>
                  <a:srgbClr val="0070C0"/>
                </a:solidFill>
              </a:rPr>
              <a:t>Dans une relation de parasitisme, le parasite vit sur ou dans l’hôte et en tire un avantage, alors que l’hôte est désavantagé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E911532D-4D2E-8A28-71DA-2A44C9880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BB9414EB-A46C-4063-BE06-9184729D9055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Inviter les élèves à répondre sur les ardoises.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2E07A62-14FA-9C9B-F194-8CB5A6F7D0AF}"/>
              </a:ext>
            </a:extLst>
          </p:cNvPr>
          <p:cNvSpPr/>
          <p:nvPr/>
        </p:nvSpPr>
        <p:spPr>
          <a:xfrm>
            <a:off x="2480713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a. Vrai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F120F05-8076-EA63-F4EA-F0F2585D2BB9}"/>
              </a:ext>
            </a:extLst>
          </p:cNvPr>
          <p:cNvSpPr/>
          <p:nvPr/>
        </p:nvSpPr>
        <p:spPr>
          <a:xfrm>
            <a:off x="7556264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b. Faux</a:t>
            </a:r>
          </a:p>
        </p:txBody>
      </p:sp>
    </p:spTree>
    <p:extLst>
      <p:ext uri="{BB962C8B-B14F-4D97-AF65-F5344CB8AC3E}">
        <p14:creationId xmlns:p14="http://schemas.microsoft.com/office/powerpoint/2010/main" val="3618430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2132F-80B2-7FAC-97E1-2249AE2B9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D07C965-A53C-0EB9-CEEE-99AAA301DEC0}"/>
              </a:ext>
            </a:extLst>
          </p:cNvPr>
          <p:cNvSpPr txBox="1"/>
          <p:nvPr/>
        </p:nvSpPr>
        <p:spPr>
          <a:xfrm>
            <a:off x="1113954" y="261420"/>
            <a:ext cx="99809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Parfait! dans une relation de parasitisme, le parasite vit sur ou dans l’hôte et en profite, tandis que l’hôte est désavantagé.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379611-ECFF-095B-683F-34EB288C9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B9A41F2-4AF0-235C-D3E9-B4E88D353CC5}"/>
              </a:ext>
            </a:extLst>
          </p:cNvPr>
          <p:cNvSpPr/>
          <p:nvPr/>
        </p:nvSpPr>
        <p:spPr>
          <a:xfrm>
            <a:off x="2480713" y="4620931"/>
            <a:ext cx="2094073" cy="726141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bg1"/>
                </a:solidFill>
              </a:rPr>
              <a:t>a. Vrai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E161158-15D4-4480-DDEF-C426552967AE}"/>
              </a:ext>
            </a:extLst>
          </p:cNvPr>
          <p:cNvSpPr/>
          <p:nvPr/>
        </p:nvSpPr>
        <p:spPr>
          <a:xfrm>
            <a:off x="7556264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b. Faux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1E5A59-5C7C-0C5F-3679-CC01D6915B9E}"/>
              </a:ext>
            </a:extLst>
          </p:cNvPr>
          <p:cNvSpPr txBox="1"/>
          <p:nvPr/>
        </p:nvSpPr>
        <p:spPr>
          <a:xfrm>
            <a:off x="1066059" y="1623741"/>
            <a:ext cx="10135341" cy="1133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lvl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tabLst>
                <a:tab pos="217170" algn="l"/>
              </a:tabLst>
              <a:defRPr/>
            </a:pPr>
            <a:r>
              <a:rPr lang="fr-FR" sz="2800" b="1" dirty="0">
                <a:solidFill>
                  <a:srgbClr val="0070C0"/>
                </a:solidFill>
              </a:rPr>
              <a:t>Dans une relation de parasitisme, le parasite vit sur ou dans l’hôte et en tire un avantage, alors que l’hôte est désavantagé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556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697CE-8565-57CF-BCBB-43767E919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D758495-B342-58ED-7BAE-360FF14B6EA1}"/>
              </a:ext>
            </a:extLst>
          </p:cNvPr>
          <p:cNvSpPr txBox="1"/>
          <p:nvPr/>
        </p:nvSpPr>
        <p:spPr>
          <a:xfrm>
            <a:off x="1066059" y="280220"/>
            <a:ext cx="8643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Cochez la bonne réponse.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CDD9E8C-CCF2-5700-B97E-7EB7C24BC570}"/>
              </a:ext>
            </a:extLst>
          </p:cNvPr>
          <p:cNvSpPr txBox="1"/>
          <p:nvPr/>
        </p:nvSpPr>
        <p:spPr>
          <a:xfrm>
            <a:off x="1066059" y="1623741"/>
            <a:ext cx="10135341" cy="1133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lvl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tabLst>
                <a:tab pos="217170" algn="l"/>
              </a:tabLst>
              <a:defRPr/>
            </a:pPr>
            <a:r>
              <a:rPr lang="fr-FR" sz="2800" b="1" dirty="0">
                <a:solidFill>
                  <a:srgbClr val="0070C0"/>
                </a:solidFill>
              </a:rPr>
              <a:t>Dans le mutualisme, un organisme profite de l’autre alors que l’autre est désavantagé.</a:t>
            </a:r>
          </a:p>
        </p:txBody>
      </p:sp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7333FEF3-FB4E-644F-BD71-38F4E80341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33F2BF9A-A6D4-DB86-8CC9-E17A9D04F0D4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Inviter les élèves à répondre sur les ardoises.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D7D8B12-ACAF-883C-4AF4-44CB1FD45EF7}"/>
              </a:ext>
            </a:extLst>
          </p:cNvPr>
          <p:cNvSpPr/>
          <p:nvPr/>
        </p:nvSpPr>
        <p:spPr>
          <a:xfrm>
            <a:off x="2480713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a. Vrai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557BFA-C01C-216B-33EA-BAAE3CD96BD1}"/>
              </a:ext>
            </a:extLst>
          </p:cNvPr>
          <p:cNvSpPr/>
          <p:nvPr/>
        </p:nvSpPr>
        <p:spPr>
          <a:xfrm>
            <a:off x="7556264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b. Faux</a:t>
            </a:r>
          </a:p>
        </p:txBody>
      </p:sp>
    </p:spTree>
    <p:extLst>
      <p:ext uri="{BB962C8B-B14F-4D97-AF65-F5344CB8AC3E}">
        <p14:creationId xmlns:p14="http://schemas.microsoft.com/office/powerpoint/2010/main" val="2098971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ABB5D-E870-1C3E-50D4-6471ECE3C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DA4739F-43ED-78B2-5D74-FC889C1F774A}"/>
              </a:ext>
            </a:extLst>
          </p:cNvPr>
          <p:cNvSpPr txBox="1"/>
          <p:nvPr/>
        </p:nvSpPr>
        <p:spPr>
          <a:xfrm>
            <a:off x="1113954" y="261420"/>
            <a:ext cx="99809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Parfait! dans le mutualisme, les deux organismes profitent l’un de l’autre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57F0EB-FFCA-3F5B-1292-1995D703C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F4D88EC-3EC0-C6CF-3189-70156896EDF1}"/>
              </a:ext>
            </a:extLst>
          </p:cNvPr>
          <p:cNvSpPr/>
          <p:nvPr/>
        </p:nvSpPr>
        <p:spPr>
          <a:xfrm>
            <a:off x="2480713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tx1"/>
                </a:solidFill>
              </a:rPr>
              <a:t>a. Vrai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3CF621B-730F-A526-6B2D-73C45273FDFD}"/>
              </a:ext>
            </a:extLst>
          </p:cNvPr>
          <p:cNvSpPr/>
          <p:nvPr/>
        </p:nvSpPr>
        <p:spPr>
          <a:xfrm>
            <a:off x="7556264" y="4620931"/>
            <a:ext cx="2094073" cy="726141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 b="1" dirty="0">
                <a:solidFill>
                  <a:schemeClr val="bg1"/>
                </a:solidFill>
              </a:rPr>
              <a:t>b. Faux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071AFF-9BF4-50AB-3662-5F758B57525A}"/>
              </a:ext>
            </a:extLst>
          </p:cNvPr>
          <p:cNvSpPr txBox="1"/>
          <p:nvPr/>
        </p:nvSpPr>
        <p:spPr>
          <a:xfrm>
            <a:off x="1066059" y="1623741"/>
            <a:ext cx="10135341" cy="1133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lvl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tabLst>
                <a:tab pos="217170" algn="l"/>
              </a:tabLst>
              <a:defRPr/>
            </a:pPr>
            <a:r>
              <a:rPr lang="fr-FR" sz="2800" b="1" dirty="0">
                <a:solidFill>
                  <a:srgbClr val="0070C0"/>
                </a:solidFill>
              </a:rPr>
              <a:t>Dans le mutualisme, un organisme profite de l’autre alors que l’autre est désavantagé.</a:t>
            </a:r>
          </a:p>
        </p:txBody>
      </p:sp>
    </p:spTree>
    <p:extLst>
      <p:ext uri="{BB962C8B-B14F-4D97-AF65-F5344CB8AC3E}">
        <p14:creationId xmlns:p14="http://schemas.microsoft.com/office/powerpoint/2010/main" val="3556914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5224B-DC17-FFC3-A6D6-8AE48804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9556A6A-5266-07A3-3D18-0FA723B8BA19}"/>
              </a:ext>
            </a:extLst>
          </p:cNvPr>
          <p:cNvSpPr txBox="1"/>
          <p:nvPr/>
        </p:nvSpPr>
        <p:spPr>
          <a:xfrm>
            <a:off x="1066059" y="280220"/>
            <a:ext cx="9677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Voici une autre question. 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/>
              </a:rPr>
              <a:t>Choisissez la bonne réponse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</p:txBody>
      </p:sp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D960482E-990A-66E2-1FAF-22881C406D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22C1475E-0F1C-706A-AEA2-23B46450B11A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Inviter les élèves à répondre sur les ardoises.</a:t>
            </a:r>
          </a:p>
        </p:txBody>
      </p:sp>
      <p:sp>
        <p:nvSpPr>
          <p:cNvPr id="11" name="object 79">
            <a:extLst>
              <a:ext uri="{FF2B5EF4-FFF2-40B4-BE49-F238E27FC236}">
                <a16:creationId xmlns:a16="http://schemas.microsoft.com/office/drawing/2014/main" id="{D80B6165-206C-2B59-846C-5043192F7FDE}"/>
              </a:ext>
            </a:extLst>
          </p:cNvPr>
          <p:cNvSpPr txBox="1"/>
          <p:nvPr/>
        </p:nvSpPr>
        <p:spPr>
          <a:xfrm>
            <a:off x="3326804" y="2792307"/>
            <a:ext cx="741669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lang="fr-FR" sz="2400" dirty="0"/>
              <a:t>Un organisme chasse l’autre</a:t>
            </a:r>
            <a:endParaRPr lang="fr-FR" sz="2400" spc="-50" dirty="0">
              <a:solidFill>
                <a:srgbClr val="231F20"/>
              </a:solidFill>
              <a:latin typeface="+mj-lt"/>
              <a:cs typeface="Calibri"/>
            </a:endParaRPr>
          </a:p>
        </p:txBody>
      </p:sp>
      <p:sp>
        <p:nvSpPr>
          <p:cNvPr id="12" name="object 79">
            <a:extLst>
              <a:ext uri="{FF2B5EF4-FFF2-40B4-BE49-F238E27FC236}">
                <a16:creationId xmlns:a16="http://schemas.microsoft.com/office/drawing/2014/main" id="{A8DE336B-F599-E69C-BE8D-B4BEF94252A2}"/>
              </a:ext>
            </a:extLst>
          </p:cNvPr>
          <p:cNvSpPr txBox="1"/>
          <p:nvPr/>
        </p:nvSpPr>
        <p:spPr>
          <a:xfrm>
            <a:off x="3326803" y="3549511"/>
            <a:ext cx="656337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lang="fr-FR" sz="2400" dirty="0"/>
              <a:t>Deux organismes utilisent les mêmes ressources 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Calibri"/>
            </a:endParaRPr>
          </a:p>
        </p:txBody>
      </p:sp>
      <p:pic>
        <p:nvPicPr>
          <p:cNvPr id="14" name="object 30">
            <a:extLst>
              <a:ext uri="{FF2B5EF4-FFF2-40B4-BE49-F238E27FC236}">
                <a16:creationId xmlns:a16="http://schemas.microsoft.com/office/drawing/2014/main" id="{0F55A19E-C84E-6247-7E26-942CEEE5384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30688" y="3466851"/>
            <a:ext cx="671125" cy="521740"/>
          </a:xfrm>
          <a:prstGeom prst="rect">
            <a:avLst/>
          </a:prstGeom>
        </p:spPr>
      </p:pic>
      <p:sp>
        <p:nvSpPr>
          <p:cNvPr id="15" name="object 79">
            <a:extLst>
              <a:ext uri="{FF2B5EF4-FFF2-40B4-BE49-F238E27FC236}">
                <a16:creationId xmlns:a16="http://schemas.microsoft.com/office/drawing/2014/main" id="{AC454639-5029-C51F-E996-7F258E60F9F2}"/>
              </a:ext>
            </a:extLst>
          </p:cNvPr>
          <p:cNvSpPr txBox="1"/>
          <p:nvPr/>
        </p:nvSpPr>
        <p:spPr>
          <a:xfrm>
            <a:off x="3326803" y="4302916"/>
            <a:ext cx="698196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fr-FR" sz="2400" b="1" dirty="0">
                <a:solidFill>
                  <a:srgbClr val="231F20"/>
                </a:solidFill>
                <a:latin typeface="+mj-lt"/>
                <a:cs typeface="Calibri"/>
              </a:rPr>
              <a:t>c. </a:t>
            </a:r>
            <a:r>
              <a:rPr lang="fr-FR" sz="2400" dirty="0"/>
              <a:t>Deux organismes s’aident mutuellement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Calibri"/>
            </a:endParaRPr>
          </a:p>
        </p:txBody>
      </p:sp>
      <p:pic>
        <p:nvPicPr>
          <p:cNvPr id="16" name="object 30">
            <a:extLst>
              <a:ext uri="{FF2B5EF4-FFF2-40B4-BE49-F238E27FC236}">
                <a16:creationId xmlns:a16="http://schemas.microsoft.com/office/drawing/2014/main" id="{147E8247-463A-F1BA-D3BA-8DB45A6F95C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0865" y="4254790"/>
            <a:ext cx="671125" cy="521740"/>
          </a:xfrm>
          <a:prstGeom prst="rect">
            <a:avLst/>
          </a:prstGeom>
        </p:spPr>
      </p:pic>
      <p:sp>
        <p:nvSpPr>
          <p:cNvPr id="17" name="object 79">
            <a:extLst>
              <a:ext uri="{FF2B5EF4-FFF2-40B4-BE49-F238E27FC236}">
                <a16:creationId xmlns:a16="http://schemas.microsoft.com/office/drawing/2014/main" id="{6B09E63F-ED0A-4CE7-0286-30082DF03048}"/>
              </a:ext>
            </a:extLst>
          </p:cNvPr>
          <p:cNvSpPr txBox="1"/>
          <p:nvPr/>
        </p:nvSpPr>
        <p:spPr>
          <a:xfrm>
            <a:off x="3326803" y="5014121"/>
            <a:ext cx="66610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fr-FR" sz="2400" b="1" dirty="0">
                <a:solidFill>
                  <a:srgbClr val="231F20"/>
                </a:solidFill>
                <a:latin typeface="+mj-lt"/>
                <a:cs typeface="Calibri"/>
              </a:rPr>
              <a:t>d. </a:t>
            </a:r>
            <a:r>
              <a:rPr lang="fr-FR" sz="2400" dirty="0"/>
              <a:t>Un organisme vit sur un autre sans lui nuire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Calibri"/>
            </a:endParaRPr>
          </a:p>
        </p:txBody>
      </p:sp>
      <p:pic>
        <p:nvPicPr>
          <p:cNvPr id="18" name="object 30">
            <a:extLst>
              <a:ext uri="{FF2B5EF4-FFF2-40B4-BE49-F238E27FC236}">
                <a16:creationId xmlns:a16="http://schemas.microsoft.com/office/drawing/2014/main" id="{83503845-D45A-0F5B-9C70-EF0162B42C5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0865" y="4965993"/>
            <a:ext cx="671125" cy="521740"/>
          </a:xfrm>
          <a:prstGeom prst="rect">
            <a:avLst/>
          </a:prstGeom>
        </p:spPr>
      </p:pic>
      <p:pic>
        <p:nvPicPr>
          <p:cNvPr id="20" name="object 30">
            <a:extLst>
              <a:ext uri="{FF2B5EF4-FFF2-40B4-BE49-F238E27FC236}">
                <a16:creationId xmlns:a16="http://schemas.microsoft.com/office/drawing/2014/main" id="{F769D4F2-5E86-1AD5-D4BC-5401A83B26F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8918" y="2715731"/>
            <a:ext cx="671125" cy="52174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10888A-1163-59FC-2A17-EA7C450C1549}"/>
              </a:ext>
            </a:extLst>
          </p:cNvPr>
          <p:cNvSpPr txBox="1"/>
          <p:nvPr/>
        </p:nvSpPr>
        <p:spPr>
          <a:xfrm>
            <a:off x="837108" y="1371950"/>
            <a:ext cx="10135341" cy="591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lvl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tabLst>
                <a:tab pos="217170" algn="l"/>
              </a:tabLst>
              <a:defRPr/>
            </a:pPr>
            <a:r>
              <a:rPr lang="fr-FR" sz="2800" b="1" dirty="0">
                <a:solidFill>
                  <a:srgbClr val="0070C0"/>
                </a:solidFill>
              </a:rPr>
              <a:t>La compétition est une relation où :</a:t>
            </a:r>
          </a:p>
        </p:txBody>
      </p:sp>
    </p:spTree>
    <p:extLst>
      <p:ext uri="{BB962C8B-B14F-4D97-AF65-F5344CB8AC3E}">
        <p14:creationId xmlns:p14="http://schemas.microsoft.com/office/powerpoint/2010/main" val="480820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48EE5-1894-BB83-7A1F-685DA1EF7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FE34242-D93B-78C3-7C2E-5131065448E3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B761A91-C91C-9129-C273-8AE5DDA2A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3" name="object 79">
            <a:extLst>
              <a:ext uri="{FF2B5EF4-FFF2-40B4-BE49-F238E27FC236}">
                <a16:creationId xmlns:a16="http://schemas.microsoft.com/office/drawing/2014/main" id="{9EA08F79-31D6-1156-F0E0-A60C28B7E3EB}"/>
              </a:ext>
            </a:extLst>
          </p:cNvPr>
          <p:cNvSpPr txBox="1"/>
          <p:nvPr/>
        </p:nvSpPr>
        <p:spPr>
          <a:xfrm>
            <a:off x="3326804" y="2835851"/>
            <a:ext cx="741669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lang="fr-FR" sz="2400" dirty="0"/>
              <a:t>Un organisme chasse l’autre</a:t>
            </a:r>
            <a:endParaRPr lang="fr-FR" sz="2400" spc="-50" dirty="0">
              <a:solidFill>
                <a:srgbClr val="231F20"/>
              </a:solidFill>
              <a:latin typeface="+mj-lt"/>
              <a:cs typeface="Calibri"/>
            </a:endParaRPr>
          </a:p>
        </p:txBody>
      </p:sp>
      <p:sp>
        <p:nvSpPr>
          <p:cNvPr id="4" name="object 79">
            <a:extLst>
              <a:ext uri="{FF2B5EF4-FFF2-40B4-BE49-F238E27FC236}">
                <a16:creationId xmlns:a16="http://schemas.microsoft.com/office/drawing/2014/main" id="{E1484E85-3A81-5053-C374-00635EBB4077}"/>
              </a:ext>
            </a:extLst>
          </p:cNvPr>
          <p:cNvSpPr txBox="1"/>
          <p:nvPr/>
        </p:nvSpPr>
        <p:spPr>
          <a:xfrm>
            <a:off x="3326803" y="3593055"/>
            <a:ext cx="656337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lang="fr-FR" sz="2400" dirty="0"/>
              <a:t>Deux organismes utilisent les mêmes ressources 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Calibri"/>
            </a:endParaRPr>
          </a:p>
        </p:txBody>
      </p:sp>
      <p:pic>
        <p:nvPicPr>
          <p:cNvPr id="6" name="object 30">
            <a:extLst>
              <a:ext uri="{FF2B5EF4-FFF2-40B4-BE49-F238E27FC236}">
                <a16:creationId xmlns:a16="http://schemas.microsoft.com/office/drawing/2014/main" id="{4DD6A007-982D-3A64-85D4-532AE21359C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30688" y="3510395"/>
            <a:ext cx="671125" cy="521740"/>
          </a:xfrm>
          <a:prstGeom prst="rect">
            <a:avLst/>
          </a:prstGeom>
        </p:spPr>
      </p:pic>
      <p:sp>
        <p:nvSpPr>
          <p:cNvPr id="9" name="object 79">
            <a:extLst>
              <a:ext uri="{FF2B5EF4-FFF2-40B4-BE49-F238E27FC236}">
                <a16:creationId xmlns:a16="http://schemas.microsoft.com/office/drawing/2014/main" id="{F2CA0DA4-1DBA-2A0D-E75F-1F647B309F38}"/>
              </a:ext>
            </a:extLst>
          </p:cNvPr>
          <p:cNvSpPr txBox="1"/>
          <p:nvPr/>
        </p:nvSpPr>
        <p:spPr>
          <a:xfrm>
            <a:off x="3326803" y="4346460"/>
            <a:ext cx="698196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fr-FR" sz="2400" b="1" dirty="0">
                <a:solidFill>
                  <a:srgbClr val="231F20"/>
                </a:solidFill>
                <a:latin typeface="+mj-lt"/>
                <a:cs typeface="Calibri"/>
              </a:rPr>
              <a:t>c. </a:t>
            </a:r>
            <a:r>
              <a:rPr lang="fr-FR" sz="2400" dirty="0"/>
              <a:t>Deux organismes s’aident mutuellement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Calibri"/>
            </a:endParaRPr>
          </a:p>
        </p:txBody>
      </p:sp>
      <p:pic>
        <p:nvPicPr>
          <p:cNvPr id="10" name="object 30">
            <a:extLst>
              <a:ext uri="{FF2B5EF4-FFF2-40B4-BE49-F238E27FC236}">
                <a16:creationId xmlns:a16="http://schemas.microsoft.com/office/drawing/2014/main" id="{BBB69446-5304-E226-F0F0-4B97A2940A8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0865" y="4298334"/>
            <a:ext cx="671125" cy="521740"/>
          </a:xfrm>
          <a:prstGeom prst="rect">
            <a:avLst/>
          </a:prstGeom>
        </p:spPr>
      </p:pic>
      <p:sp>
        <p:nvSpPr>
          <p:cNvPr id="20" name="object 79">
            <a:extLst>
              <a:ext uri="{FF2B5EF4-FFF2-40B4-BE49-F238E27FC236}">
                <a16:creationId xmlns:a16="http://schemas.microsoft.com/office/drawing/2014/main" id="{3D1CE27B-D874-996A-C48F-4C037E5C31C7}"/>
              </a:ext>
            </a:extLst>
          </p:cNvPr>
          <p:cNvSpPr txBox="1"/>
          <p:nvPr/>
        </p:nvSpPr>
        <p:spPr>
          <a:xfrm>
            <a:off x="3326803" y="5057665"/>
            <a:ext cx="66610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fr-FR" sz="2400" b="1" dirty="0">
                <a:solidFill>
                  <a:srgbClr val="231F20"/>
                </a:solidFill>
                <a:latin typeface="+mj-lt"/>
                <a:cs typeface="Calibri"/>
              </a:rPr>
              <a:t>d. </a:t>
            </a:r>
            <a:r>
              <a:rPr lang="fr-FR" sz="2400" dirty="0"/>
              <a:t>Un organisme vit sur un autre sans lui nuire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Calibri"/>
            </a:endParaRPr>
          </a:p>
        </p:txBody>
      </p:sp>
      <p:pic>
        <p:nvPicPr>
          <p:cNvPr id="22" name="object 30">
            <a:extLst>
              <a:ext uri="{FF2B5EF4-FFF2-40B4-BE49-F238E27FC236}">
                <a16:creationId xmlns:a16="http://schemas.microsoft.com/office/drawing/2014/main" id="{5A005500-8AC9-FBF7-A747-A34A3F65671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40865" y="5009537"/>
            <a:ext cx="671125" cy="521740"/>
          </a:xfrm>
          <a:prstGeom prst="rect">
            <a:avLst/>
          </a:prstGeom>
        </p:spPr>
      </p:pic>
      <p:pic>
        <p:nvPicPr>
          <p:cNvPr id="23" name="object 30">
            <a:extLst>
              <a:ext uri="{FF2B5EF4-FFF2-40B4-BE49-F238E27FC236}">
                <a16:creationId xmlns:a16="http://schemas.microsoft.com/office/drawing/2014/main" id="{0D37D8EA-A782-7C17-2C13-753D4E11ED1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8918" y="2759275"/>
            <a:ext cx="671125" cy="52174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ED135932-D647-2128-208B-92C45D525534}"/>
              </a:ext>
            </a:extLst>
          </p:cNvPr>
          <p:cNvSpPr txBox="1"/>
          <p:nvPr/>
        </p:nvSpPr>
        <p:spPr>
          <a:xfrm>
            <a:off x="837108" y="1415494"/>
            <a:ext cx="10135341" cy="591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lvl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tabLst>
                <a:tab pos="217170" algn="l"/>
              </a:tabLst>
              <a:defRPr/>
            </a:pPr>
            <a:r>
              <a:rPr lang="fr-FR" sz="2800" b="1" dirty="0">
                <a:solidFill>
                  <a:srgbClr val="0070C0"/>
                </a:solidFill>
              </a:rPr>
              <a:t>La compétition est une relation où :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2F6D546-C806-8211-6389-17AE551A6213}"/>
              </a:ext>
            </a:extLst>
          </p:cNvPr>
          <p:cNvSpPr txBox="1"/>
          <p:nvPr/>
        </p:nvSpPr>
        <p:spPr>
          <a:xfrm>
            <a:off x="2046515" y="3578005"/>
            <a:ext cx="533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Google Sans"/>
              </a:rPr>
              <a:t>✓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902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4EF47-911C-3DD5-97EB-BCEE2F22C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oneTexte 37">
            <a:extLst>
              <a:ext uri="{FF2B5EF4-FFF2-40B4-BE49-F238E27FC236}">
                <a16:creationId xmlns:a16="http://schemas.microsoft.com/office/drawing/2014/main" id="{602E9EDC-A3B4-4A0D-2213-93F4D8AE5B9A}"/>
              </a:ext>
            </a:extLst>
          </p:cNvPr>
          <p:cNvSpPr txBox="1"/>
          <p:nvPr/>
        </p:nvSpPr>
        <p:spPr>
          <a:xfrm>
            <a:off x="1124694" y="191911"/>
            <a:ext cx="10159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/>
              </a:rPr>
              <a:t>Choisissez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/>
              </a:rPr>
              <a:t>la bonne réponse.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j-lt"/>
              <a:ea typeface="+mn-ea"/>
              <a:cs typeface="Calibri"/>
            </a:endParaRPr>
          </a:p>
        </p:txBody>
      </p:sp>
      <p:sp>
        <p:nvSpPr>
          <p:cNvPr id="39" name="object 79">
            <a:extLst>
              <a:ext uri="{FF2B5EF4-FFF2-40B4-BE49-F238E27FC236}">
                <a16:creationId xmlns:a16="http://schemas.microsoft.com/office/drawing/2014/main" id="{8803A6B4-BFC2-5218-3E79-B94A3D9DFD72}"/>
              </a:ext>
            </a:extLst>
          </p:cNvPr>
          <p:cNvSpPr txBox="1"/>
          <p:nvPr/>
        </p:nvSpPr>
        <p:spPr>
          <a:xfrm>
            <a:off x="2553916" y="3599205"/>
            <a:ext cx="245351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fr-FR" sz="24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Prédation</a:t>
            </a: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B9A6EAA2-C0B0-3D19-800A-73C11F9F6EAC}"/>
              </a:ext>
            </a:extLst>
          </p:cNvPr>
          <p:cNvSpPr txBox="1"/>
          <p:nvPr/>
        </p:nvSpPr>
        <p:spPr>
          <a:xfrm>
            <a:off x="2557976" y="5109814"/>
            <a:ext cx="24494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lang="fr-FR" sz="2400" dirty="0">
                <a:solidFill>
                  <a:srgbClr val="242021"/>
                </a:solidFill>
                <a:latin typeface="Aptos" panose="020B0004020202020204" pitchFamily="34" charset="0"/>
              </a:rPr>
              <a:t>Parasitisme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BDF71725-1A7B-A7F7-3C65-C93ADC727C3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2977" y="3542570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D6978071-19FD-4567-2E8D-2C9B3D5C002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2977" y="5059812"/>
            <a:ext cx="523588" cy="521740"/>
          </a:xfrm>
          <a:prstGeom prst="rect">
            <a:avLst/>
          </a:prstGeom>
        </p:spPr>
      </p:pic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33E6312B-E438-2274-7A34-98A46CD7B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68259251-863E-4645-A4C3-F66854F652A3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Inviter les élèves à répondre sur les ardoises.</a:t>
            </a:r>
          </a:p>
        </p:txBody>
      </p:sp>
      <p:sp>
        <p:nvSpPr>
          <p:cNvPr id="3" name="object 79">
            <a:extLst>
              <a:ext uri="{FF2B5EF4-FFF2-40B4-BE49-F238E27FC236}">
                <a16:creationId xmlns:a16="http://schemas.microsoft.com/office/drawing/2014/main" id="{89CFC45D-C32F-1EE7-67CE-7958AA128CAD}"/>
              </a:ext>
            </a:extLst>
          </p:cNvPr>
          <p:cNvSpPr txBox="1"/>
          <p:nvPr/>
        </p:nvSpPr>
        <p:spPr>
          <a:xfrm>
            <a:off x="7430712" y="5109814"/>
            <a:ext cx="220331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d.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Mutualisme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" name="object 30">
            <a:extLst>
              <a:ext uri="{FF2B5EF4-FFF2-40B4-BE49-F238E27FC236}">
                <a16:creationId xmlns:a16="http://schemas.microsoft.com/office/drawing/2014/main" id="{B0F6E31A-582F-2311-E98B-460FD3D195E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5890" y="5061688"/>
            <a:ext cx="523588" cy="521740"/>
          </a:xfrm>
          <a:prstGeom prst="rect">
            <a:avLst/>
          </a:prstGeom>
        </p:spPr>
      </p:pic>
      <p:sp>
        <p:nvSpPr>
          <p:cNvPr id="7" name="object 79">
            <a:extLst>
              <a:ext uri="{FF2B5EF4-FFF2-40B4-BE49-F238E27FC236}">
                <a16:creationId xmlns:a16="http://schemas.microsoft.com/office/drawing/2014/main" id="{31FF83AC-7CDF-9D96-109E-33943DA87781}"/>
              </a:ext>
            </a:extLst>
          </p:cNvPr>
          <p:cNvSpPr txBox="1"/>
          <p:nvPr/>
        </p:nvSpPr>
        <p:spPr>
          <a:xfrm>
            <a:off x="7430712" y="3484559"/>
            <a:ext cx="220737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c.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Compétition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8" name="object 30">
            <a:extLst>
              <a:ext uri="{FF2B5EF4-FFF2-40B4-BE49-F238E27FC236}">
                <a16:creationId xmlns:a16="http://schemas.microsoft.com/office/drawing/2014/main" id="{5E58C9B7-4C93-206F-A47E-23AEF80710B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5890" y="3436433"/>
            <a:ext cx="523588" cy="5217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61C272B-F269-432F-AB12-1F3CD72825A1}"/>
              </a:ext>
            </a:extLst>
          </p:cNvPr>
          <p:cNvSpPr txBox="1"/>
          <p:nvPr/>
        </p:nvSpPr>
        <p:spPr>
          <a:xfrm>
            <a:off x="1292656" y="1513111"/>
            <a:ext cx="101591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lvl="0">
              <a:tabLst>
                <a:tab pos="217170" algn="l"/>
              </a:tabLst>
              <a:defRPr/>
            </a:pPr>
            <a:r>
              <a:rPr lang="fr-FR" sz="2800" b="1" dirty="0">
                <a:solidFill>
                  <a:srgbClr val="0070C0"/>
                </a:solidFill>
              </a:rPr>
              <a:t>Lorsque un organisme chasse et mange un autre organisme, il s’agit d’une :</a:t>
            </a:r>
            <a:endParaRPr lang="fr-FR" sz="2800" b="1" spc="-50" dirty="0">
              <a:solidFill>
                <a:srgbClr val="0070C0"/>
              </a:solidFill>
              <a:latin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7360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D225-5245-683E-120A-7DB1AF964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C1A21176-7651-CFF6-DC7A-153D590A5C46}"/>
              </a:ext>
            </a:extLst>
          </p:cNvPr>
          <p:cNvSpPr txBox="1"/>
          <p:nvPr/>
        </p:nvSpPr>
        <p:spPr>
          <a:xfrm>
            <a:off x="1157499" y="228762"/>
            <a:ext cx="98588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Excellent! 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La prédation est une relation où un organisme (le prédateur) chasse et mange un autre organisme (la proie).</a:t>
            </a:r>
            <a:endParaRPr lang="fr-F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B5DB554-DB40-C2F1-294F-170AFEA0F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8" name="object 79">
            <a:extLst>
              <a:ext uri="{FF2B5EF4-FFF2-40B4-BE49-F238E27FC236}">
                <a16:creationId xmlns:a16="http://schemas.microsoft.com/office/drawing/2014/main" id="{A5D13F63-CCA9-5A7A-1362-BDCFCCF6BAC3}"/>
              </a:ext>
            </a:extLst>
          </p:cNvPr>
          <p:cNvSpPr txBox="1"/>
          <p:nvPr/>
        </p:nvSpPr>
        <p:spPr>
          <a:xfrm>
            <a:off x="2553916" y="3076689"/>
            <a:ext cx="245351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fr-FR" sz="24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Prédation</a:t>
            </a: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13" name="object 79">
            <a:extLst>
              <a:ext uri="{FF2B5EF4-FFF2-40B4-BE49-F238E27FC236}">
                <a16:creationId xmlns:a16="http://schemas.microsoft.com/office/drawing/2014/main" id="{390DEBE1-4EE5-014C-20AE-D128D3C3C99A}"/>
              </a:ext>
            </a:extLst>
          </p:cNvPr>
          <p:cNvSpPr txBox="1"/>
          <p:nvPr/>
        </p:nvSpPr>
        <p:spPr>
          <a:xfrm>
            <a:off x="2557976" y="4587298"/>
            <a:ext cx="24494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lang="fr-FR" sz="2400" dirty="0">
                <a:solidFill>
                  <a:srgbClr val="242021"/>
                </a:solidFill>
                <a:latin typeface="Aptos" panose="020B0004020202020204" pitchFamily="34" charset="0"/>
              </a:rPr>
              <a:t>Parasitisme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14" name="object 30">
            <a:extLst>
              <a:ext uri="{FF2B5EF4-FFF2-40B4-BE49-F238E27FC236}">
                <a16:creationId xmlns:a16="http://schemas.microsoft.com/office/drawing/2014/main" id="{3E3A2E19-0072-DE56-BF45-96AC12775DA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2977" y="3020054"/>
            <a:ext cx="523588" cy="521740"/>
          </a:xfrm>
          <a:prstGeom prst="rect">
            <a:avLst/>
          </a:prstGeom>
        </p:spPr>
      </p:pic>
      <p:pic>
        <p:nvPicPr>
          <p:cNvPr id="15" name="object 30">
            <a:extLst>
              <a:ext uri="{FF2B5EF4-FFF2-40B4-BE49-F238E27FC236}">
                <a16:creationId xmlns:a16="http://schemas.microsoft.com/office/drawing/2014/main" id="{EF5BA4D8-A8B9-1B05-A363-7DD8DB79B48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2977" y="4537296"/>
            <a:ext cx="523588" cy="521740"/>
          </a:xfrm>
          <a:prstGeom prst="rect">
            <a:avLst/>
          </a:prstGeom>
        </p:spPr>
      </p:pic>
      <p:sp>
        <p:nvSpPr>
          <p:cNvPr id="17" name="object 79">
            <a:extLst>
              <a:ext uri="{FF2B5EF4-FFF2-40B4-BE49-F238E27FC236}">
                <a16:creationId xmlns:a16="http://schemas.microsoft.com/office/drawing/2014/main" id="{22213CD5-72E7-469C-5F85-0AC568E2BB4B}"/>
              </a:ext>
            </a:extLst>
          </p:cNvPr>
          <p:cNvSpPr txBox="1"/>
          <p:nvPr/>
        </p:nvSpPr>
        <p:spPr>
          <a:xfrm>
            <a:off x="7430712" y="4587298"/>
            <a:ext cx="220331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d.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Mutualisme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18" name="object 30">
            <a:extLst>
              <a:ext uri="{FF2B5EF4-FFF2-40B4-BE49-F238E27FC236}">
                <a16:creationId xmlns:a16="http://schemas.microsoft.com/office/drawing/2014/main" id="{DA407CB1-CFC2-B2B6-7BC3-EAD015DC389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95890" y="4539172"/>
            <a:ext cx="523588" cy="521740"/>
          </a:xfrm>
          <a:prstGeom prst="rect">
            <a:avLst/>
          </a:prstGeom>
        </p:spPr>
      </p:pic>
      <p:sp>
        <p:nvSpPr>
          <p:cNvPr id="19" name="object 79">
            <a:extLst>
              <a:ext uri="{FF2B5EF4-FFF2-40B4-BE49-F238E27FC236}">
                <a16:creationId xmlns:a16="http://schemas.microsoft.com/office/drawing/2014/main" id="{3C7D6F08-6783-AFF9-1A4A-E927DE653066}"/>
              </a:ext>
            </a:extLst>
          </p:cNvPr>
          <p:cNvSpPr txBox="1"/>
          <p:nvPr/>
        </p:nvSpPr>
        <p:spPr>
          <a:xfrm>
            <a:off x="7430712" y="2962043"/>
            <a:ext cx="220737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c.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Compétition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20" name="object 30">
            <a:extLst>
              <a:ext uri="{FF2B5EF4-FFF2-40B4-BE49-F238E27FC236}">
                <a16:creationId xmlns:a16="http://schemas.microsoft.com/office/drawing/2014/main" id="{8525F65B-3C90-5531-A523-744F397C47F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95890" y="2913917"/>
            <a:ext cx="523588" cy="5217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99B0BB-61ED-3B66-2688-590311813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5151" y="2967359"/>
            <a:ext cx="680089" cy="7301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C667445-006F-DB20-96A7-93D00A2AF913}"/>
              </a:ext>
            </a:extLst>
          </p:cNvPr>
          <p:cNvSpPr txBox="1"/>
          <p:nvPr/>
        </p:nvSpPr>
        <p:spPr>
          <a:xfrm>
            <a:off x="1292656" y="1513111"/>
            <a:ext cx="101591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lvl="0">
              <a:tabLst>
                <a:tab pos="217170" algn="l"/>
              </a:tabLst>
              <a:defRPr/>
            </a:pPr>
            <a:r>
              <a:rPr lang="fr-FR" sz="2800" b="1" dirty="0">
                <a:solidFill>
                  <a:srgbClr val="0070C0"/>
                </a:solidFill>
              </a:rPr>
              <a:t>Il s’agit d’une :</a:t>
            </a:r>
            <a:endParaRPr lang="fr-FR" sz="2800" b="1" spc="-50" dirty="0">
              <a:solidFill>
                <a:srgbClr val="0070C0"/>
              </a:solidFill>
              <a:latin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120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2" name="Rectangle 21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3" name="Right Triangle 22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4" name="Rectangle 23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PG</a:t>
            </a:r>
          </a:p>
        </p:txBody>
      </p:sp>
      <p:sp>
        <p:nvSpPr>
          <p:cNvPr id="25" name="TextBox 6"/>
          <p:cNvSpPr txBox="1"/>
          <p:nvPr/>
        </p:nvSpPr>
        <p:spPr>
          <a:xfrm>
            <a:off x="2803802" y="2866111"/>
            <a:ext cx="6809251" cy="1259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36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Moment de consolidation 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(15 min)</a:t>
            </a:r>
            <a:endParaRPr lang="ar-MA" sz="4800" b="1" dirty="0">
              <a:solidFill>
                <a:srgbClr val="44546A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83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93E14-6BE5-EFF2-516F-25E59BEE7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321078C-63F5-25E1-5D2D-76D6566C4C44}"/>
              </a:ext>
            </a:extLst>
          </p:cNvPr>
          <p:cNvSpPr txBox="1"/>
          <p:nvPr/>
        </p:nvSpPr>
        <p:spPr>
          <a:xfrm>
            <a:off x="988284" y="232975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nous allons corriger l’activité de la page 14 sur le livret, réalisée à la maison.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114717-DB0E-9637-6D2D-6F6234C23C30}"/>
              </a:ext>
            </a:extLst>
          </p:cNvPr>
          <p:cNvSpPr txBox="1"/>
          <p:nvPr/>
        </p:nvSpPr>
        <p:spPr>
          <a:xfrm>
            <a:off x="1042082" y="492345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Donnez 2 à 3 minutes aux élèves qui n’ont pas réalisé l’activité à la maison, afin de la résoudre.</a:t>
            </a:r>
          </a:p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Pendant ces 3 minutes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circulez entre les rangs pour vérifier la réalisation de cette activité.</a:t>
            </a:r>
            <a:endParaRPr lang="fr-FR" sz="1400" noProof="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165A5A-77B2-2777-FA9F-A6862AD07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551" y="243324"/>
            <a:ext cx="605086" cy="60508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89A79ED-8F53-F85C-E361-B1F844624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196" y="1274935"/>
            <a:ext cx="8951004" cy="494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63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08827-5073-6DC7-35D2-ED1FDF830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3BD02CB-34A8-C51D-C7E2-50037131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551" y="339576"/>
            <a:ext cx="605086" cy="60508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B1C92D2-94F7-EBC4-0357-FEB4CBC3C8C2}"/>
              </a:ext>
            </a:extLst>
          </p:cNvPr>
          <p:cNvSpPr txBox="1"/>
          <p:nvPr/>
        </p:nvSpPr>
        <p:spPr>
          <a:xfrm>
            <a:off x="988284" y="232975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nous allons corriger l’activité de la page 14 sur le livret, réalisée à la maison.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3E7667-43F9-DEDE-9F30-6D52F71986F2}"/>
              </a:ext>
            </a:extLst>
          </p:cNvPr>
          <p:cNvSpPr txBox="1"/>
          <p:nvPr/>
        </p:nvSpPr>
        <p:spPr>
          <a:xfrm>
            <a:off x="1042082" y="492345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Donnez 2 à 3 minutes aux élèves qui n’ont pas réalisé l’activité à la maison, afin de la résoudre.</a:t>
            </a:r>
          </a:p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Pendant ces 3 minutes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circulez entre les rangs pour vérifier la réalisation de cette activité.</a:t>
            </a:r>
            <a:endParaRPr lang="fr-FR" sz="1400" noProof="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ED99A8-8E7B-DE0E-3045-E983AECB3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994" y="1049000"/>
            <a:ext cx="8418036" cy="531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48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30772-E389-BDA8-9E04-B0BC4F457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0FEBEDBC-103E-EE71-2737-FC71090BF7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96DFF75-A137-768A-BFF8-7B15EED33398}"/>
              </a:ext>
            </a:extLst>
          </p:cNvPr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Levez la main pour répondre à l’activité.</a:t>
            </a:r>
          </a:p>
          <a:p>
            <a:r>
              <a:rPr lang="fr-FR" b="1" i="1" dirty="0">
                <a:solidFill>
                  <a:schemeClr val="bg2">
                    <a:lumMod val="90000"/>
                  </a:schemeClr>
                </a:solidFill>
              </a:rPr>
              <a:t>Désigner des élèves au hasard, y compris parmi ceux qui n’ont pas levé la main. Varier.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E3C80D-AAF1-2E50-4B9D-4F43C3EA4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653" y="1009452"/>
            <a:ext cx="6697661" cy="370109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CA26B00-BE73-AFF2-3731-D09A5D004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308" y="4822623"/>
            <a:ext cx="8342349" cy="168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28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F054E-D388-5BDB-FEE5-9ADDEC78D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1EEF1B0-00CC-AB89-DB64-446945F544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B59FCD-B778-AD2A-D33D-C5C19FD6ED09}"/>
              </a:ext>
            </a:extLst>
          </p:cNvPr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Levez la main pour répondre à l’activité.</a:t>
            </a:r>
          </a:p>
          <a:p>
            <a:r>
              <a:rPr lang="fr-FR" b="1" i="1" dirty="0">
                <a:solidFill>
                  <a:schemeClr val="bg2">
                    <a:lumMod val="90000"/>
                  </a:schemeClr>
                </a:solidFill>
              </a:rPr>
              <a:t>Désigner des élèves au hasard, y compris parmi ceux qui n’ont pas levé la main. Varier.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5A91E3-64D6-029B-808A-4578B1B54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112" y="1172738"/>
            <a:ext cx="6000976" cy="33161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26CCDF-AD9D-8DE2-6A2D-7D5D90A61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1660" y="4764211"/>
            <a:ext cx="6345941" cy="164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54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1997F-A92E-438D-D8CD-8BCE1340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1A340C5-6FA4-2A24-F172-3931C70B1F3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426E0E-7C25-1A1A-A945-DC9139329D22}"/>
              </a:ext>
            </a:extLst>
          </p:cNvPr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Levez la main pour répondre à l’activité.</a:t>
            </a:r>
          </a:p>
          <a:p>
            <a:r>
              <a:rPr lang="fr-FR" b="1" i="1" dirty="0">
                <a:solidFill>
                  <a:schemeClr val="bg2">
                    <a:lumMod val="90000"/>
                  </a:schemeClr>
                </a:solidFill>
              </a:rPr>
              <a:t>Désigner des élèves au hasard, y compris parmi ceux qui n’ont pas levé la main. Varier.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360FAC-A56F-BF0A-F1CE-64656F7D3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81" y="1172738"/>
            <a:ext cx="6022747" cy="33281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6699B9-7D93-64E7-DB2E-07615FA52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532" y="4776241"/>
            <a:ext cx="9440592" cy="143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4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464A0-253D-DA7B-F2E2-247126170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9A8095A-D7DE-A706-61AD-8B1D194BB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82" y="1009452"/>
            <a:ext cx="6697661" cy="370109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0471124-8CBF-58DE-992E-EBFA4139C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937" y="4822623"/>
            <a:ext cx="8342349" cy="1681925"/>
          </a:xfrm>
          <a:prstGeom prst="rect">
            <a:avLst/>
          </a:prstGeom>
        </p:spPr>
      </p:pic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6CD212E-E669-BC01-46FE-E26E65804C1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1742BC4-0B05-65BE-B3CE-96DCB0E7D1C1}"/>
              </a:ext>
            </a:extLst>
          </p:cNvPr>
          <p:cNvSpPr txBox="1"/>
          <p:nvPr/>
        </p:nvSpPr>
        <p:spPr>
          <a:xfrm>
            <a:off x="890078" y="122267"/>
            <a:ext cx="673915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0E69499-7895-0EE3-4386-7BA3C8080006}"/>
              </a:ext>
            </a:extLst>
          </p:cNvPr>
          <p:cNvSpPr txBox="1"/>
          <p:nvPr/>
        </p:nvSpPr>
        <p:spPr>
          <a:xfrm>
            <a:off x="4303483" y="5768980"/>
            <a:ext cx="1792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Le gui</a:t>
            </a:r>
            <a:endParaRPr lang="fr-FR" sz="20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C20857-5061-338C-83B7-91031875E916}"/>
              </a:ext>
            </a:extLst>
          </p:cNvPr>
          <p:cNvSpPr txBox="1"/>
          <p:nvPr/>
        </p:nvSpPr>
        <p:spPr>
          <a:xfrm>
            <a:off x="7166426" y="5768980"/>
            <a:ext cx="1792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Arbre</a:t>
            </a:r>
            <a:endParaRPr lang="fr-FR" sz="20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0C3C7BD-FCA5-8D40-D7F6-E97D04DC4FE2}"/>
              </a:ext>
            </a:extLst>
          </p:cNvPr>
          <p:cNvSpPr txBox="1"/>
          <p:nvPr/>
        </p:nvSpPr>
        <p:spPr>
          <a:xfrm>
            <a:off x="4303485" y="6084670"/>
            <a:ext cx="1792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Les chenilles</a:t>
            </a:r>
            <a:endParaRPr lang="fr-FR" sz="20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C300C7-5213-DCC9-9B5D-495FF68BD7B6}"/>
              </a:ext>
            </a:extLst>
          </p:cNvPr>
          <p:cNvSpPr txBox="1"/>
          <p:nvPr/>
        </p:nvSpPr>
        <p:spPr>
          <a:xfrm>
            <a:off x="7199085" y="6095559"/>
            <a:ext cx="1792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Les criquets</a:t>
            </a:r>
            <a:endParaRPr lang="fr-FR" sz="20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708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EBDFB-9E4C-89C0-797E-F3672A4F3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8614686-91D1-46D8-1F95-6CC3D16B9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425" y="1172738"/>
            <a:ext cx="6000976" cy="331610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749789-158F-9F75-C6D5-9D4F752DC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973" y="4764211"/>
            <a:ext cx="6345941" cy="1641192"/>
          </a:xfrm>
          <a:prstGeom prst="rect">
            <a:avLst/>
          </a:prstGeom>
        </p:spPr>
      </p:pic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FBD59B3B-CA49-F418-A44E-7C2B497126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E21507-E6CF-88F5-1ABD-F585EF1FC985}"/>
              </a:ext>
            </a:extLst>
          </p:cNvPr>
          <p:cNvSpPr txBox="1"/>
          <p:nvPr/>
        </p:nvSpPr>
        <p:spPr>
          <a:xfrm>
            <a:off x="890078" y="122267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2CFB33-1158-0EEC-63FB-71FAAF58E999}"/>
              </a:ext>
            </a:extLst>
          </p:cNvPr>
          <p:cNvSpPr txBox="1"/>
          <p:nvPr/>
        </p:nvSpPr>
        <p:spPr>
          <a:xfrm>
            <a:off x="6482278" y="5972635"/>
            <a:ext cx="1867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24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ACBC86-54DB-52DB-CBCA-C383B6CFC5E2}"/>
              </a:ext>
            </a:extLst>
          </p:cNvPr>
          <p:cNvSpPr txBox="1"/>
          <p:nvPr/>
        </p:nvSpPr>
        <p:spPr>
          <a:xfrm>
            <a:off x="4392222" y="5939980"/>
            <a:ext cx="1867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24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1082E5-7BEA-2304-6EE3-A1BE7DD103B3}"/>
              </a:ext>
            </a:extLst>
          </p:cNvPr>
          <p:cNvSpPr txBox="1"/>
          <p:nvPr/>
        </p:nvSpPr>
        <p:spPr>
          <a:xfrm>
            <a:off x="6346371" y="5685262"/>
            <a:ext cx="1867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fr-FR" sz="24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A19105-8388-AB62-A591-FA44561B731C}"/>
              </a:ext>
            </a:extLst>
          </p:cNvPr>
          <p:cNvSpPr txBox="1"/>
          <p:nvPr/>
        </p:nvSpPr>
        <p:spPr>
          <a:xfrm>
            <a:off x="4382642" y="5664615"/>
            <a:ext cx="1867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FR" sz="24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5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00DDF-864A-BEAB-0A41-EF472FD14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3A04DD3-0FB3-878A-7AEE-F25C4F118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456" y="1172738"/>
            <a:ext cx="6022747" cy="33281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55C7B6-79CC-CC12-B68F-25D514AE7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107" y="4776241"/>
            <a:ext cx="9440592" cy="1438476"/>
          </a:xfrm>
          <a:prstGeom prst="rect">
            <a:avLst/>
          </a:prstGeom>
        </p:spPr>
      </p:pic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7777285-B1F6-AC98-95D7-95B2171CB38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09EB5F-ADB7-6EF1-F0B2-A97BA4384973}"/>
              </a:ext>
            </a:extLst>
          </p:cNvPr>
          <p:cNvSpPr txBox="1"/>
          <p:nvPr/>
        </p:nvSpPr>
        <p:spPr>
          <a:xfrm>
            <a:off x="890078" y="122267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C8674F-BA86-A8EC-B6D2-BD1DEC9F0225}"/>
              </a:ext>
            </a:extLst>
          </p:cNvPr>
          <p:cNvSpPr txBox="1"/>
          <p:nvPr/>
        </p:nvSpPr>
        <p:spPr>
          <a:xfrm>
            <a:off x="5203698" y="5403733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Parasitisme</a:t>
            </a:r>
            <a:endParaRPr lang="fr-FR" sz="20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9DEBC5-7974-EAF1-5994-95999B9532FF}"/>
              </a:ext>
            </a:extLst>
          </p:cNvPr>
          <p:cNvSpPr txBox="1"/>
          <p:nvPr/>
        </p:nvSpPr>
        <p:spPr>
          <a:xfrm>
            <a:off x="5203698" y="5814607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Ink Free" panose="03080402000500000000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Compétition</a:t>
            </a:r>
            <a:endParaRPr lang="fr-FR" sz="2000" dirty="0">
              <a:solidFill>
                <a:srgbClr val="FF00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83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0FF0A-2C57-BB19-38A9-0D7F27CFC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FC4E555F-3F24-CE89-21EF-7E65632D2661}"/>
              </a:ext>
            </a:extLst>
          </p:cNvPr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D8675A1-DE43-E4DA-0581-752F71D9166B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986BA2-7CDC-0E5F-7EBC-ABC21DE9DF9D}"/>
                </a:ext>
              </a:extLst>
            </p:cNvPr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447B1A-8736-2F27-3631-7EB295364B3A}"/>
                </a:ext>
              </a:extLst>
            </p:cNvPr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E2B0D5C-00D9-9ED0-D576-C0586A471DAC}"/>
              </a:ext>
            </a:extLst>
          </p:cNvPr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65B9B3-3360-A8DB-8B7A-A4DBD2987988}"/>
              </a:ext>
            </a:extLst>
          </p:cNvPr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C91F917-66E7-0F98-1DBC-17F57246ADBD}"/>
              </a:ext>
            </a:extLst>
          </p:cNvPr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B4705B-7DCF-C837-D3B7-F345108B3DE8}"/>
              </a:ext>
            </a:extLst>
          </p:cNvPr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P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AF2BE3D7-7AE3-BF87-DAD5-76356C2B20C2}"/>
              </a:ext>
            </a:extLst>
          </p:cNvPr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Métacognition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(02 min)</a:t>
            </a:r>
            <a:endParaRPr lang="ar-MA" sz="5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A3A4FE5-457A-A129-A7E2-66531FE678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20883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94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B4BE3-F0FA-162C-E2B3-E3E6988B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BC24C7-5660-08C9-2166-94571C4DF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051" y="286550"/>
            <a:ext cx="605086" cy="60508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33C7BE0-7062-B65A-072E-89149A31FC6D}"/>
              </a:ext>
            </a:extLst>
          </p:cNvPr>
          <p:cNvSpPr txBox="1"/>
          <p:nvPr/>
        </p:nvSpPr>
        <p:spPr>
          <a:xfrm>
            <a:off x="1016294" y="309528"/>
            <a:ext cx="10121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bg1">
                    <a:lumMod val="65000"/>
                  </a:schemeClr>
                </a:solidFill>
              </a:rPr>
              <a:t>Demander aux élèves de remplir la grille d’autoévaluation.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529384-96A2-83F0-DFB0-D98F0E3CC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30" y="2587077"/>
            <a:ext cx="10875717" cy="172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42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41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08296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Explicite " id="{FD5B412A-C9FB-4B00-A1F9-B24782C029EE}" vid="{85C32736-7674-4E61-97AF-966D7F035B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Explicite[1]</Template>
  <TotalTime>10444</TotalTime>
  <Words>743</Words>
  <Application>Microsoft Office PowerPoint</Application>
  <PresentationFormat>Grand écran</PresentationFormat>
  <Paragraphs>112</Paragraphs>
  <Slides>25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7" baseType="lpstr">
      <vt:lpstr>Aptos</vt:lpstr>
      <vt:lpstr>Arial</vt:lpstr>
      <vt:lpstr>Calibri</vt:lpstr>
      <vt:lpstr>Calibri (En-têtes)</vt:lpstr>
      <vt:lpstr>CenturyGothic-Bold</vt:lpstr>
      <vt:lpstr>Dosis</vt:lpstr>
      <vt:lpstr>Google Sans</vt:lpstr>
      <vt:lpstr>Hammersmith One</vt:lpstr>
      <vt:lpstr>Ink Free</vt:lpstr>
      <vt:lpstr>Simplified Arabic</vt:lpstr>
      <vt:lpstr>Wingdings</vt:lpstr>
      <vt:lpstr>Thème Office</vt:lpstr>
      <vt:lpstr>Présentation PowerPoint</vt:lpstr>
      <vt:lpstr>Ouverture de la séance  (03min)</vt:lpstr>
      <vt:lpstr>Bonjour! Prêts pour démarrer notre séance? Allons-y!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Ghali Fikri</dc:creator>
  <cp:lastModifiedBy>ahmed el annaoui</cp:lastModifiedBy>
  <cp:revision>830</cp:revision>
  <dcterms:created xsi:type="dcterms:W3CDTF">2024-06-05T08:36:02Z</dcterms:created>
  <dcterms:modified xsi:type="dcterms:W3CDTF">2025-11-07T22:17:24Z</dcterms:modified>
</cp:coreProperties>
</file>