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45"/>
  </p:notesMasterIdLst>
  <p:handoutMasterIdLst>
    <p:handoutMasterId r:id="rId46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89" r:id="rId13"/>
    <p:sldId id="2134808454" r:id="rId14"/>
    <p:sldId id="2134808787" r:id="rId15"/>
    <p:sldId id="2134808788" r:id="rId16"/>
    <p:sldId id="2134808531" r:id="rId17"/>
    <p:sldId id="542" r:id="rId18"/>
    <p:sldId id="2134808532" r:id="rId19"/>
    <p:sldId id="2134808563" r:id="rId20"/>
    <p:sldId id="2134808690" r:id="rId21"/>
    <p:sldId id="2134808691" r:id="rId22"/>
    <p:sldId id="2134808790" r:id="rId23"/>
    <p:sldId id="2134808792" r:id="rId24"/>
    <p:sldId id="597" r:id="rId25"/>
    <p:sldId id="2134808714" r:id="rId26"/>
    <p:sldId id="2134808733" r:id="rId27"/>
    <p:sldId id="2134808782" r:id="rId28"/>
    <p:sldId id="2134808706" r:id="rId29"/>
    <p:sldId id="2134808784" r:id="rId30"/>
    <p:sldId id="2134808770" r:id="rId31"/>
    <p:sldId id="2134808698" r:id="rId32"/>
    <p:sldId id="2134808785" r:id="rId33"/>
    <p:sldId id="2134808786" r:id="rId34"/>
    <p:sldId id="2134808758" r:id="rId35"/>
    <p:sldId id="2134808627" r:id="rId36"/>
    <p:sldId id="2134808560" r:id="rId37"/>
    <p:sldId id="838" r:id="rId38"/>
    <p:sldId id="2134808751" r:id="rId39"/>
    <p:sldId id="2134808583" r:id="rId40"/>
    <p:sldId id="2134808501" r:id="rId41"/>
    <p:sldId id="2134808561" r:id="rId42"/>
    <p:sldId id="2134808503" r:id="rId43"/>
    <p:sldId id="2134808502" r:id="rId4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89"/>
          </p14:sldIdLst>
        </p14:section>
        <p14:section name="افتتاح الحصة" id="{B4CCA7F9-F5CC-4171-9420-75CE68236B45}">
          <p14:sldIdLst>
            <p14:sldId id="2134808454"/>
            <p14:sldId id="2134808787"/>
            <p14:sldId id="2134808788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691"/>
            <p14:sldId id="2134808790"/>
            <p14:sldId id="2134808792"/>
          </p14:sldIdLst>
        </p14:section>
        <p14:section name="أنشطة القراءةوالكتابة" id="{A25CF4A3-DA66-4B51-A640-2EC4C5A8918F}">
          <p14:sldIdLst>
            <p14:sldId id="597"/>
            <p14:sldId id="2134808714"/>
            <p14:sldId id="2134808733"/>
            <p14:sldId id="2134808782"/>
            <p14:sldId id="2134808706"/>
            <p14:sldId id="2134808784"/>
            <p14:sldId id="2134808770"/>
            <p14:sldId id="2134808698"/>
            <p14:sldId id="2134808785"/>
            <p14:sldId id="2134808786"/>
            <p14:sldId id="2134808758"/>
            <p14:sldId id="2134808627"/>
            <p14:sldId id="2134808560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928660" y="5210923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فهم النص وتحليله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تقويم أفكار النص وإبداء الرأي فيها.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1388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ظاهرة الهمزة المتطرفة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وتقويم القراءات؛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تقويم أفكار النص وإبداء الرأي فيها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تبتدئ ب: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السابقة. سأراقب ما قمتم به.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4BB449-7153-05E2-4B78-9DC1A976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CF7AE713-4D55-D155-E442-F03AA31B3C04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(الهرة والحرية)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(النشاط3) وأنقل الجواب على كراستي؛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أضع سطرا تحت الكلمات التي لم أفهمها في النص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D60BE3-2D94-213F-480B-86E987D73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2502941"/>
            <a:ext cx="5417126" cy="75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413165" y="6497779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Sakkal Majalla" panose="02000000000000000000" pitchFamily="2" charset="-78"/>
              </a:rPr>
              <a:t>الدفاع عن الرأي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2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جميعا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شروط الدفاع عن الرأي التي تعاقدنا عليها في الحصة السابقة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586377" y="2151758"/>
            <a:ext cx="11595304" cy="726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أَكونَ صادِقاً في التَّعْبير عَنْ رَأْيي؛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أُدافِعُ عَنْ رَأْيي بِالْدَّليلِ؛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أُدافِعُ عَنْ رَأْيي بِأَدَبٍ؛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 أَتَعَصَّبُ لِرَأْيي؛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أَحْتَرِمُ الرَّأْيَ الْآخَرَ؛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كلمات تنتهي بهمزة.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يقرأ التلميذ بهدوء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215839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FF0000"/>
                </a:solidFill>
              </a:rPr>
              <a:t>يَقْرَأُ </a:t>
            </a:r>
            <a:r>
              <a:rPr lang="ar-MA" sz="6000" b="1" dirty="0" err="1">
                <a:solidFill>
                  <a:srgbClr val="FF0000"/>
                </a:solidFill>
              </a:rPr>
              <a:t>ٱلتِّلْميذُ</a:t>
            </a:r>
            <a:r>
              <a:rPr lang="ar-MA" sz="6000" b="1" dirty="0">
                <a:solidFill>
                  <a:srgbClr val="FF0000"/>
                </a:solidFill>
              </a:rPr>
              <a:t> بِهُدوءٍ.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16C2F7F-DCED-5265-0189-3188FC0CD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334788"/>
              </p:ext>
            </p:extLst>
          </p:nvPr>
        </p:nvGraphicFramePr>
        <p:xfrm>
          <a:off x="624292" y="4935894"/>
          <a:ext cx="10449885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1490">
                  <a:extLst>
                    <a:ext uri="{9D8B030D-6E8A-4147-A177-3AD203B41FA5}">
                      <a16:colId xmlns:a16="http://schemas.microsoft.com/office/drawing/2014/main" val="3634046590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3406814140"/>
                    </a:ext>
                  </a:extLst>
                </a:gridCol>
                <a:gridCol w="2567486">
                  <a:extLst>
                    <a:ext uri="{9D8B030D-6E8A-4147-A177-3AD203B41FA5}">
                      <a16:colId xmlns:a16="http://schemas.microsoft.com/office/drawing/2014/main" val="290784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السبب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كيف كُتبت الهمزة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الكلمات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5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لأن حركة ما قبلها فتحة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لأن قبلها مدّ 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على الألف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السطر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يَقْرَأُ</a:t>
                      </a:r>
                      <a:endParaRPr lang="ar-MA" sz="5400" b="1" dirty="0"/>
                    </a:p>
                    <a:p>
                      <a:pPr algn="ctr" rtl="1"/>
                      <a:endParaRPr lang="ar-MA" sz="2800" b="1" dirty="0"/>
                    </a:p>
                    <a:p>
                      <a:pPr algn="ctr" rtl="1"/>
                      <a:r>
                        <a:rPr lang="ar-MA" sz="5400" b="1" dirty="0">
                          <a:solidFill>
                            <a:srgbClr val="FF0000"/>
                          </a:solidFill>
                        </a:rPr>
                        <a:t>بِهُدوءٍ</a:t>
                      </a:r>
                      <a:endParaRPr lang="fr-MA" sz="4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4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عجبت من تباطؤ الموج عند الشاطئ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8B2B54-5903-6F13-1597-E1E3688AB7B2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5400" b="1" dirty="0">
                <a:solidFill>
                  <a:srgbClr val="FF0000"/>
                </a:solidFill>
              </a:rPr>
              <a:t>عَجِبْتُ مِنْ تَباطُؤِ </a:t>
            </a:r>
            <a:r>
              <a:rPr lang="ar-MA" sz="5400" b="1" dirty="0" err="1">
                <a:solidFill>
                  <a:srgbClr val="FF0000"/>
                </a:solidFill>
              </a:rPr>
              <a:t>ٱلْمَوْجِ</a:t>
            </a:r>
            <a:r>
              <a:rPr lang="ar-MA" sz="5400" b="1" dirty="0">
                <a:solidFill>
                  <a:srgbClr val="FF0000"/>
                </a:solidFill>
              </a:rPr>
              <a:t> عِنْدَ ٱلشّاطِئِ</a:t>
            </a:r>
            <a:r>
              <a:rPr lang="ar-MA" sz="6000" b="1" dirty="0">
                <a:solidFill>
                  <a:srgbClr val="FF0000"/>
                </a:solidFill>
              </a:rPr>
              <a:t>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96417DE-93C1-542C-16BB-2E147A9DF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56394"/>
              </p:ext>
            </p:extLst>
          </p:nvPr>
        </p:nvGraphicFramePr>
        <p:xfrm>
          <a:off x="624292" y="4935894"/>
          <a:ext cx="10449885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1490">
                  <a:extLst>
                    <a:ext uri="{9D8B030D-6E8A-4147-A177-3AD203B41FA5}">
                      <a16:colId xmlns:a16="http://schemas.microsoft.com/office/drawing/2014/main" val="3634046590"/>
                    </a:ext>
                  </a:extLst>
                </a:gridCol>
                <a:gridCol w="2770909">
                  <a:extLst>
                    <a:ext uri="{9D8B030D-6E8A-4147-A177-3AD203B41FA5}">
                      <a16:colId xmlns:a16="http://schemas.microsoft.com/office/drawing/2014/main" val="3406814140"/>
                    </a:ext>
                  </a:extLst>
                </a:gridCol>
                <a:gridCol w="2567486">
                  <a:extLst>
                    <a:ext uri="{9D8B030D-6E8A-4147-A177-3AD203B41FA5}">
                      <a16:colId xmlns:a16="http://schemas.microsoft.com/office/drawing/2014/main" val="290784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السبب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كيف كُتبت الهمزة</a:t>
                      </a:r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dirty="0"/>
                        <a:t>الكلمات</a:t>
                      </a:r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5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لأن حركة ما قبلها ضمة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لأن حركة ما قبلها كسرة 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على الواو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الياء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تَباطُؤِ</a:t>
                      </a:r>
                      <a:endParaRPr lang="ar-MA" sz="5400" b="1" dirty="0"/>
                    </a:p>
                    <a:p>
                      <a:pPr algn="ctr" rtl="1"/>
                      <a:endParaRPr lang="ar-MA" sz="2800" b="1" dirty="0"/>
                    </a:p>
                    <a:p>
                      <a:pPr algn="ctr" rtl="1"/>
                      <a:r>
                        <a:rPr lang="ar-MA" sz="5400" b="1" dirty="0">
                          <a:solidFill>
                            <a:srgbClr val="FF0000"/>
                          </a:solidFill>
                        </a:rPr>
                        <a:t>اَلشّاطِئِ</a:t>
                      </a:r>
                      <a:endParaRPr lang="fr-MA" sz="4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4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البيتين الشعريين بإلقاء جميل</a:t>
            </a:r>
          </a:p>
        </p:txBody>
      </p:sp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وَما نَيْـلُ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ٱلْمَطـالِبِ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بِـٱلتَّمَنّـي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وَلكِـنْ تُؤْخَـذُ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ٱلدُّنْيا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غِلابــا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وَما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ٱسْتَعْـصى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عَـلى قَـوْمٍ مَنـالٌ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إِذا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ٱلْإِقْـدامُ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كانَ لَهُـمْ رِكابــا</a:t>
            </a: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0220EB3-4382-F439-B3E5-F894831896B7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اَلطُّموحُ وَٱلْمُثابَرَةُ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27DF41-3982-8824-1144-AFE012FB90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7048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رددوا معي جماعة، وحاولوا تذكر البيتين الشعريين. غذا سأطلب منكم استظهارهما</a:t>
            </a: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8136607-D3A0-BC3B-BBB5-F4A79E28C924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وَما نَيْـلُ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ٱلْمَطـالِبِ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بِـٱلتَّمَنّـي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وَلكِـنْ تُؤْخَـذُ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ٱلدُّنْيا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غِلابــا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وَما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ٱسْتَعْـصى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عَـلى قَـوْمٍ مَنـالٌ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إِذا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ٱلْإِقْـدامُ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كانَ لَهُـمْ رِكابــا</a:t>
            </a: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4334620-538D-F24E-985A-7263EFA40DBD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اَلطُّموحُ وَٱلْمُثابَرَةُ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1DFC0CB-7103-9E9D-C274-D19B0B9F8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39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1" y="3466838"/>
            <a:ext cx="7510420" cy="296167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وتقويم القراءات؛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تقويم أفكار النص وإبداء الرأي فيها.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ستعيدون قراءة  نص: الهرة والحرية، من يقرأ أولا: كل متعلم يقرأ فقرة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تقويم القراءات من قبل المتعلمين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451141-0347-D29B-5FCB-FE2F32916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هل سطرتم في منازلكم تحت كلمات لم تفهموها. ما هي هذه الكلمات؟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14DDE8-02B0-2D0D-E824-C8110D910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6E7E5F-EF64-6C80-1BFA-DAB2D1289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يسجل الأستاذ الكلمات التي لم يفهمها المتعلمون على السبورة، ويناقش معهم معانيها بتوظيف استراتيجيات المفردات المختلفة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63578B-AB62-3EAD-3A38-4C8A279F5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2339842"/>
            <a:ext cx="9744776" cy="74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19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7EC506-8355-E723-3FCF-1FCBFEB11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764" y="2370011"/>
            <a:ext cx="10653435" cy="73943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BB46F7-861A-1E27-D423-C80E78BCE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764" y="2370011"/>
            <a:ext cx="10653435" cy="739435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8FB76995-1DE7-87F5-3309-D66DC67F2FFC}"/>
              </a:ext>
            </a:extLst>
          </p:cNvPr>
          <p:cNvSpPr/>
          <p:nvPr/>
        </p:nvSpPr>
        <p:spPr>
          <a:xfrm>
            <a:off x="2272146" y="4617027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2DB2B071-6885-F543-3B14-5E10C6A2274E}"/>
              </a:ext>
            </a:extLst>
          </p:cNvPr>
          <p:cNvSpPr/>
          <p:nvPr/>
        </p:nvSpPr>
        <p:spPr>
          <a:xfrm>
            <a:off x="2272146" y="8986905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201985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في مجموعات ستجيبون عن الأسئلة الآتية على دفاتركم، وزعوا الأدوار بينكم، سأمر بين الصفوف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08BA4C-7466-586F-6554-3916225E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490721E-B8E7-FC15-3A8B-A1D778842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18" y="2757055"/>
            <a:ext cx="13194223" cy="57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مجموعة ستعرض أجوبتها، مع التعليل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BF6D5-C71B-E09F-AA7F-C152EC5E0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D3E420-EA4D-9B10-FDF5-5BB92AF7CA1A}"/>
              </a:ext>
            </a:extLst>
          </p:cNvPr>
          <p:cNvSpPr/>
          <p:nvPr/>
        </p:nvSpPr>
        <p:spPr>
          <a:xfrm>
            <a:off x="1011380" y="2122277"/>
            <a:ext cx="11906889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عرض أعمال المجموعات من قبل الميسرين؛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فسح المجال للمجموعات الأخرى لإبداء رأيها في ما يقدمه كل ميسر؛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يقوم الأستاذ بتوجيه المتعلمين وتعديل أجوبتهم وتركيب الجواب المناسب؛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يتم التركيز على الاستراتيجية المعتمدة للتوصل إلى لجواب؛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يمكن تسجيل نماذج للأجوبة بشكل مركب على السبورة.</a:t>
            </a:r>
          </a:p>
        </p:txBody>
      </p:sp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80646-0078-AD15-831C-17AD0DE84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A1D154-BEF8-4361-2C06-13B1AA7A18E3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مجموعات، ستتخيلون أين ستذهب الهرة بعد خروجها، وتصفون الصعوبات التي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ستواجهها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اكتبوا ذلك في حدود 5 جمل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8A7E87-974C-614D-3452-C6FD20618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29FA864-E75C-A33B-557F-70C51E104C0C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بَعْدَ أَنْ خَرَجَتِ الْهِرّةُ مِنَ بَيْتِ صاحِبِها، تَوَجَّهَتْ إِلى.........................................................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70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9F144-A7A1-5BB7-5D82-A49398D3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C608D53-B563-6752-3A0A-BA0795D62E34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تقديم عمل المجموعات، وتتويج المجموعة الفائزة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BEF1D87B-78E6-FBFF-94B7-867C8B61D482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بَعْدَ أَنْ خَرَجَتِ الْهِرّةُ مِنَ بَيْتِ صاحِبِها، تَوَجَّهَتْ إِلى.........................................................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6BAD88-914F-3DA4-6303-9C6F88493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93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574556"/>
            <a:ext cx="11973429" cy="12157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سمح الوقت به، يتم التعامل بالمنهجية نفسها مع السؤال الأخير الآتي: </a:t>
            </a:r>
          </a:p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وإلا يعطى على شكل عمل منزلي للمتعلمين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ABB1E8-B5C5-7923-E124-83D5AC15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C379F6-D0B7-733F-7B02-FB4F4A742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05" y="3020291"/>
            <a:ext cx="12657593" cy="367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بدقة وطلاقة واسترسال؟ يسمح لبعض المتعلمين بقراءة النص كاملا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8DFEA4-1ADB-E4A5-B9B9-DECBB413B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العبرة التي استخلصها من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العبرة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من النص: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464754"/>
            <a:ext cx="11499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ط – </a:t>
            </a: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– ث – غ 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686633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ط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ش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ث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غ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1869665-A9F0-3263-C1D2-DE00D1667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71758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ط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ش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ث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غ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أعيد قراءة النص (الهرة والحرية)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رقم 6 الصفحة 47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835D76-11F7-AFDC-D62F-34491662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2502941"/>
            <a:ext cx="5417126" cy="75839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6D2FAB-BB97-3928-4BD8-19E5D8CFF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74" y="8590626"/>
            <a:ext cx="5264726" cy="149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1018</Words>
  <Application>Microsoft Office PowerPoint</Application>
  <PresentationFormat>Personnalisé</PresentationFormat>
  <Paragraphs>211</Paragraphs>
  <Slides>38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38</vt:i4>
      </vt:variant>
    </vt:vector>
  </HeadingPairs>
  <TitlesOfParts>
    <vt:vector size="58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2211</cp:revision>
  <dcterms:created xsi:type="dcterms:W3CDTF">2014-10-09T07:32:24Z</dcterms:created>
  <dcterms:modified xsi:type="dcterms:W3CDTF">2025-09-25T22:48:27Z</dcterms:modified>
</cp:coreProperties>
</file>