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58"/>
  </p:notesMasterIdLst>
  <p:handoutMasterIdLst>
    <p:handoutMasterId r:id="rId59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84" r:id="rId13"/>
    <p:sldId id="2134808454" r:id="rId14"/>
    <p:sldId id="2134808450" r:id="rId15"/>
    <p:sldId id="2134808767" r:id="rId16"/>
    <p:sldId id="2134808531" r:id="rId17"/>
    <p:sldId id="542" r:id="rId18"/>
    <p:sldId id="2134808532" r:id="rId19"/>
    <p:sldId id="2134808563" r:id="rId20"/>
    <p:sldId id="2134808690" r:id="rId21"/>
    <p:sldId id="2134808691" r:id="rId22"/>
    <p:sldId id="2134808775" r:id="rId23"/>
    <p:sldId id="2134808776" r:id="rId24"/>
    <p:sldId id="2134808777" r:id="rId25"/>
    <p:sldId id="597" r:id="rId26"/>
    <p:sldId id="2134808711" r:id="rId27"/>
    <p:sldId id="2134808778" r:id="rId28"/>
    <p:sldId id="2134808779" r:id="rId29"/>
    <p:sldId id="2134808780" r:id="rId30"/>
    <p:sldId id="2134808781" r:id="rId31"/>
    <p:sldId id="2134808712" r:id="rId32"/>
    <p:sldId id="2134808714" r:id="rId33"/>
    <p:sldId id="2134808733" r:id="rId34"/>
    <p:sldId id="2134808782" r:id="rId35"/>
    <p:sldId id="2134808706" r:id="rId36"/>
    <p:sldId id="2134808770" r:id="rId37"/>
    <p:sldId id="2134808707" r:id="rId38"/>
    <p:sldId id="2134808698" r:id="rId39"/>
    <p:sldId id="2134808602" r:id="rId40"/>
    <p:sldId id="2134808639" r:id="rId41"/>
    <p:sldId id="2134808640" r:id="rId42"/>
    <p:sldId id="2134808641" r:id="rId43"/>
    <p:sldId id="2134808717" r:id="rId44"/>
    <p:sldId id="2134808718" r:id="rId45"/>
    <p:sldId id="2134808771" r:id="rId46"/>
    <p:sldId id="2134808735" r:id="rId47"/>
    <p:sldId id="2134808758" r:id="rId48"/>
    <p:sldId id="2134808783" r:id="rId49"/>
    <p:sldId id="2134808627" r:id="rId50"/>
    <p:sldId id="2134808765" r:id="rId51"/>
    <p:sldId id="989" r:id="rId52"/>
    <p:sldId id="2134808725" r:id="rId53"/>
    <p:sldId id="2134808501" r:id="rId54"/>
    <p:sldId id="2134808561" r:id="rId55"/>
    <p:sldId id="2134808503" r:id="rId56"/>
    <p:sldId id="2134808502" r:id="rId5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84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767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690"/>
            <p14:sldId id="2134808691"/>
            <p14:sldId id="2134808775"/>
            <p14:sldId id="2134808776"/>
            <p14:sldId id="2134808777"/>
          </p14:sldIdLst>
        </p14:section>
        <p14:section name="أنشطة القراءةوالكتابة" id="{A25CF4A3-DA66-4B51-A640-2EC4C5A8918F}">
          <p14:sldIdLst>
            <p14:sldId id="597"/>
            <p14:sldId id="2134808711"/>
            <p14:sldId id="2134808778"/>
            <p14:sldId id="2134808779"/>
            <p14:sldId id="2134808780"/>
            <p14:sldId id="2134808781"/>
            <p14:sldId id="2134808712"/>
            <p14:sldId id="2134808714"/>
            <p14:sldId id="2134808733"/>
            <p14:sldId id="2134808782"/>
            <p14:sldId id="2134808706"/>
            <p14:sldId id="2134808770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18"/>
            <p14:sldId id="2134808771"/>
            <p14:sldId id="2134808735"/>
            <p14:sldId id="2134808758"/>
            <p14:sldId id="2134808783"/>
            <p14:sldId id="2134808627"/>
          </p14:sldIdLst>
        </p14:section>
        <p14:section name="ألعاب" id="{66953B43-0502-40BE-9D9D-49C14FC1791C}">
          <p14:sldIdLst>
            <p14:sldId id="2134808765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6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01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928660" y="5210923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طرح التوقعات والتحقق منها؛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"الهرة والحرية" بطلاقة؛</a:t>
                </a: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فهم المعجم المروج في النص.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392121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جمل تتضمن ظاهرتي التاء المربوطة والمبسوطة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وتقويم القراءات؛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استراتيجيات فهم معجم النص: الضد والمرادف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إنتاج فقرة على غرار فقرة من النص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السابقة. سأراقب ما قمتم به.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4BB449-7153-05E2-4B78-9DC1A9766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AE139A2A-E3D0-4B22-7910-739E061F5695}"/>
              </a:ext>
            </a:extLst>
          </p:cNvPr>
          <p:cNvSpPr txBox="1">
            <a:spLocks/>
          </p:cNvSpPr>
          <p:nvPr/>
        </p:nvSpPr>
        <p:spPr>
          <a:xfrm>
            <a:off x="6597198" y="2350873"/>
            <a:ext cx="5761057" cy="7455736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النص(درس في الصبر) بدقة وطلاقة واسترسال، وأقوِّم قراءتي؛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أنجز النشاط المصاحب للنص،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C4D593-565E-8C36-6CF2-BBA36C53F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5" y="2350872"/>
            <a:ext cx="5991468" cy="758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413165" y="6497779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Sakkal Majalla" panose="02000000000000000000" pitchFamily="2" charset="-78"/>
              </a:rPr>
              <a:t>الدفاع عن الرأي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سنتعاقد على شروط الدفاع عن الرأي، يمكنكم إضافة شروط أخرى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586377" y="2148203"/>
            <a:ext cx="11595304" cy="726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أَنْ أَكونَ صادِقاً في التَّعْبير عَنْ رَأْيي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أُدافِعُ عَنْ</a:t>
            </a:r>
            <a:r>
              <a:rPr lang="ar-MA" sz="4800" b="1" dirty="0">
                <a:solidFill>
                  <a:prstClr val="black"/>
                </a:solidFill>
              </a:rPr>
              <a:t> رَأْيي بِالْدَّليلِ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lang="ar-MA" sz="4800" b="1" dirty="0">
                <a:solidFill>
                  <a:prstClr val="black"/>
                </a:solidFill>
              </a:rPr>
              <a:t>أُدافِعُ عَنْ رَأْيي بِأَدَبٍ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  <a:endParaRPr lang="fr-MA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 أَتَعَصَّبُ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لِرَأْيي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أَحْتَرِمُ الرَّأْيَ الْآخَرَ؛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945491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جملا فيها تاء مربوطة وتاء مبسوطة . خذوا ألواحكم واستعدوا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اكتبوا: تموء الهرة تحت الطاولة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1D8C46-09B9-4629-7D0D-D4E695A2C6C0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FF0000"/>
                </a:solidFill>
              </a:rPr>
              <a:t>تَموءُ ٱلْهِرَّةُ تَحْتَ ٱلطّاوِلَةِ.</a:t>
            </a:r>
            <a:endParaRPr lang="fr-MA" sz="6000" b="1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E862E86-7239-DB86-2609-EF2490AB4A6B}"/>
              </a:ext>
            </a:extLst>
          </p:cNvPr>
          <p:cNvSpPr/>
          <p:nvPr/>
        </p:nvSpPr>
        <p:spPr>
          <a:xfrm>
            <a:off x="1874375" y="5790760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جلست تحت الشجرة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8B2B54-5903-6F13-1597-E1E3688AB7B2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FF0000"/>
                </a:solidFill>
              </a:rPr>
              <a:t>جَلَسَتُ تَحْتَ ٱلشَّجَرَةِ.</a:t>
            </a:r>
            <a:endParaRPr lang="fr-MA" sz="6000" b="1" dirty="0">
              <a:solidFill>
                <a:srgbClr val="FF00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017735-21CD-48CA-688F-28F4891A44D4}"/>
              </a:ext>
            </a:extLst>
          </p:cNvPr>
          <p:cNvSpPr/>
          <p:nvPr/>
        </p:nvSpPr>
        <p:spPr>
          <a:xfrm>
            <a:off x="1874375" y="5790760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سأعرض عليكم بيتين شعريين، سأقرأ قراءة شعرية معبرة، وستفعلون مثلي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540524-2616-23DD-B96B-939D49156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1B5F1E96-79C0-C75D-2E1A-D93397408520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ما نَيْـلُ </a:t>
            </a:r>
            <a:r>
              <a:rPr lang="ar-MA" sz="6000" b="1" dirty="0" err="1">
                <a:solidFill>
                  <a:srgbClr val="002060"/>
                </a:solidFill>
              </a:rPr>
              <a:t>ٱلْمَطـالِبِ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بِـٱلتَّمَنّـي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وَ</a:t>
            </a:r>
            <a:r>
              <a:rPr lang="ar-MA" sz="6000" b="1" dirty="0">
                <a:solidFill>
                  <a:srgbClr val="002060"/>
                </a:solidFill>
              </a:rPr>
              <a:t>لكِـنْ تُؤْخَـذُ </a:t>
            </a:r>
            <a:r>
              <a:rPr lang="ar-MA" sz="6000" b="1" dirty="0" err="1">
                <a:solidFill>
                  <a:srgbClr val="002060"/>
                </a:solidFill>
              </a:rPr>
              <a:t>ٱلدُّنْيا</a:t>
            </a:r>
            <a:r>
              <a:rPr lang="ar-MA" sz="6000" b="1" dirty="0">
                <a:solidFill>
                  <a:srgbClr val="002060"/>
                </a:solidFill>
              </a:rPr>
              <a:t> غِلابــا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وَما </a:t>
            </a:r>
            <a:r>
              <a:rPr lang="ar-MA" sz="6000" b="1" dirty="0" err="1">
                <a:solidFill>
                  <a:srgbClr val="002060"/>
                </a:solidFill>
              </a:rPr>
              <a:t>ٱسْتَعْـصى</a:t>
            </a:r>
            <a:r>
              <a:rPr lang="ar-MA" sz="6000" b="1" dirty="0">
                <a:solidFill>
                  <a:srgbClr val="002060"/>
                </a:solidFill>
              </a:rPr>
              <a:t> عَـلى قَـوْمٍ مَنـالٌ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إِذا </a:t>
            </a:r>
            <a:r>
              <a:rPr lang="ar-MA" sz="6000" b="1" dirty="0" err="1">
                <a:solidFill>
                  <a:srgbClr val="002060"/>
                </a:solidFill>
              </a:rPr>
              <a:t>ٱلْإِقْـدامُ</a:t>
            </a:r>
            <a:r>
              <a:rPr lang="ar-MA" sz="6000" b="1" dirty="0">
                <a:solidFill>
                  <a:srgbClr val="002060"/>
                </a:solidFill>
              </a:rPr>
              <a:t> كانَ لَهُـمْ رِكابــا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0220EB3-4382-F439-B3E5-F894831896B7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اَلطُّموحُ وَٱلْمُثابَرَةُ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487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F9C2-41CD-53D0-4D3C-D8F923177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1DB124A-DBF0-14FC-D06E-5041E456E005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اقرؤوا قراءة هامسة، أقرأ لزميلي ويقرأ لي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D2A85-52AD-6FB9-4F2A-FA2A840A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475B8438-6887-7C04-3C10-8A823F501B32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ما نَيْـلُ </a:t>
            </a:r>
            <a:r>
              <a:rPr lang="ar-MA" sz="6000" b="1" dirty="0" err="1">
                <a:solidFill>
                  <a:srgbClr val="002060"/>
                </a:solidFill>
              </a:rPr>
              <a:t>ٱلْمَطـالِبِ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بِـٱلتَّمَنّـي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وَ</a:t>
            </a:r>
            <a:r>
              <a:rPr lang="ar-MA" sz="6000" b="1" dirty="0">
                <a:solidFill>
                  <a:srgbClr val="002060"/>
                </a:solidFill>
              </a:rPr>
              <a:t>لكِـنْ تُؤْخَـذُ </a:t>
            </a:r>
            <a:r>
              <a:rPr lang="ar-MA" sz="6000" b="1" dirty="0" err="1">
                <a:solidFill>
                  <a:srgbClr val="002060"/>
                </a:solidFill>
              </a:rPr>
              <a:t>ٱلدُّنْيا</a:t>
            </a:r>
            <a:r>
              <a:rPr lang="ar-MA" sz="6000" b="1" dirty="0">
                <a:solidFill>
                  <a:srgbClr val="002060"/>
                </a:solidFill>
              </a:rPr>
              <a:t> غِلابــا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وَما </a:t>
            </a:r>
            <a:r>
              <a:rPr lang="ar-MA" sz="6000" b="1" dirty="0" err="1">
                <a:solidFill>
                  <a:srgbClr val="002060"/>
                </a:solidFill>
              </a:rPr>
              <a:t>ٱسْتَعْـصى</a:t>
            </a:r>
            <a:r>
              <a:rPr lang="ar-MA" sz="6000" b="1" dirty="0">
                <a:solidFill>
                  <a:srgbClr val="002060"/>
                </a:solidFill>
              </a:rPr>
              <a:t> عَـلى قَـوْمٍ مَنـالٌ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إِذا </a:t>
            </a:r>
            <a:r>
              <a:rPr lang="ar-MA" sz="6000" b="1" dirty="0" err="1">
                <a:solidFill>
                  <a:srgbClr val="002060"/>
                </a:solidFill>
              </a:rPr>
              <a:t>ٱلْإِقْـدامُ</a:t>
            </a:r>
            <a:r>
              <a:rPr lang="ar-MA" sz="6000" b="1" dirty="0">
                <a:solidFill>
                  <a:srgbClr val="002060"/>
                </a:solidFill>
              </a:rPr>
              <a:t> كانَ لَهُـمْ رِكابــا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ECA348B-3F7E-FFA2-50E3-1D9F3AFE9B46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اَلطُّموحُ وَٱلْمُثابَرَةُ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336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جهرية مع تصحيح الإلقاء الشعري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8136607-D3A0-BC3B-BBB5-F4A79E28C924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ما نَيْـلُ </a:t>
            </a:r>
            <a:r>
              <a:rPr lang="ar-MA" sz="6000" b="1" dirty="0" err="1">
                <a:solidFill>
                  <a:srgbClr val="002060"/>
                </a:solidFill>
              </a:rPr>
              <a:t>ٱلْمَطـالِبِ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بِـٱلتَّمَنّـي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وَ</a:t>
            </a:r>
            <a:r>
              <a:rPr lang="ar-MA" sz="6000" b="1" dirty="0">
                <a:solidFill>
                  <a:srgbClr val="002060"/>
                </a:solidFill>
              </a:rPr>
              <a:t>لكِـنْ تُؤْخَـذُ </a:t>
            </a:r>
            <a:r>
              <a:rPr lang="ar-MA" sz="6000" b="1" dirty="0" err="1">
                <a:solidFill>
                  <a:srgbClr val="002060"/>
                </a:solidFill>
              </a:rPr>
              <a:t>ٱلدُّنْيا</a:t>
            </a:r>
            <a:r>
              <a:rPr lang="ar-MA" sz="6000" b="1" dirty="0">
                <a:solidFill>
                  <a:srgbClr val="002060"/>
                </a:solidFill>
              </a:rPr>
              <a:t> غِلابــا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وَما </a:t>
            </a:r>
            <a:r>
              <a:rPr lang="ar-MA" sz="6000" b="1" dirty="0" err="1">
                <a:solidFill>
                  <a:srgbClr val="002060"/>
                </a:solidFill>
              </a:rPr>
              <a:t>ٱسْتَعْـصى</a:t>
            </a:r>
            <a:r>
              <a:rPr lang="ar-MA" sz="6000" b="1" dirty="0">
                <a:solidFill>
                  <a:srgbClr val="002060"/>
                </a:solidFill>
              </a:rPr>
              <a:t> عَـلى قَـوْمٍ مَنـالٌ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إِذا </a:t>
            </a:r>
            <a:r>
              <a:rPr lang="ar-MA" sz="6000" b="1" dirty="0" err="1">
                <a:solidFill>
                  <a:srgbClr val="002060"/>
                </a:solidFill>
              </a:rPr>
              <a:t>ٱلْإِقْـدامُ</a:t>
            </a:r>
            <a:r>
              <a:rPr lang="ar-MA" sz="6000" b="1" dirty="0">
                <a:solidFill>
                  <a:srgbClr val="002060"/>
                </a:solidFill>
              </a:rPr>
              <a:t> كانَ لَهُـمْ رِكابــا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4334620-538D-F24E-985A-7263EFA40DBD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اَلطُّموحُ وَٱلْمُثابَرَةُ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9069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1" y="3466838"/>
            <a:ext cx="7510420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وتقويم القراءات؛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استراتيجيات فهم معجم النص: الضد والمرادف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إنتاج فقرة على غرار فقرة من النص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150735" y="812194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عنوان نصنا هذا اليوم هو: الهرة والحرية</a:t>
            </a:r>
          </a:p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انطلاقا من دراسة العنوان، يمكننا جميعا طرح التوقعات بخصوص مضمون النص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lvl="0" algn="r" rtl="1"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4918365" y="3893127"/>
            <a:ext cx="3657600" cy="3190008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اَلْهِرّةُ وَٱلْحُرِّيَّةُ</a:t>
            </a:r>
            <a:endParaRPr lang="f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9E471B-AF25-27CD-8557-73D85FD21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4AB74-3425-25D9-5894-BA60D9537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BA91325-8E57-6587-5576-E3494D6EEE33}"/>
              </a:ext>
            </a:extLst>
          </p:cNvPr>
          <p:cNvSpPr txBox="1"/>
          <p:nvPr/>
        </p:nvSpPr>
        <p:spPr>
          <a:xfrm>
            <a:off x="150735" y="935305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سنقوم جميعا بدراسة العنوان. خذوا ألواحكم واكتبوا رقم الجواب الصحيح.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330D92D9-B23A-7DEA-4981-641102DBF2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445658" y="804782"/>
            <a:ext cx="1566454" cy="1059703"/>
          </a:xfrm>
          <a:prstGeom prst="round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472F67C-F2D0-47B3-4EE5-CE428FD46917}"/>
              </a:ext>
            </a:extLst>
          </p:cNvPr>
          <p:cNvSpPr/>
          <p:nvPr/>
        </p:nvSpPr>
        <p:spPr>
          <a:xfrm>
            <a:off x="4035248" y="2171290"/>
            <a:ext cx="7879337" cy="27783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600" b="1" dirty="0">
                <a:solidFill>
                  <a:schemeClr val="tx1"/>
                </a:solidFill>
              </a:rPr>
              <a:t>اَلْهِرَّةُ هِيَ:</a:t>
            </a:r>
          </a:p>
          <a:p>
            <a:pPr marL="742950" indent="-742950" algn="ctr" rtl="1"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أُنْثى ٱلْكَلْبِ</a:t>
            </a:r>
          </a:p>
          <a:p>
            <a:pPr marL="742950" indent="-742950" algn="ctr" rtl="1"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أُنْثى ٱلْقِطِّ</a:t>
            </a:r>
          </a:p>
          <a:p>
            <a:pPr marL="742950" indent="-742950" algn="ctr" rtl="1"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أُنْثى </a:t>
            </a:r>
            <a:r>
              <a:rPr lang="ar-MA" sz="3600" b="1" dirty="0" err="1">
                <a:solidFill>
                  <a:schemeClr val="tx1"/>
                </a:solidFill>
              </a:rPr>
              <a:t>ٱلثَّعْلَبِ</a:t>
            </a:r>
            <a:endParaRPr lang="ar-MA" sz="3600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89813E-A47C-DC9B-4909-64D3F1D429A6}"/>
              </a:ext>
            </a:extLst>
          </p:cNvPr>
          <p:cNvSpPr/>
          <p:nvPr/>
        </p:nvSpPr>
        <p:spPr>
          <a:xfrm>
            <a:off x="742050" y="5940173"/>
            <a:ext cx="7879337" cy="13526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defTabSz="457200">
              <a:defRPr/>
            </a:pPr>
            <a:r>
              <a:rPr lang="ar-MA" sz="3600" b="1" dirty="0">
                <a:solidFill>
                  <a:schemeClr val="tx1"/>
                </a:solidFill>
              </a:rPr>
              <a:t>اَلْهِرَّةُ هِيَ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</a:t>
            </a:r>
          </a:p>
          <a:p>
            <a:pPr marL="742950" lvl="0" indent="-742950" algn="ctr" defTabSz="457200" rtl="1">
              <a:buFontTx/>
              <a:buAutoNum type="arabicPeriod"/>
              <a:defRPr/>
            </a:pPr>
            <a:r>
              <a:rPr lang="ar-MA" sz="3600" b="1" dirty="0">
                <a:solidFill>
                  <a:schemeClr val="tx1"/>
                </a:solidFill>
              </a:rPr>
              <a:t>أُنْثى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chemeClr val="tx1"/>
                </a:solidFill>
              </a:rPr>
              <a:t>ٱلْقِطِّ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63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7227-502B-67DE-5CA1-03C594559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F3DF7AA-E98B-B992-CD65-0CDA55A2EA83}"/>
              </a:ext>
            </a:extLst>
          </p:cNvPr>
          <p:cNvSpPr txBox="1"/>
          <p:nvPr/>
        </p:nvSpPr>
        <p:spPr>
          <a:xfrm>
            <a:off x="150735" y="935305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اكتبوا رقم الجواب الصحيح.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0078C769-135A-61EA-143F-138341A1A2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445658" y="804782"/>
            <a:ext cx="1566454" cy="1059703"/>
          </a:xfrm>
          <a:prstGeom prst="round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5E1F3E-5380-45BB-71C7-61209EA561B2}"/>
              </a:ext>
            </a:extLst>
          </p:cNvPr>
          <p:cNvSpPr/>
          <p:nvPr/>
        </p:nvSpPr>
        <p:spPr>
          <a:xfrm>
            <a:off x="742050" y="5940173"/>
            <a:ext cx="7879337" cy="13526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457200">
              <a:defRPr/>
            </a:pPr>
            <a:r>
              <a:rPr lang="ar-MA" sz="3600" b="1" dirty="0">
                <a:solidFill>
                  <a:schemeClr val="tx1"/>
                </a:solidFill>
              </a:rPr>
              <a:t>ضِدُّ </a:t>
            </a:r>
            <a:r>
              <a:rPr lang="ar-MA" sz="3600" b="1" dirty="0" err="1">
                <a:solidFill>
                  <a:prstClr val="black"/>
                </a:solidFill>
              </a:rPr>
              <a:t>ٱ</a:t>
            </a:r>
            <a:r>
              <a:rPr lang="ar-MA" sz="3600" b="1" dirty="0" err="1">
                <a:solidFill>
                  <a:schemeClr val="tx1"/>
                </a:solidFill>
              </a:rPr>
              <a:t>لْحُرِّيَّةِ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:</a:t>
            </a:r>
          </a:p>
          <a:p>
            <a:pPr marL="742950" lvl="0" indent="-742950" algn="ctr" defTabSz="457200" rtl="1">
              <a:buFontTx/>
              <a:buAutoNum type="arabicPeriod"/>
              <a:defRPr/>
            </a:pPr>
            <a:r>
              <a:rPr lang="ar-MA" sz="3600" b="1" dirty="0">
                <a:solidFill>
                  <a:schemeClr val="tx1"/>
                </a:solidFill>
              </a:rPr>
              <a:t>اَلْعُبودِيَّةُ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80C06F-A10D-DABC-D1C1-B47EB723C43D}"/>
              </a:ext>
            </a:extLst>
          </p:cNvPr>
          <p:cNvSpPr/>
          <p:nvPr/>
        </p:nvSpPr>
        <p:spPr>
          <a:xfrm>
            <a:off x="4681718" y="2340927"/>
            <a:ext cx="7879337" cy="27783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600" b="1" dirty="0">
                <a:solidFill>
                  <a:schemeClr val="tx1"/>
                </a:solidFill>
              </a:rPr>
              <a:t>ما ضِدُّ </a:t>
            </a:r>
            <a:r>
              <a:rPr lang="ar-MA" sz="3600" b="1" dirty="0" err="1">
                <a:solidFill>
                  <a:prstClr val="black"/>
                </a:solidFill>
              </a:rPr>
              <a:t>ٱ</a:t>
            </a:r>
            <a:r>
              <a:rPr lang="ar-MA" sz="3600" b="1" dirty="0" err="1">
                <a:solidFill>
                  <a:schemeClr val="tx1"/>
                </a:solidFill>
              </a:rPr>
              <a:t>لْحُرِّيَّةِ</a:t>
            </a:r>
            <a:r>
              <a:rPr lang="ar-MA" sz="3600" b="1" dirty="0">
                <a:solidFill>
                  <a:schemeClr val="tx1"/>
                </a:solidFill>
              </a:rPr>
              <a:t>؟</a:t>
            </a:r>
          </a:p>
          <a:p>
            <a:pPr marL="742950" indent="-742950" algn="ctr" rtl="1"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اَلْعُبودِيَّةُ</a:t>
            </a:r>
          </a:p>
          <a:p>
            <a:pPr marL="742950" indent="-742950" algn="ctr" rtl="1"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اَلاِسْتِقْلالُ</a:t>
            </a:r>
          </a:p>
          <a:p>
            <a:pPr marL="742950" indent="-742950" algn="ctr" rtl="1"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اَلْمُساواةُ</a:t>
            </a:r>
            <a:endParaRPr lang="fr-M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1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1A0EF-1589-015A-B78F-8241DB70A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2FC636E-F637-8331-0A35-950C6B27584B}"/>
              </a:ext>
            </a:extLst>
          </p:cNvPr>
          <p:cNvSpPr txBox="1"/>
          <p:nvPr/>
        </p:nvSpPr>
        <p:spPr>
          <a:xfrm>
            <a:off x="150735" y="935305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اكتبوا رقم الجواب الصحيح.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49F38771-90FC-88D0-D8B3-5DDB824F4D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445658" y="804782"/>
            <a:ext cx="1566454" cy="1059703"/>
          </a:xfrm>
          <a:prstGeom prst="round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8198CB-CC6F-73F1-1F1D-85973330003B}"/>
              </a:ext>
            </a:extLst>
          </p:cNvPr>
          <p:cNvSpPr/>
          <p:nvPr/>
        </p:nvSpPr>
        <p:spPr>
          <a:xfrm>
            <a:off x="742050" y="6653611"/>
            <a:ext cx="7879337" cy="1853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MA" sz="3600" b="1" dirty="0">
                <a:solidFill>
                  <a:srgbClr val="002060"/>
                </a:solidFill>
              </a:rPr>
              <a:t>تُحِبُّ ٱلْهِرَّةُ أَنْ تَعيشَ:</a:t>
            </a:r>
          </a:p>
          <a:p>
            <a:pPr algn="r" rtl="1">
              <a:lnSpc>
                <a:spcPct val="150000"/>
              </a:lnSpc>
            </a:pPr>
            <a:r>
              <a:rPr lang="ar-MA" sz="3600" b="1" dirty="0">
                <a:solidFill>
                  <a:schemeClr val="tx1"/>
                </a:solidFill>
              </a:rPr>
              <a:t>2. حُرَّةً تَأْكُلُ مِنْ خَشاشِ </a:t>
            </a:r>
            <a:r>
              <a:rPr lang="ar-MA" sz="3600" b="1" dirty="0" err="1">
                <a:solidFill>
                  <a:schemeClr val="tx1"/>
                </a:solidFill>
              </a:rPr>
              <a:t>ٱلأَرْضِ</a:t>
            </a:r>
            <a:endParaRPr lang="ar-MA" sz="3600" b="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278C-C6A3-8D5C-76C2-35158C7D0A5C}"/>
              </a:ext>
            </a:extLst>
          </p:cNvPr>
          <p:cNvSpPr/>
          <p:nvPr/>
        </p:nvSpPr>
        <p:spPr>
          <a:xfrm>
            <a:off x="6123709" y="2340927"/>
            <a:ext cx="7093204" cy="349183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ar-MA" sz="4000" b="1" dirty="0">
                <a:solidFill>
                  <a:srgbClr val="002060"/>
                </a:solidFill>
              </a:rPr>
              <a:t>تُحِبُّ ٱلْهِرَّةُ أَنْ تَعيشَ:</a:t>
            </a:r>
          </a:p>
          <a:p>
            <a:pPr marL="742950" indent="-742950" algn="r" rtl="1">
              <a:lnSpc>
                <a:spcPct val="15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مَعَ </a:t>
            </a:r>
            <a:r>
              <a:rPr lang="ar-MA" sz="3600" b="1" dirty="0" err="1">
                <a:solidFill>
                  <a:schemeClr val="tx1"/>
                </a:solidFill>
              </a:rPr>
              <a:t>ٱلْإِنْسانِ</a:t>
            </a:r>
            <a:r>
              <a:rPr lang="ar-MA" sz="3600" b="1" dirty="0">
                <a:solidFill>
                  <a:schemeClr val="tx1"/>
                </a:solidFill>
              </a:rPr>
              <a:t> داخل </a:t>
            </a:r>
            <a:r>
              <a:rPr lang="ar-MA" sz="3600" b="1" dirty="0" err="1">
                <a:solidFill>
                  <a:schemeClr val="tx1"/>
                </a:solidFill>
              </a:rPr>
              <a:t>ٱلبَيْتِ</a:t>
            </a:r>
            <a:endParaRPr lang="ar-MA" sz="3600" b="1" dirty="0">
              <a:solidFill>
                <a:schemeClr val="tx1"/>
              </a:solidFill>
            </a:endParaRPr>
          </a:p>
          <a:p>
            <a:pPr marL="742950" indent="-742950" algn="r" rtl="1">
              <a:lnSpc>
                <a:spcPct val="15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حُرَّةً تَأْكُلُ مِنْ خَشاشِ </a:t>
            </a:r>
            <a:r>
              <a:rPr lang="ar-MA" sz="3600" b="1" dirty="0" err="1">
                <a:solidFill>
                  <a:schemeClr val="tx1"/>
                </a:solidFill>
              </a:rPr>
              <a:t>ٱلأَرْضِ</a:t>
            </a:r>
            <a:endParaRPr lang="ar-MA" sz="3600" b="1" dirty="0">
              <a:solidFill>
                <a:schemeClr val="tx1"/>
              </a:solidFill>
            </a:endParaRPr>
          </a:p>
          <a:p>
            <a:pPr marL="742950" indent="-742950" algn="r" rtl="1">
              <a:lnSpc>
                <a:spcPct val="15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في قَفَصِ لا تَخْرُجُ مِنْهُ </a:t>
            </a:r>
          </a:p>
        </p:txBody>
      </p:sp>
    </p:spTree>
    <p:extLst>
      <p:ext uri="{BB962C8B-B14F-4D97-AF65-F5344CB8AC3E}">
        <p14:creationId xmlns:p14="http://schemas.microsoft.com/office/powerpoint/2010/main" val="119958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3BFCD-5AA9-9F48-693F-92E12B9E3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7BD6D2A-CE29-F441-7ECE-46A989189ED9}"/>
              </a:ext>
            </a:extLst>
          </p:cNvPr>
          <p:cNvSpPr txBox="1"/>
          <p:nvPr/>
        </p:nvSpPr>
        <p:spPr>
          <a:xfrm>
            <a:off x="150735" y="935305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في نظركم، ما هي العلاقة بين الهرة والحرية؟</a:t>
            </a:r>
          </a:p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يناقش الأستاذ مع متعلميه العلاقة بين الهرة والحرية، ويوجههم لطبيعة هذه العلاقة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27B532-ACEF-EDF7-E360-D7D91B5F9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A98594-6FC7-97B0-6AE8-4E29DAEDB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040" y="2505470"/>
            <a:ext cx="9320724" cy="711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06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48945" y="3481261"/>
            <a:ext cx="6241759" cy="1176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هِرَّةٍ تَبْحَثُ عَنْ حُرِّيَّتِهَا.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قَدْ يَتَحَدَّثُ ٱلنَّصُّ عَنْ هِرَّةٍ مُعَذَّبَةٍ فِي بَيْتٍ.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612429" y="7326606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اَلْهِرّةُ وَٱلْحُرِّيَّةُ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451141-0347-D29B-5FCB-FE2F32916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14DDE8-02B0-2D0D-E824-C8110D910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6414655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هِرَّةٍ تَبْحَثُ عَنْ حُرِّيَّتِهَا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6414655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هِرَّةٍ مُعَذَّبَةٍ فِي بَيْتٍ.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6414655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791977" y="5287042"/>
            <a:ext cx="1420378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78490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97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9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ص:46،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اَلْآلامِ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تَموءُ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سُلَيْمانَ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مُرْتَجّاً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غِبْطَةٍ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أَدهَشَني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شَمْسٌ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قارن ما توصلت إليه مع زميلك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FFFF87-CCA4-02A8-361F-DA87559BC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FE231030-D80B-3800-487A-DC9ACFB558E8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اَلْآلامِ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B08BF6C-32A1-04A0-112A-C66FF7A7172F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تَموءُ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286ED5C-5623-AED7-6C97-7195C3DEEDD5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سُلَيْمانَ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A3664F4-6192-D364-E5EF-A5E61F9D5931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مُرْتَجّاً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4ACDDBC-CD0A-3D65-41D6-6F95D856B1CA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غِبْطَةٍ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50559023-0DA3-BE3C-7CE3-35353C70865E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أَدهَشَني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AAC7B09D-2C09-D2F0-2608-72A7116CA9EC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شَمْسٌ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B348C0-7BC9-53AB-241C-965F5C2A9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255" y="1738819"/>
            <a:ext cx="10034675" cy="8579354"/>
          </a:xfrm>
          <a:prstGeom prst="rect">
            <a:avLst/>
          </a:prstGeom>
        </p:spPr>
      </p:pic>
      <p:sp>
        <p:nvSpPr>
          <p:cNvPr id="6" name="Signe Moins 5">
            <a:extLst>
              <a:ext uri="{FF2B5EF4-FFF2-40B4-BE49-F238E27FC236}">
                <a16:creationId xmlns:a16="http://schemas.microsoft.com/office/drawing/2014/main" id="{3A371489-D80C-E6C0-575D-F27C9C7DF71A}"/>
              </a:ext>
            </a:extLst>
          </p:cNvPr>
          <p:cNvSpPr/>
          <p:nvPr/>
        </p:nvSpPr>
        <p:spPr>
          <a:xfrm>
            <a:off x="5735782" y="2646218"/>
            <a:ext cx="814136" cy="16415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Signe Moins 6">
            <a:extLst>
              <a:ext uri="{FF2B5EF4-FFF2-40B4-BE49-F238E27FC236}">
                <a16:creationId xmlns:a16="http://schemas.microsoft.com/office/drawing/2014/main" id="{9F31FF89-1E1A-815A-2AAC-1882D5C3233E}"/>
              </a:ext>
            </a:extLst>
          </p:cNvPr>
          <p:cNvSpPr/>
          <p:nvPr/>
        </p:nvSpPr>
        <p:spPr>
          <a:xfrm>
            <a:off x="3255818" y="3685309"/>
            <a:ext cx="814136" cy="16415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D867D5E7-560A-7786-5ADE-921537CCDB6C}"/>
              </a:ext>
            </a:extLst>
          </p:cNvPr>
          <p:cNvSpPr/>
          <p:nvPr/>
        </p:nvSpPr>
        <p:spPr>
          <a:xfrm>
            <a:off x="4616846" y="4170219"/>
            <a:ext cx="1118936" cy="20781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31C2D875-1F35-8BB4-1982-8891A35C2CF2}"/>
              </a:ext>
            </a:extLst>
          </p:cNvPr>
          <p:cNvSpPr/>
          <p:nvPr/>
        </p:nvSpPr>
        <p:spPr>
          <a:xfrm>
            <a:off x="8811490" y="5143500"/>
            <a:ext cx="955963" cy="1905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Signe Moins 18">
            <a:extLst>
              <a:ext uri="{FF2B5EF4-FFF2-40B4-BE49-F238E27FC236}">
                <a16:creationId xmlns:a16="http://schemas.microsoft.com/office/drawing/2014/main" id="{38A4FB46-149A-F618-ADBE-E6B194E7C60E}"/>
              </a:ext>
            </a:extLst>
          </p:cNvPr>
          <p:cNvSpPr/>
          <p:nvPr/>
        </p:nvSpPr>
        <p:spPr>
          <a:xfrm>
            <a:off x="4038962" y="6280866"/>
            <a:ext cx="845128" cy="15666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0" name="Signe Moins 19">
            <a:extLst>
              <a:ext uri="{FF2B5EF4-FFF2-40B4-BE49-F238E27FC236}">
                <a16:creationId xmlns:a16="http://schemas.microsoft.com/office/drawing/2014/main" id="{E26380BB-5E8B-280E-B59F-01DF763962D8}"/>
              </a:ext>
            </a:extLst>
          </p:cNvPr>
          <p:cNvSpPr/>
          <p:nvPr/>
        </p:nvSpPr>
        <p:spPr>
          <a:xfrm>
            <a:off x="10311064" y="7273637"/>
            <a:ext cx="1118936" cy="20781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1" name="Signe Moins 20">
            <a:extLst>
              <a:ext uri="{FF2B5EF4-FFF2-40B4-BE49-F238E27FC236}">
                <a16:creationId xmlns:a16="http://schemas.microsoft.com/office/drawing/2014/main" id="{0DA5CFB6-5392-4AC7-6E17-8C5646A6C2E3}"/>
              </a:ext>
            </a:extLst>
          </p:cNvPr>
          <p:cNvSpPr/>
          <p:nvPr/>
        </p:nvSpPr>
        <p:spPr>
          <a:xfrm>
            <a:off x="9462654" y="9329806"/>
            <a:ext cx="848409" cy="1905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9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C455CB-1383-7727-D5A4-80D7B7DF7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3005DE-1376-4725-3A9F-6FBAB5F2A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سأسألكم بعض الأسئلة لأتحقق من تتبعكم وقراءتكم الهامسة.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81726-F3BC-1DCE-1091-DEA5E3188F77}"/>
              </a:ext>
            </a:extLst>
          </p:cNvPr>
          <p:cNvSpPr/>
          <p:nvPr/>
        </p:nvSpPr>
        <p:spPr>
          <a:xfrm>
            <a:off x="1755058" y="2482496"/>
            <a:ext cx="10201415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من هو كاتب هذا النص؟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ما اسم الكتاب الذي أُخِذَ منه النص؟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ما هي أهم الكلمات/العبارات الذي علقت في أذهانكم؟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كم عدد فقرات النص؟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من هو صاحب الهرة التي تحدث عنها النص؟</a:t>
            </a:r>
            <a:endParaRPr lang="fr-MA" sz="3600" b="1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47682C-5F82-4EA4-01D5-75A9F7A47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33F632-4CC0-A608-EC12-C8541DFDC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أضداد ومرادفات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أولا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: سأبحث عن ضد "العبودية" ومرادف "بقرب"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CBF02D0-6F22-9F84-7C2D-D7F8BD2F5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302765"/>
              </p:ext>
            </p:extLst>
          </p:nvPr>
        </p:nvGraphicFramePr>
        <p:xfrm>
          <a:off x="1575654" y="2731483"/>
          <a:ext cx="11031983" cy="29631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02676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6688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1201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03847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71160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78167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397237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اَلْعُبودِيَةُ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اَلْأَفْراحُ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أَبْطَأْتُ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مَفْتوحاً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تَغْرُبُ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نورٌ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ضِدُّها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مِنَ النّصِّ</a:t>
                      </a:r>
                      <a:endParaRPr lang="fr-MA" sz="2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fr-MA" sz="32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E09FFB8-E0E0-3464-8326-CC6CC4E33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195008"/>
              </p:ext>
            </p:extLst>
          </p:nvPr>
        </p:nvGraphicFramePr>
        <p:xfrm>
          <a:off x="1450961" y="6111992"/>
          <a:ext cx="11156675" cy="2963182"/>
        </p:xfrm>
        <a:graphic>
          <a:graphicData uri="http://schemas.openxmlformats.org/drawingml/2006/table">
            <a:tbl>
              <a:tblPr rtl="1" firstRow="1" firstCol="1" bandRow="1"/>
              <a:tblGrid>
                <a:gridCol w="1620791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8572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3023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21975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88918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96005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413030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بِقُرْبِ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إِصْراراً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أَقْلَقَني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عَطْشى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مِحْنَتَها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تَوَسُّلُها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dirty="0"/>
                        <a:t>مٌرادِفُها مِنَ النَّصِّ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32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BFDA989-7AE8-52E0-2997-E5CF42CD424C}"/>
              </a:ext>
            </a:extLst>
          </p:cNvPr>
          <p:cNvSpPr txBox="1"/>
          <p:nvPr/>
        </p:nvSpPr>
        <p:spPr>
          <a:xfrm>
            <a:off x="9573492" y="4553233"/>
            <a:ext cx="1385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54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Microsoft Uighur" panose="02000000000000000000" pitchFamily="2" charset="-78"/>
              </a:rPr>
              <a:t>اَلْحُرِّيَّةُ</a:t>
            </a:r>
            <a:endParaRPr lang="ar-MA" sz="72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B79624-23E9-1A12-C165-E2D2458F00E1}"/>
              </a:ext>
            </a:extLst>
          </p:cNvPr>
          <p:cNvSpPr txBox="1"/>
          <p:nvPr/>
        </p:nvSpPr>
        <p:spPr>
          <a:xfrm>
            <a:off x="9573492" y="7953802"/>
            <a:ext cx="1385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بِجانِبِ</a:t>
            </a:r>
            <a:endParaRPr lang="ar-MA" sz="3600" b="1" dirty="0">
              <a:solidFill>
                <a:schemeClr val="accent6">
                  <a:lumMod val="7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6" y="852600"/>
            <a:ext cx="1233638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8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، خذوا دفاتركم, في مجموعات  قوموا بملء الجدولين الآتيين بكلمات من النص. ضعوا سطرا تحت الكلمات في النص</a:t>
            </a:r>
          </a:p>
          <a:p>
            <a:pPr lvl="0" algn="r" defTabSz="1028700" rtl="1"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المجموعة الفائزة هي من تحصل على أكبر عدد من الإجابات الصحيحة في الوقت المحدد</a:t>
            </a:r>
            <a:endParaRPr lang="fr-FR" sz="4800" b="1" dirty="0">
              <a:solidFill>
                <a:prstClr val="white">
                  <a:lumMod val="65000"/>
                </a:prstClr>
              </a:solidFill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0765023-E7FF-6CE9-9FC3-578994C100D2}"/>
              </a:ext>
            </a:extLst>
          </p:cNvPr>
          <p:cNvGraphicFramePr>
            <a:graphicFrameLocks noGrp="1"/>
          </p:cNvGraphicFramePr>
          <p:nvPr/>
        </p:nvGraphicFramePr>
        <p:xfrm>
          <a:off x="1575654" y="2731483"/>
          <a:ext cx="11031983" cy="29631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02676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6688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1201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03847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71160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78167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397237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اَلْعُبودِيَةُ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اَلْأَفْراحُ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أَبْطَأْتُ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مَفْتوحاً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تَغْرُبُ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نورٌ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ضِدُّها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مِنَ النّصِّ</a:t>
                      </a:r>
                      <a:endParaRPr lang="fr-MA" sz="2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r>
                        <a:rPr lang="ar-MA" sz="36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اَلْحُرِّيَّةُ</a:t>
                      </a:r>
                      <a:endParaRPr lang="fr-MA" sz="32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2099BF8-FE1B-5DBE-7262-367A26C2640D}"/>
              </a:ext>
            </a:extLst>
          </p:cNvPr>
          <p:cNvGraphicFramePr>
            <a:graphicFrameLocks noGrp="1"/>
          </p:cNvGraphicFramePr>
          <p:nvPr/>
        </p:nvGraphicFramePr>
        <p:xfrm>
          <a:off x="1450961" y="6111992"/>
          <a:ext cx="11156675" cy="2963182"/>
        </p:xfrm>
        <a:graphic>
          <a:graphicData uri="http://schemas.openxmlformats.org/drawingml/2006/table">
            <a:tbl>
              <a:tblPr rtl="1" firstRow="1" firstCol="1" bandRow="1"/>
              <a:tblGrid>
                <a:gridCol w="1620791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8572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3023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21975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88918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96005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413030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بِقُرْبِ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إِصْراراً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أَقْلَقَني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عَطْشى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مِحْنَتَها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تَوَسُّلُها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dirty="0"/>
                        <a:t>مٌرادِفُها مِنَ النَّصِّ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r>
                        <a:rPr lang="ar-MA" sz="36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بِجانِبِ</a:t>
                      </a:r>
                      <a:endParaRPr lang="fr-MA" sz="32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9BFFFED-41A9-6A23-2568-BB108134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3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636E3-CCA4-E2AD-1F9D-02F6F4F2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2207096-1037-6304-4531-B74F85EC76D7}"/>
              </a:ext>
            </a:extLst>
          </p:cNvPr>
          <p:cNvSpPr txBox="1"/>
          <p:nvPr/>
        </p:nvSpPr>
        <p:spPr>
          <a:xfrm>
            <a:off x="271257" y="954127"/>
            <a:ext cx="123363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</a:rPr>
              <a:t>لنصحح جميعا: عليكم تعليل جوابكم: كيف توصلتم إلى تحديد الأضداد والمرادفات؟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02F9D22-F59E-38BE-2D83-A2FD35EB9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815136"/>
              </p:ext>
            </p:extLst>
          </p:nvPr>
        </p:nvGraphicFramePr>
        <p:xfrm>
          <a:off x="1575654" y="2731483"/>
          <a:ext cx="11031983" cy="29631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02676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6688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1201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03847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71160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78167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397237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اَلْعُبودِيَةُ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اَلْأَفْراحُ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أَبْطَأْتُ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مَفْتوحاً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تَغْرُبُ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نورٌ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ضِدُّها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مِنَ النّصِّ</a:t>
                      </a:r>
                      <a:endParaRPr lang="fr-MA" sz="2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r>
                        <a:rPr lang="ar-MA" sz="36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اَلْحُرِّيَّةُ</a:t>
                      </a:r>
                      <a:endParaRPr lang="fr-MA" sz="32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579AC9B-F476-6028-DF48-39A22FBC4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252822"/>
              </p:ext>
            </p:extLst>
          </p:nvPr>
        </p:nvGraphicFramePr>
        <p:xfrm>
          <a:off x="1450961" y="6111992"/>
          <a:ext cx="11156675" cy="2963182"/>
        </p:xfrm>
        <a:graphic>
          <a:graphicData uri="http://schemas.openxmlformats.org/drawingml/2006/table">
            <a:tbl>
              <a:tblPr rtl="1" firstRow="1" firstCol="1" bandRow="1"/>
              <a:tblGrid>
                <a:gridCol w="1620791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8572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3023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21975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88918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96005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413030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بِقُرْبِ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إِصْراراً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أَقْلَقَني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عَطْشى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مِحْنَتَها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a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تَوَسُّلُها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dirty="0"/>
                        <a:t>مٌرادِفُها مِنَ النَّصِّ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r>
                        <a:rPr lang="ar-MA" sz="36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بِجانِبِ</a:t>
                      </a:r>
                      <a:endParaRPr lang="fr-MA" sz="32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9F4E6AC-4272-7289-01B4-CA3A84D04674}"/>
              </a:ext>
            </a:extLst>
          </p:cNvPr>
          <p:cNvSpPr txBox="1"/>
          <p:nvPr/>
        </p:nvSpPr>
        <p:spPr>
          <a:xfrm>
            <a:off x="7800110" y="4518334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اَلْأَحْزانُ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08B4A4-79A6-B428-615B-181D1B376EFB}"/>
              </a:ext>
            </a:extLst>
          </p:cNvPr>
          <p:cNvSpPr txBox="1"/>
          <p:nvPr/>
        </p:nvSpPr>
        <p:spPr>
          <a:xfrm>
            <a:off x="6130637" y="4656880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أَسْرَعْتُ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440C61-4B8F-0969-B21F-839FD637AEFE}"/>
              </a:ext>
            </a:extLst>
          </p:cNvPr>
          <p:cNvSpPr txBox="1"/>
          <p:nvPr/>
        </p:nvSpPr>
        <p:spPr>
          <a:xfrm flipH="1">
            <a:off x="4675911" y="4656880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مُرْتَجّاً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C4EA07-F837-C596-190D-844F96A6C39D}"/>
              </a:ext>
            </a:extLst>
          </p:cNvPr>
          <p:cNvSpPr txBox="1"/>
          <p:nvPr/>
        </p:nvSpPr>
        <p:spPr>
          <a:xfrm>
            <a:off x="2902528" y="4656880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تُشْرِقُ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1DE0E7-D313-A667-8961-9E512F61A5BA}"/>
              </a:ext>
            </a:extLst>
          </p:cNvPr>
          <p:cNvSpPr txBox="1"/>
          <p:nvPr/>
        </p:nvSpPr>
        <p:spPr>
          <a:xfrm>
            <a:off x="1575654" y="4621580"/>
            <a:ext cx="132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ظُلْمَةٌ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7DC082-5745-24E2-E245-821539B0E285}"/>
              </a:ext>
            </a:extLst>
          </p:cNvPr>
          <p:cNvSpPr txBox="1"/>
          <p:nvPr/>
        </p:nvSpPr>
        <p:spPr>
          <a:xfrm>
            <a:off x="7800110" y="8128169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إِلْحاحاً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889DC2-B7FF-35E6-BAE8-092EF403BDD4}"/>
              </a:ext>
            </a:extLst>
          </p:cNvPr>
          <p:cNvSpPr txBox="1"/>
          <p:nvPr/>
        </p:nvSpPr>
        <p:spPr>
          <a:xfrm>
            <a:off x="6116782" y="8058958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رابَني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7018B-8990-71A3-603A-EA241E50876F}"/>
              </a:ext>
            </a:extLst>
          </p:cNvPr>
          <p:cNvSpPr txBox="1"/>
          <p:nvPr/>
        </p:nvSpPr>
        <p:spPr>
          <a:xfrm>
            <a:off x="4547755" y="8128168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ظَمْأى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980365-7BFC-9988-82C9-32C352A6FCEE}"/>
              </a:ext>
            </a:extLst>
          </p:cNvPr>
          <p:cNvSpPr txBox="1"/>
          <p:nvPr/>
        </p:nvSpPr>
        <p:spPr>
          <a:xfrm>
            <a:off x="2864427" y="8058957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كُرْبَتَها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3DD051-AF15-66C8-7FAA-37FF2AE2A60D}"/>
              </a:ext>
            </a:extLst>
          </p:cNvPr>
          <p:cNvSpPr txBox="1"/>
          <p:nvPr/>
        </p:nvSpPr>
        <p:spPr>
          <a:xfrm>
            <a:off x="1409701" y="8058956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تَضَرُّعُها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A068D22-76CA-DA38-60C0-36CA3769A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834083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تحديد ضد الأولى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ومرادف الثانية. اكتبوا الجواب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399309" y="4553233"/>
            <a:ext cx="32350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مُرادِفُ: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ظَمْأى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7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ما ضِدُّ: مُرْتَجّاً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في مجموعات، ستقومون بقراءة الفقرة الأخيرة من النص، وتقوموا بتغيير كلمة "الحرية" بكلمة "العلم" وتنسجون فقرة على غرارها.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DD6112-708A-7347-3E6A-C92CFB38931A}"/>
              </a:ext>
            </a:extLst>
          </p:cNvPr>
          <p:cNvSpPr txBox="1"/>
          <p:nvPr/>
        </p:nvSpPr>
        <p:spPr>
          <a:xfrm>
            <a:off x="1268361" y="3226944"/>
            <a:ext cx="110327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5400" b="1" dirty="0">
                <a:effectLst/>
                <a:ea typeface="Calibri" panose="020F0502020204030204" pitchFamily="34" charset="0"/>
                <a:cs typeface="+mj-cs"/>
              </a:rPr>
              <a:t>إِنَّ </a:t>
            </a:r>
            <a:r>
              <a:rPr lang="ar-MA" sz="5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+mj-cs"/>
              </a:rPr>
              <a:t>اؐلْعِلْمَ</a:t>
            </a:r>
            <a:r>
              <a:rPr lang="ar-MA" sz="5400" b="1" dirty="0">
                <a:ea typeface="Calibri" panose="020F0502020204030204" pitchFamily="34" charset="0"/>
                <a:cs typeface="+mj-cs"/>
              </a:rPr>
              <a:t> ....................</a:t>
            </a:r>
            <a:r>
              <a:rPr lang="ar-MA" sz="5400" b="1" dirty="0">
                <a:effectLst/>
                <a:ea typeface="Calibri" panose="020F0502020204030204" pitchFamily="34" charset="0"/>
                <a:cs typeface="+mj-cs"/>
              </a:rPr>
              <a:t>  يَجِبُ أَنْ ................... ...................، فَمَنْ عاشَ مَحْرُوماً مِنْهُ، عاشَ فِي .................، يَتَّصِلُ أَوَّلُه .............، وَآخِرُهُ .....................................................</a:t>
            </a:r>
            <a:r>
              <a:rPr lang="ar-MA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. </a:t>
            </a:r>
            <a:endParaRPr lang="fr-MA" sz="5400" dirty="0">
              <a:cs typeface="+mj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ABB1E8-B5C5-7923-E124-83D5AC158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57B6-EECE-20EC-014F-0AF5E5410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DE35085-BFBF-4842-5E06-B5053058D09F}"/>
              </a:ext>
            </a:extLst>
          </p:cNvPr>
          <p:cNvSpPr txBox="1"/>
          <p:nvPr/>
        </p:nvSpPr>
        <p:spPr>
          <a:xfrm>
            <a:off x="564934" y="1174858"/>
            <a:ext cx="11973429" cy="8463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انتهاء الوقت المحدد، يتم عرض الفقرات المنتجة، ومناقشتها، وتصحيح البنيات اللغوية الخاطئة,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88D32A-9E84-15A5-7EE7-9220AF098255}"/>
              </a:ext>
            </a:extLst>
          </p:cNvPr>
          <p:cNvSpPr txBox="1"/>
          <p:nvPr/>
        </p:nvSpPr>
        <p:spPr>
          <a:xfrm>
            <a:off x="1268361" y="3226944"/>
            <a:ext cx="110327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5400" b="1" dirty="0">
                <a:effectLst/>
                <a:ea typeface="Calibri" panose="020F0502020204030204" pitchFamily="34" charset="0"/>
                <a:cs typeface="+mj-cs"/>
              </a:rPr>
              <a:t>إِنَّ </a:t>
            </a:r>
            <a:r>
              <a:rPr lang="ar-MA" sz="5400" b="1" dirty="0" err="1">
                <a:solidFill>
                  <a:srgbClr val="FF0000"/>
                </a:solidFill>
                <a:effectLst/>
                <a:ea typeface="Calibri" panose="020F0502020204030204" pitchFamily="34" charset="0"/>
                <a:cs typeface="+mj-cs"/>
              </a:rPr>
              <a:t>اؐلْعِلْمَ</a:t>
            </a:r>
            <a:r>
              <a:rPr lang="ar-MA" sz="5400" b="1" dirty="0">
                <a:ea typeface="Calibri" panose="020F0502020204030204" pitchFamily="34" charset="0"/>
                <a:cs typeface="+mj-cs"/>
              </a:rPr>
              <a:t> ....................</a:t>
            </a:r>
            <a:r>
              <a:rPr lang="ar-MA" sz="5400" b="1" dirty="0">
                <a:effectLst/>
                <a:ea typeface="Calibri" panose="020F0502020204030204" pitchFamily="34" charset="0"/>
                <a:cs typeface="+mj-cs"/>
              </a:rPr>
              <a:t>  يَجِبُ أَنْ ................... ...................، فَمَنْ عاشَ مَحْرُوماً مِنْهُ، عاشَ فِي .................، يَتَّصِلُ أَوَّلُه .............، وَآخِرُهُ .....................................................</a:t>
            </a:r>
            <a:r>
              <a:rPr lang="ar-MA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. </a:t>
            </a:r>
            <a:endParaRPr lang="fr-MA" sz="5400" dirty="0">
              <a:cs typeface="+mj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D9E966-C973-63D6-FB70-274AE7881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بطلاقة واسترسال؟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8DFEA4-1ADB-E4A5-B9B9-DECBB413B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691" y="1733417"/>
            <a:ext cx="10034675" cy="85793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لعبة: وماذا بعد؟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258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يَوْمٍ بارِدٍ لَمَحْتُ قِطّةً ضَعيفَةً مَنَ النّافِذَةِ.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أخطاء,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09F3FC7A-5B65-19E1-0D71-D965F6BC2CDB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</a:rPr>
              <a:t>في يَوْمٍ بارِدٍ لَمَحْتُ قِطّةً ضَعيفَةً مَنَ النّافِذَةِ.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(الهرة والحرية)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(النشاط3) وأنقل الجواب على كراستي؛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أضع سطرا تحت الكلمات التي لم أفهمها في النص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835D76-11F7-AFDC-D62F-34491662E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4" y="2502941"/>
            <a:ext cx="5417126" cy="75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1480</Words>
  <Application>Microsoft Office PowerPoint</Application>
  <PresentationFormat>Personnalisé</PresentationFormat>
  <Paragraphs>338</Paragraphs>
  <Slides>51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51</vt:i4>
      </vt:variant>
    </vt:vector>
  </HeadingPairs>
  <TitlesOfParts>
    <vt:vector size="7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2209</cp:revision>
  <dcterms:created xsi:type="dcterms:W3CDTF">2014-10-09T07:32:24Z</dcterms:created>
  <dcterms:modified xsi:type="dcterms:W3CDTF">2025-09-25T22:47:40Z</dcterms:modified>
</cp:coreProperties>
</file>