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3"/>
  </p:notesMasterIdLst>
  <p:handoutMasterIdLst>
    <p:handoutMasterId r:id="rId54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84" r:id="rId13"/>
    <p:sldId id="2134808454" r:id="rId14"/>
    <p:sldId id="2134808791" r:id="rId15"/>
    <p:sldId id="2134808792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775" r:id="rId23"/>
    <p:sldId id="2134808776" r:id="rId24"/>
    <p:sldId id="2134808777" r:id="rId25"/>
    <p:sldId id="597" r:id="rId26"/>
    <p:sldId id="2134808785" r:id="rId27"/>
    <p:sldId id="2134808786" r:id="rId28"/>
    <p:sldId id="2134808787" r:id="rId29"/>
    <p:sldId id="2134808715" r:id="rId30"/>
    <p:sldId id="2134808788" r:id="rId31"/>
    <p:sldId id="2134808789" r:id="rId32"/>
    <p:sldId id="2134808698" r:id="rId33"/>
    <p:sldId id="2134808602" r:id="rId34"/>
    <p:sldId id="2134808639" r:id="rId35"/>
    <p:sldId id="2134808640" r:id="rId36"/>
    <p:sldId id="2134808641" r:id="rId37"/>
    <p:sldId id="2134808718" r:id="rId38"/>
    <p:sldId id="2134808771" r:id="rId39"/>
    <p:sldId id="2134808735" r:id="rId40"/>
    <p:sldId id="2134808790" r:id="rId41"/>
    <p:sldId id="2134808782" r:id="rId42"/>
    <p:sldId id="2134808758" r:id="rId43"/>
    <p:sldId id="2134808783" r:id="rId44"/>
    <p:sldId id="2134808627" r:id="rId45"/>
    <p:sldId id="2134808765" r:id="rId46"/>
    <p:sldId id="989" r:id="rId47"/>
    <p:sldId id="2134808725" r:id="rId48"/>
    <p:sldId id="2134808501" r:id="rId49"/>
    <p:sldId id="2134808561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84"/>
          </p14:sldIdLst>
        </p14:section>
        <p14:section name="افتتاح الحصة" id="{B4CCA7F9-F5CC-4171-9420-75CE68236B45}">
          <p14:sldIdLst>
            <p14:sldId id="2134808454"/>
            <p14:sldId id="2134808791"/>
            <p14:sldId id="2134808792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775"/>
            <p14:sldId id="2134808776"/>
            <p14:sldId id="2134808777"/>
          </p14:sldIdLst>
        </p14:section>
        <p14:section name="أنشطة القراءةوالكتابة" id="{A25CF4A3-DA66-4B51-A640-2EC4C5A8918F}">
          <p14:sldIdLst>
            <p14:sldId id="597"/>
            <p14:sldId id="2134808785"/>
            <p14:sldId id="2134808786"/>
            <p14:sldId id="2134808787"/>
            <p14:sldId id="2134808715"/>
            <p14:sldId id="2134808788"/>
            <p14:sldId id="2134808789"/>
            <p14:sldId id="2134808698"/>
            <p14:sldId id="2134808602"/>
            <p14:sldId id="2134808639"/>
            <p14:sldId id="2134808640"/>
            <p14:sldId id="2134808641"/>
            <p14:sldId id="2134808718"/>
            <p14:sldId id="2134808771"/>
            <p14:sldId id="2134808735"/>
            <p14:sldId id="2134808790"/>
            <p14:sldId id="2134808782"/>
            <p14:sldId id="2134808758"/>
            <p14:sldId id="2134808783"/>
            <p14:sldId id="2134808627"/>
          </p14:sldIdLst>
        </p14:section>
        <p14:section name="ألعاب" id="{66953B43-0502-40BE-9D9D-49C14FC1791C}">
          <p14:sldIdLst>
            <p14:sldId id="2134808765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6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03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بطاقات صحيح/خطأ، ارفعوا البطاقة المناسبة لكل سلوك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84909" y="2410251"/>
            <a:ext cx="11595304" cy="5789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يَجِبُ أَنْ أَكونَ صادِقاً في التَّعْبير عَنْ رَأْيي؛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أُدافِعُ عَنْ رَأْيي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وَأَتَشَبَّتُ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بِهِ في كُلِّ حالَةٍ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أُدافِعُ عَنْ رَأْيي بِ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كُلِّ قُوَّةٍ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أَحْتَرِمُ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أْيَ زُمَلائي وَإِنْ خَالَفَ رَأْيي؛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9B757-7E71-3DD7-3B70-F43BD52A18B4}"/>
              </a:ext>
            </a:extLst>
          </p:cNvPr>
          <p:cNvSpPr/>
          <p:nvPr/>
        </p:nvSpPr>
        <p:spPr>
          <a:xfrm>
            <a:off x="484908" y="2895426"/>
            <a:ext cx="1835801" cy="945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5C128E-09E9-614C-430B-F94E3B0ADDCA}"/>
              </a:ext>
            </a:extLst>
          </p:cNvPr>
          <p:cNvSpPr/>
          <p:nvPr/>
        </p:nvSpPr>
        <p:spPr>
          <a:xfrm>
            <a:off x="484908" y="4325876"/>
            <a:ext cx="1835801" cy="945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9CB2E-4B1D-9235-B139-8F953C5C7A3B}"/>
              </a:ext>
            </a:extLst>
          </p:cNvPr>
          <p:cNvSpPr/>
          <p:nvPr/>
        </p:nvSpPr>
        <p:spPr>
          <a:xfrm>
            <a:off x="484909" y="5879167"/>
            <a:ext cx="1835801" cy="945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671E58-692B-3C67-0123-FB127F1CA6F2}"/>
              </a:ext>
            </a:extLst>
          </p:cNvPr>
          <p:cNvSpPr/>
          <p:nvPr/>
        </p:nvSpPr>
        <p:spPr>
          <a:xfrm>
            <a:off x="484908" y="7404111"/>
            <a:ext cx="1835801" cy="945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84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945491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جملا فيها كلمات بها همزة متوسطة. خذوا ألواحكم واستعدوا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سأل السائل سؤالا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1D8C46-09B9-4629-7D0D-D4E695A2C6C0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سَأَلَ </a:t>
            </a:r>
            <a:r>
              <a:rPr lang="ar-MA" sz="6000" b="1" dirty="0" err="1">
                <a:solidFill>
                  <a:srgbClr val="FF0000"/>
                </a:solidFill>
              </a:rPr>
              <a:t>ٱلسّائِلُ</a:t>
            </a:r>
            <a:r>
              <a:rPr lang="ar-MA" sz="6000" b="1" dirty="0">
                <a:solidFill>
                  <a:srgbClr val="FF0000"/>
                </a:solidFill>
              </a:rPr>
              <a:t> سُؤالاً جَيِّداً.</a:t>
            </a:r>
            <a:endParaRPr lang="fr-MA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622377B-2749-EDAF-7615-F61872F3D0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452441"/>
              </p:ext>
            </p:extLst>
          </p:nvPr>
        </p:nvGraphicFramePr>
        <p:xfrm>
          <a:off x="985486" y="4672657"/>
          <a:ext cx="1068625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106">
                  <a:extLst>
                    <a:ext uri="{9D8B030D-6E8A-4147-A177-3AD203B41FA5}">
                      <a16:colId xmlns:a16="http://schemas.microsoft.com/office/drawing/2014/main" val="3634046590"/>
                    </a:ext>
                  </a:extLst>
                </a:gridCol>
                <a:gridCol w="3159446">
                  <a:extLst>
                    <a:ext uri="{9D8B030D-6E8A-4147-A177-3AD203B41FA5}">
                      <a16:colId xmlns:a16="http://schemas.microsoft.com/office/drawing/2014/main" val="3406814140"/>
                    </a:ext>
                  </a:extLst>
                </a:gridCol>
                <a:gridCol w="2299698">
                  <a:extLst>
                    <a:ext uri="{9D8B030D-6E8A-4147-A177-3AD203B41FA5}">
                      <a16:colId xmlns:a16="http://schemas.microsoft.com/office/drawing/2014/main" val="2907846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السبب</a:t>
                      </a:r>
                      <a:endParaRPr lang="fr-M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كيف كُتبت الهمزة</a:t>
                      </a:r>
                      <a:endParaRPr lang="fr-M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الكلمات</a:t>
                      </a:r>
                      <a:endParaRPr lang="fr-MA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5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dirty="0"/>
                        <a:t>الهمزة مفتوحة وما قبلها فتحة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الهمزة مكسورة وما قبلها مدّ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الهمزة مفتوحة وما قبلها ضم 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b="1" dirty="0"/>
                        <a:t>على الألف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على الياء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على الواو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سَأَلَ</a:t>
                      </a:r>
                    </a:p>
                    <a:p>
                      <a:pPr algn="ctr" rtl="1"/>
                      <a:endParaRPr lang="ar-MA" sz="2800" b="1" dirty="0"/>
                    </a:p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اَلسّائِلُ</a:t>
                      </a:r>
                    </a:p>
                    <a:p>
                      <a:pPr algn="ctr" rtl="1"/>
                      <a:endParaRPr lang="ar-MA" sz="20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MA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سُؤالاً</a:t>
                      </a:r>
                      <a:endParaRPr lang="fr-MA" sz="5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549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يئست اللبؤة انتظار الفريسة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8B2B54-5903-6F13-1597-E1E3688AB7B2}"/>
              </a:ext>
            </a:extLst>
          </p:cNvPr>
          <p:cNvSpPr txBox="1"/>
          <p:nvPr/>
        </p:nvSpPr>
        <p:spPr>
          <a:xfrm>
            <a:off x="1354990" y="3244477"/>
            <a:ext cx="971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يَئِسَتِ ٱللَّبُؤَةُ </a:t>
            </a:r>
            <a:r>
              <a:rPr lang="ar-MA" sz="6000" b="1" dirty="0" err="1">
                <a:solidFill>
                  <a:srgbClr val="FF0000"/>
                </a:solidFill>
              </a:rPr>
              <a:t>ٱنْتِظارَ</a:t>
            </a:r>
            <a:r>
              <a:rPr lang="ar-MA" sz="6000" b="1" dirty="0">
                <a:solidFill>
                  <a:srgbClr val="FF0000"/>
                </a:solidFill>
              </a:rPr>
              <a:t> </a:t>
            </a:r>
            <a:r>
              <a:rPr lang="ar-MA" sz="6000" b="1" dirty="0" err="1">
                <a:solidFill>
                  <a:srgbClr val="FF0000"/>
                </a:solidFill>
              </a:rPr>
              <a:t>ٱلْفَريسَةِ</a:t>
            </a:r>
            <a:r>
              <a:rPr lang="ar-MA" sz="6000" b="1" dirty="0">
                <a:solidFill>
                  <a:srgbClr val="FF0000"/>
                </a:solidFill>
              </a:rPr>
              <a:t> .</a:t>
            </a:r>
            <a:endParaRPr lang="fr-MA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2D355B-CECA-6EC6-CF8B-D9961D1E8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758686"/>
              </p:ext>
            </p:extLst>
          </p:nvPr>
        </p:nvGraphicFramePr>
        <p:xfrm>
          <a:off x="985486" y="4672657"/>
          <a:ext cx="10686250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106">
                  <a:extLst>
                    <a:ext uri="{9D8B030D-6E8A-4147-A177-3AD203B41FA5}">
                      <a16:colId xmlns:a16="http://schemas.microsoft.com/office/drawing/2014/main" val="3634046590"/>
                    </a:ext>
                  </a:extLst>
                </a:gridCol>
                <a:gridCol w="3159446">
                  <a:extLst>
                    <a:ext uri="{9D8B030D-6E8A-4147-A177-3AD203B41FA5}">
                      <a16:colId xmlns:a16="http://schemas.microsoft.com/office/drawing/2014/main" val="3406814140"/>
                    </a:ext>
                  </a:extLst>
                </a:gridCol>
                <a:gridCol w="2299698">
                  <a:extLst>
                    <a:ext uri="{9D8B030D-6E8A-4147-A177-3AD203B41FA5}">
                      <a16:colId xmlns:a16="http://schemas.microsoft.com/office/drawing/2014/main" val="2907846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السبب</a:t>
                      </a:r>
                      <a:endParaRPr lang="fr-M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كيف كُتبت الهمزة</a:t>
                      </a:r>
                      <a:endParaRPr lang="fr-M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000" dirty="0"/>
                        <a:t>الكلمات</a:t>
                      </a:r>
                      <a:endParaRPr lang="fr-MA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35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الهمزة مكسورة وما قبلها فتح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الهمزة مفتوحة وما قبلها ضم 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على الياء</a:t>
                      </a:r>
                    </a:p>
                    <a:p>
                      <a:pPr algn="ctr" rtl="1"/>
                      <a:endParaRPr lang="ar-MA" sz="4000" b="1" dirty="0"/>
                    </a:p>
                    <a:p>
                      <a:pPr algn="ctr" rtl="1"/>
                      <a:r>
                        <a:rPr lang="ar-MA" sz="4000" b="1" dirty="0"/>
                        <a:t>على الواو</a:t>
                      </a:r>
                      <a:endParaRPr lang="fr-MA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MA" sz="5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endParaRPr lang="ar-MA" sz="2800" b="1" dirty="0"/>
                    </a:p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يَئِسَتِ</a:t>
                      </a:r>
                    </a:p>
                    <a:p>
                      <a:pPr algn="ctr" rtl="1"/>
                      <a:endParaRPr lang="ar-MA" sz="20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ٱللَّبُؤَةُ</a:t>
                      </a:r>
                      <a:endParaRPr lang="fr-MA" sz="5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549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سأعرض عليكم بيتين شعريين، سأقرأ قراءة شعرية معبرة، وستفعلون مثلي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540524-2616-23DD-B96B-939D49156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1B5F1E96-79C0-C75D-2E1A-D93397408520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فَإِذا رُزِقْتَ خَليقَةً مَحْمودَةً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فَقَدِ </a:t>
            </a:r>
            <a:r>
              <a:rPr lang="ar-MA" sz="6000" b="1" dirty="0" err="1">
                <a:solidFill>
                  <a:srgbClr val="002060"/>
                </a:solidFill>
              </a:rPr>
              <a:t>ٱصْطَفاكَ</a:t>
            </a:r>
            <a:r>
              <a:rPr lang="ar-MA" sz="6000" b="1" dirty="0">
                <a:solidFill>
                  <a:srgbClr val="002060"/>
                </a:solidFill>
              </a:rPr>
              <a:t> مُقَسِّمُ </a:t>
            </a:r>
            <a:r>
              <a:rPr lang="ar-MA" sz="6000" b="1" dirty="0" err="1">
                <a:solidFill>
                  <a:srgbClr val="002060"/>
                </a:solidFill>
              </a:rPr>
              <a:t>ٱلْأَرْزاقِ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 err="1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فَـ</a:t>
            </a:r>
            <a:r>
              <a:rPr lang="ar-MA" sz="6000" b="1" dirty="0" err="1">
                <a:solidFill>
                  <a:srgbClr val="002060"/>
                </a:solidFill>
              </a:rPr>
              <a:t>ٱلنّاسُ</a:t>
            </a:r>
            <a:r>
              <a:rPr lang="ar-MA" sz="6000" b="1" dirty="0">
                <a:solidFill>
                  <a:srgbClr val="002060"/>
                </a:solidFill>
              </a:rPr>
              <a:t> هذا حَظُّهُ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002060"/>
                </a:solidFill>
              </a:rPr>
              <a:t>مَـالٌ، وَذا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عِلْمٌ، وَذاكَ  مَكارِمُ </a:t>
            </a:r>
            <a:r>
              <a:rPr lang="ar-MA" sz="6000" b="1" dirty="0" err="1">
                <a:solidFill>
                  <a:srgbClr val="002060"/>
                </a:solidFill>
              </a:rPr>
              <a:t>ٱلْأَخْلاقِ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حافظ إبراهيم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0220EB3-4382-F439-B3E5-F894831896B7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اَلْأَخْلاقُ </a:t>
            </a: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ٱلْحَميدَةُ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487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DF9C2-41CD-53D0-4D3C-D8F923177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1DB124A-DBF0-14FC-D06E-5041E456E005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اقرؤوا قراءة هامسة، أقرأ لزميلي ويقرأ لي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DD2A85-52AD-6FB9-4F2A-FA2A840A7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2FE1357-1195-096E-04FA-1A21210C3F10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فَإِذا رُزِقْتَ خَليقَةً مَحْمودَةً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فَقَدِ </a:t>
            </a:r>
            <a:r>
              <a:rPr lang="ar-MA" sz="6000" b="1" dirty="0" err="1">
                <a:solidFill>
                  <a:srgbClr val="002060"/>
                </a:solidFill>
              </a:rPr>
              <a:t>ٱصْطَفاكَ</a:t>
            </a:r>
            <a:r>
              <a:rPr lang="ar-MA" sz="6000" b="1" dirty="0">
                <a:solidFill>
                  <a:srgbClr val="002060"/>
                </a:solidFill>
              </a:rPr>
              <a:t> مُقَسِّمُ </a:t>
            </a:r>
            <a:r>
              <a:rPr lang="ar-MA" sz="6000" b="1" dirty="0" err="1">
                <a:solidFill>
                  <a:srgbClr val="002060"/>
                </a:solidFill>
              </a:rPr>
              <a:t>ٱلْأَرْزاقِ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 err="1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فَـ</a:t>
            </a:r>
            <a:r>
              <a:rPr lang="ar-MA" sz="6000" b="1" dirty="0" err="1">
                <a:solidFill>
                  <a:srgbClr val="002060"/>
                </a:solidFill>
              </a:rPr>
              <a:t>ٱلنّاسُ</a:t>
            </a:r>
            <a:r>
              <a:rPr lang="ar-MA" sz="6000" b="1" dirty="0">
                <a:solidFill>
                  <a:srgbClr val="002060"/>
                </a:solidFill>
              </a:rPr>
              <a:t> هذا حَظُّهُ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002060"/>
                </a:solidFill>
              </a:rPr>
              <a:t>مَـالٌ، وَذا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عِلْمٌ، وَذاكَ  مَكارِمُ </a:t>
            </a:r>
            <a:r>
              <a:rPr lang="ar-MA" sz="6000" b="1" dirty="0" err="1">
                <a:solidFill>
                  <a:srgbClr val="002060"/>
                </a:solidFill>
              </a:rPr>
              <a:t>ٱلْأَخْلاقِ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حافظ إبراهيم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F16F2D5B-87FA-4091-88A8-7C23DDCBF38C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اَلْأَخْلاقُ </a:t>
            </a: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ٱلْحَميدَةُ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336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مع تصحيح الإلقاء الشعري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ACFF6479-0CFB-8001-0C2F-B840A8D577DC}"/>
              </a:ext>
            </a:extLst>
          </p:cNvPr>
          <p:cNvSpPr/>
          <p:nvPr/>
        </p:nvSpPr>
        <p:spPr>
          <a:xfrm>
            <a:off x="606497" y="2133722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فَإِذا رُزِقْتَ خَليقَةً مَحْمودَةً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فَقَدِ </a:t>
            </a:r>
            <a:r>
              <a:rPr lang="ar-MA" sz="6000" b="1" dirty="0" err="1">
                <a:solidFill>
                  <a:srgbClr val="002060"/>
                </a:solidFill>
              </a:rPr>
              <a:t>ٱصْطَفاكَ</a:t>
            </a:r>
            <a:r>
              <a:rPr lang="ar-MA" sz="6000" b="1" dirty="0">
                <a:solidFill>
                  <a:srgbClr val="002060"/>
                </a:solidFill>
              </a:rPr>
              <a:t> مُقَسِّمُ </a:t>
            </a:r>
            <a:r>
              <a:rPr lang="ar-MA" sz="6000" b="1" dirty="0" err="1">
                <a:solidFill>
                  <a:srgbClr val="002060"/>
                </a:solidFill>
              </a:rPr>
              <a:t>ٱلْأَرْزاقِ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 err="1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فَـ</a:t>
            </a:r>
            <a:r>
              <a:rPr lang="ar-MA" sz="6000" b="1" dirty="0" err="1">
                <a:solidFill>
                  <a:srgbClr val="002060"/>
                </a:solidFill>
              </a:rPr>
              <a:t>ٱلنّاسُ</a:t>
            </a:r>
            <a:r>
              <a:rPr lang="ar-MA" sz="6000" b="1" dirty="0">
                <a:solidFill>
                  <a:srgbClr val="002060"/>
                </a:solidFill>
              </a:rPr>
              <a:t> هذا حَظُّهُ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002060"/>
                </a:solidFill>
              </a:rPr>
              <a:t>مَـالٌ، وَذا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عِلْمٌ، وَذاكَ  مَكارِمُ </a:t>
            </a:r>
            <a:r>
              <a:rPr lang="ar-MA" sz="6000" b="1" dirty="0" err="1">
                <a:solidFill>
                  <a:srgbClr val="002060"/>
                </a:solidFill>
              </a:rPr>
              <a:t>ٱلْأَخْلاقِ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حافظ إبراهيم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8626B41-92F9-B821-21E9-5199AB435F6E}"/>
              </a:ext>
            </a:extLst>
          </p:cNvPr>
          <p:cNvSpPr/>
          <p:nvPr/>
        </p:nvSpPr>
        <p:spPr>
          <a:xfrm>
            <a:off x="10751127" y="2715491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اَلْأَخْلاقُ </a:t>
            </a: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ٱلْحَميدَةُ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906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1" y="3466838"/>
            <a:ext cx="7510420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وتقويم القراءات؛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استراتيجيات فهم معجم النص: الضد والمرادف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إنتاج فقرة على غرار فقرة من النص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ينشئ الخريطة الذهنية للعنوان، ويطرح توقعين أو ثلاثة عن مضمون النص: حق الجار على جاره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حَقُّ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اؐلْجارِ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جارِهِ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19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ٱلنَّصُّ عَنْ جارٍ لا يَحْتَرِمُ جارَهُ.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631103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قَدْ يَتَحَدَّثُ ٱلنَّصُّ عَنْ جارَيْنِ يَحْتَرِمانِ بَعْضَهُما.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756597" y="7573789"/>
            <a:ext cx="570143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رُبَّما سَيَتَحَدَّثُ ٱلنَّصُّ عَنْ </a:t>
            </a:r>
            <a:r>
              <a:rPr lang="ar-MA" sz="3200" b="1" dirty="0">
                <a:solidFill>
                  <a:prstClr val="black"/>
                </a:solidFill>
              </a:rPr>
              <a:t>حُقوقِ ٱلْجيرانِ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حَقُّ </a:t>
            </a:r>
            <a:r>
              <a:rPr lang="ar-MA" sz="5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اؐلْجارِ</a:t>
            </a: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جارِهِ</a:t>
            </a:r>
            <a:endParaRPr lang="fr-FR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40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F95A32-D8D5-56BC-BC3E-7DDFE0FB5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15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3200" b="1" dirty="0">
                <a:solidFill>
                  <a:prstClr val="black"/>
                </a:solidFill>
              </a:rPr>
              <a:t>قَدْ يَتَحَدَّثُ ٱلنَّصُّ عَنْ جارَيْنِ يَحْتَرِمانِ بَعْضَهُما</a:t>
            </a:r>
            <a:r>
              <a:rPr lang="ar-MA" sz="2800" b="1" dirty="0">
                <a:solidFill>
                  <a:prstClr val="black"/>
                </a:solidFill>
              </a:rPr>
              <a:t>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3200" b="1" dirty="0">
                <a:solidFill>
                  <a:prstClr val="black"/>
                </a:solidFill>
              </a:rPr>
              <a:t>أَتَوَقَّعُ أَنْ يَتَحَدَّثَ ٱلنَّصُّ عَنْ جارٍ لا يَحْتَرِمُ جارَهُ.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7038110" y="6767148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3200" b="1" dirty="0">
                <a:solidFill>
                  <a:prstClr val="black"/>
                </a:solidFill>
              </a:rPr>
              <a:t>رُبَّما سَيَتَحَدَّثُ ٱلنَّصُّ عَنْ حُقوقِ ٱلْجيرانِ.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011205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6" grpId="0" animBg="1"/>
      <p:bldP spid="7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ابحثوا عن العبارات الآتية في النص عبر قراءة هامسة، وضعوا سطرا تحتها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E7E84-348D-A117-7C07-E2E3DC5710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5E32CF2-3B5C-8359-F5CA-5109C7E7C746}"/>
              </a:ext>
            </a:extLst>
          </p:cNvPr>
          <p:cNvSpPr/>
          <p:nvPr/>
        </p:nvSpPr>
        <p:spPr>
          <a:xfrm>
            <a:off x="2216728" y="5010507"/>
            <a:ext cx="8457847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تَفَضَّلْ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بِاؐخْتِيار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اؐللَّوْنِ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اؐلَّذي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يَروقُكَ.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BCE657-F826-EE89-2F5B-50FFD858BDF8}"/>
              </a:ext>
            </a:extLst>
          </p:cNvPr>
          <p:cNvSpPr/>
          <p:nvPr/>
        </p:nvSpPr>
        <p:spPr>
          <a:xfrm>
            <a:off x="2341419" y="7275984"/>
            <a:ext cx="8333156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يَليقُ بي أَنْ أُضايِقَ جارِي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اؐلْعَزيزَ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E0F6DA8-5A30-99E7-8427-56F8001F7D38}"/>
              </a:ext>
            </a:extLst>
          </p:cNvPr>
          <p:cNvSpPr/>
          <p:nvPr/>
        </p:nvSpPr>
        <p:spPr>
          <a:xfrm>
            <a:off x="2216728" y="2942534"/>
            <a:ext cx="8457848" cy="84237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تَسْتَعْمِلْ أَيَّ شَيْءٍ يُؤْذي جِيرانَــــــكَ.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99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جماعة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A5EB44-DCA3-085B-14F2-D8EFE8F21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14AF4-DA9C-0675-E654-4E5312DF0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404" y="1730309"/>
            <a:ext cx="9888568" cy="8556691"/>
          </a:xfrm>
          <a:prstGeom prst="rect">
            <a:avLst/>
          </a:prstGeom>
        </p:spPr>
      </p:pic>
      <p:sp>
        <p:nvSpPr>
          <p:cNvPr id="7" name="Signe Moins 6">
            <a:extLst>
              <a:ext uri="{FF2B5EF4-FFF2-40B4-BE49-F238E27FC236}">
                <a16:creationId xmlns:a16="http://schemas.microsoft.com/office/drawing/2014/main" id="{F41DE0F5-771E-F5BF-8511-1CAA3CA5C532}"/>
              </a:ext>
            </a:extLst>
          </p:cNvPr>
          <p:cNvSpPr/>
          <p:nvPr/>
        </p:nvSpPr>
        <p:spPr>
          <a:xfrm>
            <a:off x="1807351" y="3629891"/>
            <a:ext cx="3578051" cy="36021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E70F82DD-A42E-17E5-670A-45859DEC2E8A}"/>
              </a:ext>
            </a:extLst>
          </p:cNvPr>
          <p:cNvSpPr/>
          <p:nvPr/>
        </p:nvSpPr>
        <p:spPr>
          <a:xfrm>
            <a:off x="10610338" y="4087091"/>
            <a:ext cx="1298311" cy="24582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igne Moins 9">
            <a:extLst>
              <a:ext uri="{FF2B5EF4-FFF2-40B4-BE49-F238E27FC236}">
                <a16:creationId xmlns:a16="http://schemas.microsoft.com/office/drawing/2014/main" id="{079E4E71-6629-E34F-A883-B3493FC53197}"/>
              </a:ext>
            </a:extLst>
          </p:cNvPr>
          <p:cNvSpPr/>
          <p:nvPr/>
        </p:nvSpPr>
        <p:spPr>
          <a:xfrm>
            <a:off x="8589974" y="7370618"/>
            <a:ext cx="3578051" cy="36021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ACB34FBF-5AB2-C980-2CD2-FB4199BD8D8F}"/>
              </a:ext>
            </a:extLst>
          </p:cNvPr>
          <p:cNvSpPr/>
          <p:nvPr/>
        </p:nvSpPr>
        <p:spPr>
          <a:xfrm>
            <a:off x="2043404" y="6958444"/>
            <a:ext cx="1164591" cy="25977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FCC6E423-9C68-3D28-A151-0426205B814F}"/>
              </a:ext>
            </a:extLst>
          </p:cNvPr>
          <p:cNvSpPr/>
          <p:nvPr/>
        </p:nvSpPr>
        <p:spPr>
          <a:xfrm>
            <a:off x="4087091" y="9329806"/>
            <a:ext cx="4364181" cy="25753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56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A9E87C-8E1C-3EAF-37A5-838BF88D4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9495E0-4BDC-E983-1A03-8E010643E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28660" y="5210923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طرح التوقعات والتحقق منها؛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"حق الجار على جاره" بطلاقة؛</a:t>
                </a: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فهم المعجم المروج في النص.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سأسألكم بعض الأسئلة لأتحقق من تتبعكم وقراءتكم الهامسة.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F81726-F3BC-1DCE-1091-DEA5E3188F77}"/>
              </a:ext>
            </a:extLst>
          </p:cNvPr>
          <p:cNvSpPr/>
          <p:nvPr/>
        </p:nvSpPr>
        <p:spPr>
          <a:xfrm>
            <a:off x="1755058" y="2482496"/>
            <a:ext cx="10201415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ما هو مصدر هذا النص؟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ما هي أهم الكلمات/العبارات الذي علقت في أذهانكم؟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كم عدد فقرات النص؟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من هما الجاران اللذان تحدث عنهما النص؟</a:t>
            </a:r>
            <a:endParaRPr lang="fr-MA" sz="3600" b="1" dirty="0">
              <a:solidFill>
                <a:schemeClr val="tx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47682C-5F82-4EA4-01D5-75A9F7A47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58386E-AFC2-9151-4CBE-678ED10A5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6" y="852600"/>
            <a:ext cx="1233638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لآن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، خذوا دفاتركم, في مجموعات  قوموا بملء الجدولين الآتيين بكلمات من النص. ضعوا سطرا تحت الكلمات في النص</a:t>
            </a:r>
          </a:p>
          <a:p>
            <a:pPr lvl="0" algn="r" defTabSz="1028700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cs typeface="Microsoft Uighur" panose="02000000000000000000" pitchFamily="2" charset="-78"/>
              </a:rPr>
              <a:t>المجموعة الفائزة هي من تحصل على أكبر عدد من الإجابات الصحيحة في الوقت المحدد</a:t>
            </a:r>
            <a:endParaRPr lang="fr-FR" sz="4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0765023-E7FF-6CE9-9FC3-578994C10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094016"/>
              </p:ext>
            </p:extLst>
          </p:nvPr>
        </p:nvGraphicFramePr>
        <p:xfrm>
          <a:off x="2848199" y="2403021"/>
          <a:ext cx="9634746" cy="29631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02676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6688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1201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03847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71160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78167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</a:tblGrid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ضَعيفاً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أَقْدَمِ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خَلْفِيَّةٌ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يُرْضي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حَرْبٌ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ضِدُّها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مِنَ النّصِّ</a:t>
                      </a:r>
                      <a:endParaRPr lang="fr-MA" sz="2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MA" sz="32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099BF8-FE1B-5DBE-7262-367A26C264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69446"/>
              </p:ext>
            </p:extLst>
          </p:nvPr>
        </p:nvGraphicFramePr>
        <p:xfrm>
          <a:off x="1450961" y="6111992"/>
          <a:ext cx="11156675" cy="2963182"/>
        </p:xfrm>
        <a:graphic>
          <a:graphicData uri="http://schemas.openxmlformats.org/drawingml/2006/table">
            <a:tbl>
              <a:tblPr rtl="1" firstRow="1" firstCol="1" bandRow="1"/>
              <a:tblGrid>
                <a:gridCol w="1620791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8572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3023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21975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88918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96005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413030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يُسيءُ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مُطْمَئِنٌّ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يُضايِقُ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عَليلاً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يُلائِمُكَ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أَمانٌ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dirty="0"/>
                        <a:t>مٌرادِفُها مِنَ النَّصِّ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32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>
                          <a:effectLst/>
                        </a:rPr>
                        <a:t> </a:t>
                      </a:r>
                      <a:endParaRPr lang="fr-M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9BFFFED-41A9-6A23-2568-BB1081349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3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36E3-CCA4-E2AD-1F9D-02F6F4F2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2207096-1037-6304-4531-B74F85EC76D7}"/>
              </a:ext>
            </a:extLst>
          </p:cNvPr>
          <p:cNvSpPr txBox="1"/>
          <p:nvPr/>
        </p:nvSpPr>
        <p:spPr>
          <a:xfrm>
            <a:off x="271257" y="954127"/>
            <a:ext cx="1233638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000" b="1" dirty="0">
                <a:solidFill>
                  <a:prstClr val="white">
                    <a:lumMod val="65000"/>
                  </a:prstClr>
                </a:solidFill>
              </a:rPr>
              <a:t>لنصحح جميعا: عليكم تعليل جوابكم: كيف توصلتم إلى تحديد الأضداد والمرادفات؟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02F9D22-F59E-38BE-2D83-A2FD35EB9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575322"/>
              </p:ext>
            </p:extLst>
          </p:nvPr>
        </p:nvGraphicFramePr>
        <p:xfrm>
          <a:off x="2902528" y="2340029"/>
          <a:ext cx="9634746" cy="29631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02676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6688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1201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03847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71160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78167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</a:tblGrid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ضَعيفاً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أَقْدَمِ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خَلْفِيَّةٌ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يُرْضي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حَرْبٌ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ضِدُّها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مِنَ النّصِّ</a:t>
                      </a:r>
                      <a:endParaRPr lang="fr-MA" sz="2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MA" sz="32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79AC9B-F476-6028-DF48-39A22FBC4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177933"/>
              </p:ext>
            </p:extLst>
          </p:nvPr>
        </p:nvGraphicFramePr>
        <p:xfrm>
          <a:off x="1450961" y="6111992"/>
          <a:ext cx="11156675" cy="2963182"/>
        </p:xfrm>
        <a:graphic>
          <a:graphicData uri="http://schemas.openxmlformats.org/drawingml/2006/table">
            <a:tbl>
              <a:tblPr rtl="1" firstRow="1" firstCol="1" bandRow="1"/>
              <a:tblGrid>
                <a:gridCol w="1620791">
                  <a:extLst>
                    <a:ext uri="{9D8B030D-6E8A-4147-A177-3AD203B41FA5}">
                      <a16:colId xmlns:a16="http://schemas.microsoft.com/office/drawing/2014/main" val="1341601111"/>
                    </a:ext>
                  </a:extLst>
                </a:gridCol>
                <a:gridCol w="1685720">
                  <a:extLst>
                    <a:ext uri="{9D8B030D-6E8A-4147-A177-3AD203B41FA5}">
                      <a16:colId xmlns:a16="http://schemas.microsoft.com/office/drawing/2014/main" val="580751005"/>
                    </a:ext>
                  </a:extLst>
                </a:gridCol>
                <a:gridCol w="1630236">
                  <a:extLst>
                    <a:ext uri="{9D8B030D-6E8A-4147-A177-3AD203B41FA5}">
                      <a16:colId xmlns:a16="http://schemas.microsoft.com/office/drawing/2014/main" val="2181744393"/>
                    </a:ext>
                  </a:extLst>
                </a:gridCol>
                <a:gridCol w="1621975">
                  <a:extLst>
                    <a:ext uri="{9D8B030D-6E8A-4147-A177-3AD203B41FA5}">
                      <a16:colId xmlns:a16="http://schemas.microsoft.com/office/drawing/2014/main" val="2644737153"/>
                    </a:ext>
                  </a:extLst>
                </a:gridCol>
                <a:gridCol w="1588918">
                  <a:extLst>
                    <a:ext uri="{9D8B030D-6E8A-4147-A177-3AD203B41FA5}">
                      <a16:colId xmlns:a16="http://schemas.microsoft.com/office/drawing/2014/main" val="3880474337"/>
                    </a:ext>
                  </a:extLst>
                </a:gridCol>
                <a:gridCol w="1596005">
                  <a:extLst>
                    <a:ext uri="{9D8B030D-6E8A-4147-A177-3AD203B41FA5}">
                      <a16:colId xmlns:a16="http://schemas.microsoft.com/office/drawing/2014/main" val="2345720868"/>
                    </a:ext>
                  </a:extLst>
                </a:gridCol>
                <a:gridCol w="1413030">
                  <a:extLst>
                    <a:ext uri="{9D8B030D-6E8A-4147-A177-3AD203B41FA5}">
                      <a16:colId xmlns:a16="http://schemas.microsoft.com/office/drawing/2014/main" val="3121960733"/>
                    </a:ext>
                  </a:extLst>
                </a:gridCol>
              </a:tblGrid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dirty="0"/>
                        <a:t>اَلْكَـلِمَةُ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يُسيءُ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مُطْمَئِنٌّ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يُضايِقُ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عَليلاً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يُلائِمُكَ</a:t>
                      </a:r>
                      <a:endParaRPr lang="fr-MA" sz="32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3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أَمانٌ</a:t>
                      </a:r>
                      <a:endParaRPr lang="fr-MA" sz="3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2841">
                        <a:lumMod val="10000"/>
                        <a:lumOff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17328"/>
                  </a:ext>
                </a:extLst>
              </a:tr>
              <a:tr h="1481591"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dirty="0"/>
                        <a:t>مٌرادِفُها مِنَ النَّصِّ</a:t>
                      </a:r>
                      <a:endParaRPr lang="fr-MA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32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685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1371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2057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27432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34290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41148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48006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5486400" algn="l" defTabSz="1371600" rtl="0" eaLnBrk="1" latinLnBrk="0" hangingPunct="1">
                        <a:defRPr sz="27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1600" kern="100" dirty="0">
                          <a:effectLst/>
                        </a:rPr>
                        <a:t> </a:t>
                      </a: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07976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59F4E6AC-4272-7289-01B4-CA3A84D04674}"/>
              </a:ext>
            </a:extLst>
          </p:cNvPr>
          <p:cNvSpPr txBox="1"/>
          <p:nvPr/>
        </p:nvSpPr>
        <p:spPr>
          <a:xfrm>
            <a:off x="7774036" y="4223383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أَحْدَثِ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08B4A4-79A6-B428-615B-181D1B376EFB}"/>
              </a:ext>
            </a:extLst>
          </p:cNvPr>
          <p:cNvSpPr txBox="1"/>
          <p:nvPr/>
        </p:nvSpPr>
        <p:spPr>
          <a:xfrm>
            <a:off x="6158891" y="4223383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واجِهَةٌ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440C61-4B8F-0969-B21F-839FD637AEFE}"/>
              </a:ext>
            </a:extLst>
          </p:cNvPr>
          <p:cNvSpPr txBox="1"/>
          <p:nvPr/>
        </p:nvSpPr>
        <p:spPr>
          <a:xfrm flipH="1">
            <a:off x="4610919" y="4229646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يُؤْذي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0C4EA07-F837-C596-190D-844F96A6C39D}"/>
              </a:ext>
            </a:extLst>
          </p:cNvPr>
          <p:cNvSpPr txBox="1"/>
          <p:nvPr/>
        </p:nvSpPr>
        <p:spPr>
          <a:xfrm>
            <a:off x="3075984" y="4223383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سَلامٌ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67DC082-5745-24E2-E245-821539B0E285}"/>
              </a:ext>
            </a:extLst>
          </p:cNvPr>
          <p:cNvSpPr txBox="1"/>
          <p:nvPr/>
        </p:nvSpPr>
        <p:spPr>
          <a:xfrm>
            <a:off x="7850332" y="8128167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هادِئٌ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889DC2-B7FF-35E6-BAE8-092EF403BDD4}"/>
              </a:ext>
            </a:extLst>
          </p:cNvPr>
          <p:cNvSpPr txBox="1"/>
          <p:nvPr/>
        </p:nvSpPr>
        <p:spPr>
          <a:xfrm>
            <a:off x="6116782" y="8058958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يُزْعِجُ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137018B-8990-71A3-603A-EA241E50876F}"/>
              </a:ext>
            </a:extLst>
          </p:cNvPr>
          <p:cNvSpPr txBox="1"/>
          <p:nvPr/>
        </p:nvSpPr>
        <p:spPr>
          <a:xfrm>
            <a:off x="4547755" y="8128168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مَريضاً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980365-7BFC-9988-82C9-32C352A6FCEE}"/>
              </a:ext>
            </a:extLst>
          </p:cNvPr>
          <p:cNvSpPr txBox="1"/>
          <p:nvPr/>
        </p:nvSpPr>
        <p:spPr>
          <a:xfrm>
            <a:off x="2864427" y="8058957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يَروقُكَ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3DD051-AF15-66C8-7FAA-37FF2AE2A60D}"/>
              </a:ext>
            </a:extLst>
          </p:cNvPr>
          <p:cNvSpPr txBox="1"/>
          <p:nvPr/>
        </p:nvSpPr>
        <p:spPr>
          <a:xfrm>
            <a:off x="1409701" y="8058956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سَلامٌ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A068D22-76CA-DA38-60C0-36CA3769A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4A27E75-B417-A0EA-F690-E7E522E7E42B}"/>
              </a:ext>
            </a:extLst>
          </p:cNvPr>
          <p:cNvSpPr txBox="1"/>
          <p:nvPr/>
        </p:nvSpPr>
        <p:spPr>
          <a:xfrm>
            <a:off x="9428292" y="4223382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قَوِيّاً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E519E1-0806-9825-883D-17723B7BC17A}"/>
              </a:ext>
            </a:extLst>
          </p:cNvPr>
          <p:cNvSpPr txBox="1"/>
          <p:nvPr/>
        </p:nvSpPr>
        <p:spPr>
          <a:xfrm>
            <a:off x="9476510" y="8058956"/>
            <a:ext cx="145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يُؤْذي</a:t>
            </a:r>
          </a:p>
        </p:txBody>
      </p:sp>
    </p:spTree>
    <p:extLst>
      <p:ext uri="{BB962C8B-B14F-4D97-AF65-F5344CB8AC3E}">
        <p14:creationId xmlns:p14="http://schemas.microsoft.com/office/powerpoint/2010/main" val="4241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تحديد ضد الأولى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ومرادف الثانية. اكتبوا الجواب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399309" y="4553233"/>
            <a:ext cx="32350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مُرادِفُ: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عَليلاً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ما ضِدّ: سَلامٌ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C9527-94F0-255B-541A-66C7A3F92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19ADB3-475D-0A01-0DB8-2E646D3674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أعيدوا قراءة النص قراءة هامسة وسطروا تحت كلمات أخرى لم تفهموها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B2CF41-1770-F46F-9756-ECBF7F9B5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35287A-EEF7-5E70-960B-56ED679BC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80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يسجل الأستاذ الكلمات التي لم يفهمها المتعلمون على السبورة، ويناقش معهم معانيها بتوظيف استراتيجيات المفردات المختلفة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63578B-AB62-3EAD-3A38-4C8A279F5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2339842"/>
            <a:ext cx="9744776" cy="744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190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871285" y="748729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في مجموعات، ستقومون بقراءة الفقرة الأخيرة من النص، وتقوموا بتغيير المتحاوريْن وحافظوا على الأساليب الآتية، وانسجوا فقرة جديدة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DD6112-708A-7347-3E6A-C92CFB38931A}"/>
              </a:ext>
            </a:extLst>
          </p:cNvPr>
          <p:cNvSpPr txBox="1"/>
          <p:nvPr/>
        </p:nvSpPr>
        <p:spPr>
          <a:xfrm>
            <a:off x="426089" y="3389174"/>
            <a:ext cx="12108873" cy="317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MA" sz="5400" b="1" dirty="0">
                <a:effectLst/>
                <a:ea typeface="Calibri" panose="020F0502020204030204" pitchFamily="34" charset="0"/>
                <a:cs typeface="+mj-cs"/>
              </a:rPr>
              <a:t> </a:t>
            </a:r>
            <a:r>
              <a:rPr lang="ar-MA" sz="5400" b="1" dirty="0">
                <a:ea typeface="Calibri" panose="020F0502020204030204" pitchFamily="34" charset="0"/>
                <a:cs typeface="+mj-cs"/>
              </a:rPr>
              <a:t>دُهِشَ .... مِنْ ..........، ثُمَّ قالَ: "وَلكِنْ ................" فَقالَ لَهُ ........: "لا</a:t>
            </a:r>
            <a:r>
              <a:rPr lang="es-ES" sz="5400" b="1" dirty="0">
                <a:ea typeface="Calibri" panose="020F0502020204030204" pitchFamily="34" charset="0"/>
                <a:cs typeface="+mj-cs"/>
              </a:rPr>
              <a:t>!</a:t>
            </a:r>
            <a:r>
              <a:rPr lang="ar-MA" sz="5400" b="1" dirty="0">
                <a:ea typeface="Calibri" panose="020F0502020204030204" pitchFamily="34" charset="0"/>
                <a:cs typeface="+mj-cs"/>
              </a:rPr>
              <a:t> إِنَّ عَلَيْكَ ...................". </a:t>
            </a:r>
            <a:endParaRPr lang="fr-MA" sz="5400" b="1" dirty="0">
              <a:ea typeface="Calibri" panose="020F0502020204030204" pitchFamily="34" charset="0"/>
              <a:cs typeface="+mj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ABB1E8-B5C5-7923-E124-83D5AC15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057B6-EECE-20EC-014F-0AF5E541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DE35085-BFBF-4842-5E06-B5053058D09F}"/>
              </a:ext>
            </a:extLst>
          </p:cNvPr>
          <p:cNvSpPr txBox="1"/>
          <p:nvPr/>
        </p:nvSpPr>
        <p:spPr>
          <a:xfrm>
            <a:off x="564934" y="1174858"/>
            <a:ext cx="11973429" cy="8463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انتهاء الوقت المحدد، يتم عرض الفقرات المنتجة، ومناقشتها، وتصحيح البنيات اللغوية الخاطئة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D9E966-C973-63D6-FB70-274AE7881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8F0CED-F940-C0EA-089D-B1CA40DB7143}"/>
              </a:ext>
            </a:extLst>
          </p:cNvPr>
          <p:cNvSpPr txBox="1"/>
          <p:nvPr/>
        </p:nvSpPr>
        <p:spPr>
          <a:xfrm>
            <a:off x="426089" y="3389174"/>
            <a:ext cx="12108873" cy="317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MA" sz="5400" b="1" dirty="0">
                <a:effectLst/>
                <a:ea typeface="Calibri" panose="020F0502020204030204" pitchFamily="34" charset="0"/>
                <a:cs typeface="+mj-cs"/>
              </a:rPr>
              <a:t> </a:t>
            </a:r>
            <a:r>
              <a:rPr lang="ar-MA" sz="5400" b="1" dirty="0">
                <a:ea typeface="Calibri" panose="020F0502020204030204" pitchFamily="34" charset="0"/>
                <a:cs typeface="+mj-cs"/>
              </a:rPr>
              <a:t>دُهِشَ .... مِنْ ..........، ثُمَّ قالَ: "وَلكِنْ ................" فَقالَ لَهُ ........: "لا</a:t>
            </a:r>
            <a:r>
              <a:rPr lang="es-ES" sz="5400" b="1" dirty="0">
                <a:ea typeface="Calibri" panose="020F0502020204030204" pitchFamily="34" charset="0"/>
                <a:cs typeface="+mj-cs"/>
              </a:rPr>
              <a:t>!</a:t>
            </a:r>
            <a:r>
              <a:rPr lang="ar-MA" sz="5400" b="1" dirty="0">
                <a:ea typeface="Calibri" panose="020F0502020204030204" pitchFamily="34" charset="0"/>
                <a:cs typeface="+mj-cs"/>
              </a:rPr>
              <a:t> إِنَّ عَلَيْكَ ...................". </a:t>
            </a:r>
            <a:endParaRPr lang="fr-MA" sz="5400" b="1" dirty="0"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21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بطلاقة واسترسال؟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FE4C325-3168-698D-409C-9F5F1E8A9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لعبة: وماذا بعد؟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258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أَحَدِ الْأَيّامِ، كانَتْ تَصْدُرُ مِنْ بَيْتِ جارِنا أَصْواتٌ مُزْعِجَةٌ بِدونِ تَوَقُّفٍ.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7A2C814-19F0-EAF9-C193-B04C81980314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أَحَدِ الْأَيّامِ، كانَتْ تَصْدُرُ مِنْ بَيْتِ جارِنا أَصْواتٌ مُزْعِجَةٌ بِدونِ تَوَقُّفٍ.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48،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(حق الجار على جاره)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(النشاط3) وأنقل الجواب على كراستي؛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أضع سطرا تحت الكلمات التي لم أفهمها في النص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A7596F4-54E0-948B-35B3-A4FC5142D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4" y="2495320"/>
            <a:ext cx="5534894" cy="732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3827" y="249423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16132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جمل تتضمن ظاهرة الهمزة المتوسطة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وتقويم القراءات؛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استراتيجيات فهم معجم النص: الضد والمرادف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إنتاج فقرة على غرار فقرة من النص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46 و47).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أعيد قراءة النص (الهرة والحرية)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أجيب عن السؤال رقم 6 الصفحة 47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835D76-11F7-AFDC-D62F-34491662E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4" y="2502941"/>
            <a:ext cx="5417126" cy="75839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6D2FAB-BB97-3928-4BD8-19E5D8CFF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4" y="8590626"/>
            <a:ext cx="5264726" cy="14962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4BB449-7153-05E2-4B78-9DC1A9766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413165" y="649777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Sakkal Majalla" panose="02000000000000000000" pitchFamily="2" charset="-78"/>
              </a:rPr>
              <a:t>الدفاع عن الرأي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6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1381</Words>
  <Application>Microsoft Office PowerPoint</Application>
  <PresentationFormat>Personnalisé</PresentationFormat>
  <Paragraphs>301</Paragraphs>
  <Slides>46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46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2216</cp:revision>
  <dcterms:created xsi:type="dcterms:W3CDTF">2014-10-09T07:32:24Z</dcterms:created>
  <dcterms:modified xsi:type="dcterms:W3CDTF">2025-09-26T09:41:01Z</dcterms:modified>
</cp:coreProperties>
</file>