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  <p:sldMasterId id="2147484014" r:id="rId7"/>
  </p:sldMasterIdLst>
  <p:notesMasterIdLst>
    <p:notesMasterId r:id="rId46"/>
  </p:notesMasterIdLst>
  <p:handoutMasterIdLst>
    <p:handoutMasterId r:id="rId47"/>
  </p:handoutMasterIdLst>
  <p:sldIdLst>
    <p:sldId id="2134808444" r:id="rId8"/>
    <p:sldId id="2134808445" r:id="rId9"/>
    <p:sldId id="2134808446" r:id="rId10"/>
    <p:sldId id="2134808447" r:id="rId11"/>
    <p:sldId id="2134808448" r:id="rId12"/>
    <p:sldId id="2134805155" r:id="rId13"/>
    <p:sldId id="2134808818" r:id="rId14"/>
    <p:sldId id="2134808454" r:id="rId15"/>
    <p:sldId id="2134808733" r:id="rId16"/>
    <p:sldId id="2134808801" r:id="rId17"/>
    <p:sldId id="2134808531" r:id="rId18"/>
    <p:sldId id="542" r:id="rId19"/>
    <p:sldId id="2134808532" r:id="rId20"/>
    <p:sldId id="2134808563" r:id="rId21"/>
    <p:sldId id="2134808690" r:id="rId22"/>
    <p:sldId id="2134808691" r:id="rId23"/>
    <p:sldId id="2134808692" r:id="rId24"/>
    <p:sldId id="2134808693" r:id="rId25"/>
    <p:sldId id="2134808805" r:id="rId26"/>
    <p:sldId id="2134808539" r:id="rId27"/>
    <p:sldId id="2134808474" r:id="rId28"/>
    <p:sldId id="597" r:id="rId29"/>
    <p:sldId id="2134808710" r:id="rId30"/>
    <p:sldId id="2134808822" r:id="rId31"/>
    <p:sldId id="2134808715" r:id="rId32"/>
    <p:sldId id="2134808698" r:id="rId33"/>
    <p:sldId id="2134808602" r:id="rId34"/>
    <p:sldId id="2134808641" r:id="rId35"/>
    <p:sldId id="2134808823" r:id="rId36"/>
    <p:sldId id="2134808678" r:id="rId37"/>
    <p:sldId id="2134808776" r:id="rId38"/>
    <p:sldId id="838" r:id="rId39"/>
    <p:sldId id="989" r:id="rId40"/>
    <p:sldId id="2134808821" r:id="rId41"/>
    <p:sldId id="2134808501" r:id="rId42"/>
    <p:sldId id="2134808809" r:id="rId43"/>
    <p:sldId id="2134808810" r:id="rId44"/>
    <p:sldId id="2134808502" r:id="rId4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18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710"/>
            <p14:sldId id="2134808822"/>
            <p14:sldId id="2134808715"/>
            <p14:sldId id="2134808698"/>
            <p14:sldId id="2134808602"/>
            <p14:sldId id="2134808641"/>
            <p14:sldId id="2134808823"/>
            <p14:sldId id="2134808678"/>
            <p14:sldId id="2134808776"/>
          </p14:sldIdLst>
        </p14:section>
        <p14:section name="ألعاب" id="{66953B43-0502-40BE-9D9D-49C14FC1791C}">
          <p14:sldIdLst>
            <p14:sldId id="838"/>
            <p14:sldId id="989"/>
            <p14:sldId id="2134808821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commentAuthors" Target="commentAuthors.xml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570771"/>
      </p:ext>
    </p:extLst>
  </p:cSld>
  <p:clrMapOvr>
    <a:masterClrMapping/>
  </p:clrMapOvr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372020"/>
      </p:ext>
    </p:extLst>
  </p:cSld>
  <p:clrMapOvr>
    <a:masterClrMapping/>
  </p:clrMapOvr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695794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66211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1438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08676"/>
      </p:ext>
    </p:extLst>
  </p:cSld>
  <p:clrMapOvr>
    <a:masterClrMapping/>
  </p:clrMapOvr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95202"/>
      </p:ext>
    </p:extLst>
  </p:cSld>
  <p:clrMapOvr>
    <a:masterClrMapping/>
  </p:clrMapOvr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890307"/>
      </p:ext>
    </p:extLst>
  </p:cSld>
  <p:clrMapOvr>
    <a:masterClrMapping/>
  </p:clrMapOvr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13196"/>
      </p:ext>
    </p:extLst>
  </p:cSld>
  <p:clrMapOvr>
    <a:masterClrMapping/>
  </p:clrMapOvr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010946"/>
      </p:ext>
    </p:extLst>
  </p:cSld>
  <p:clrMapOvr>
    <a:masterClrMapping/>
  </p:clrMapOvr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744201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4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6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177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10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74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50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03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019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596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950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26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191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885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545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6441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1223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654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0" Type="http://schemas.openxmlformats.org/officeDocument/2006/relationships/slideLayout" Target="../slideLayouts/slideLayout124.xml"/><Relationship Id="rId29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24" Type="http://schemas.openxmlformats.org/officeDocument/2006/relationships/slideLayout" Target="../slideLayouts/slideLayout128.xml"/><Relationship Id="rId32" Type="http://schemas.openxmlformats.org/officeDocument/2006/relationships/theme" Target="../theme/theme7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28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31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Relationship Id="rId27" Type="http://schemas.openxmlformats.org/officeDocument/2006/relationships/slideLayout" Target="../slideLayouts/slideLayout131.xml"/><Relationship Id="rId30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35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  <p:sldLayoutId id="2147484028" r:id="rId14"/>
    <p:sldLayoutId id="2147484029" r:id="rId15"/>
    <p:sldLayoutId id="2147484030" r:id="rId16"/>
    <p:sldLayoutId id="2147484031" r:id="rId17"/>
    <p:sldLayoutId id="2147484032" r:id="rId18"/>
    <p:sldLayoutId id="2147484033" r:id="rId19"/>
    <p:sldLayoutId id="2147484034" r:id="rId20"/>
    <p:sldLayoutId id="2147484035" r:id="rId21"/>
    <p:sldLayoutId id="2147484036" r:id="rId22"/>
    <p:sldLayoutId id="2147484037" r:id="rId23"/>
    <p:sldLayoutId id="2147484038" r:id="rId24"/>
    <p:sldLayoutId id="2147484039" r:id="rId25"/>
    <p:sldLayoutId id="2147484040" r:id="rId26"/>
    <p:sldLayoutId id="2147484041" r:id="rId27"/>
    <p:sldLayoutId id="2147484042" r:id="rId28"/>
    <p:sldLayoutId id="2147484043" r:id="rId29"/>
    <p:sldLayoutId id="2147484044" r:id="rId30"/>
    <p:sldLayoutId id="2147484045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28161" y="6220649"/>
            <a:ext cx="7481005" cy="2418873"/>
            <a:chOff x="2942706" y="5559157"/>
            <a:chExt cx="7481005" cy="241887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2942706" y="6232200"/>
              <a:ext cx="5867444" cy="1406403"/>
              <a:chOff x="3136404" y="6759892"/>
              <a:chExt cx="5343707" cy="1406403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3136404" y="6858245"/>
                <a:ext cx="4939486" cy="130805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8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</a:p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توليف وتصديق على اللبنة</a:t>
                </a:r>
                <a:endPara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461163" y="5559157"/>
              <a:ext cx="4348988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66311" y="5920630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بممارسة الواجبات والحقوق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948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حقي أن أتعلم 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واجبي احترام أستاذي وزملائي؛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حقي أن أستفسر عما لم أفهمه؛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واجبي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الالتزام بسلوك أخذ الكلمة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من واجبي إنجاز واجباتي المدرسية؛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حقي أخذ وقت للراحة وممارسة هواياتي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همزة أو تنتهي بألف ممدودة أو مقصورة، اكتبوا:  فتى  - مشى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فَتى- مَشى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 نما - سما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نما - سما</a:t>
            </a:r>
            <a:endParaRPr kumimoji="0" lang="fr-FR" sz="19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شكوى - هَدايا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شَكْوى - هَدايا</a:t>
            </a:r>
            <a:endParaRPr kumimoji="0" lang="fr-FR" sz="1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أخذ الكلمة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حدثونا عن رحلة خيالية.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بعض المتعلمين ليتحدثوا عن رحلة خيالية : رحلة الى كوكب ما – رحلة الى جزيرة الكنوز ......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35722" y="4221409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رآة في قلب المدرسة 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مرآة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المدرسة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مرآة في المدرسة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7" y="6954234"/>
            <a:ext cx="5452633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أصدقاء المدرسة.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عَنِ الواجبات المدرسية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301B-BA8E-616B-F812-C8F700BB5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3B0973-5EAF-D64C-48BE-2FBCB7C0A7B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2DE65A-BB0B-1548-B3FC-7F5813E7C2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7BC55B-3858-8169-5550-7760FD2D0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28" y="2224787"/>
            <a:ext cx="9292855" cy="76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2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علل جوابك.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83927" y="3519851"/>
            <a:ext cx="6865214" cy="12725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مرآة في المدرسة.</a:t>
            </a:r>
            <a:endParaRPr lang="fr-MA" sz="3200" b="1" dirty="0">
              <a:solidFill>
                <a:schemeClr val="tx1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83927" y="5089582"/>
            <a:ext cx="6865214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الواجبات المدرسية.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483927" y="7064290"/>
            <a:ext cx="6865214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أصدقاء المدرسة.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BC7FCE-4B78-06E3-CA19-736966C61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762" y="2422383"/>
            <a:ext cx="9297206" cy="76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A34FB9-0A5D-1C2E-443B-8BEDEE61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691" y="2591304"/>
            <a:ext cx="9297206" cy="76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5B696-299F-70CE-9D4D-29637DDC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BDD364-DA29-4832-33B0-10D8877270C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47، اشتغلوا في مجموعات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D8609C-769F-E566-1070-1D6C47C23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839468-78DA-B1D2-3FC9-0C1B624DD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292" y="2186683"/>
            <a:ext cx="9246280" cy="765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06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نص طويل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يمرر الأستاذ رائز التحقق من اللبنة بينما المتعلمون منهمكون في الإجابة عن أسئلة الفهم.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اعتماد نف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 معايير تمرير الرائز في مستوى الأقصوصة.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00274C-1231-31DB-9E0C-AD087B8A5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130" y="2614616"/>
            <a:ext cx="9883588" cy="6913463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0C02D9C-6F7E-9163-6DC7-FBB121CEDD59}"/>
              </a:ext>
            </a:extLst>
          </p:cNvPr>
          <p:cNvSpPr/>
          <p:nvPr/>
        </p:nvSpPr>
        <p:spPr>
          <a:xfrm>
            <a:off x="271257" y="861793"/>
            <a:ext cx="4793673" cy="8743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رائز التحقق: القراءة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المتعلم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1-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ماذا يَفْعَلُ الْعَمُّ إِدْريسُ كُلَّ صَباحٍ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يَحْرُسُ السّاعَةَ الْمائِيَّةَ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يَصْعَدُ السَّلالِمَ الْحَجَرِيَّةَ الْقَديمَةَ لِيَتَفَقَّدَ الْأَوانِيَّ النُّحاسِيَّةَ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يَتَجَوَّلُ في الْمَدينَةِ الْعَتيقَةِ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يَحْرُسُ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الْمُتْحَفَ بِالْمَدينَةِ الْعَتيقَةِ.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22C4A2-E031-4911-2651-C0B0B5FE77FA}"/>
              </a:ext>
            </a:extLst>
          </p:cNvPr>
          <p:cNvSpPr txBox="1"/>
          <p:nvPr/>
        </p:nvSpPr>
        <p:spPr>
          <a:xfrm>
            <a:off x="1181260" y="6070432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2-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مَنْ هَمْ الْحِرَفِيّونَ الَّذينَ ذُكِروا في النَّصِّ؟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lvl="0" indent="-571500" algn="ctr" rtl="1">
              <a:lnSpc>
                <a:spcPct val="150000"/>
              </a:lnSpc>
              <a:buSzPts val="1600"/>
              <a:buFont typeface="Arial" panose="020B0604020202020204" pitchFamily="34" charset="0"/>
              <a:buChar char="•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اَلنَّحّاسُ وَالنَّجّارُ وَالْبَنّاءُ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اَلْخَيّاطُ وَالنَّجّارُ وَالْبَنّاءُ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اَلنَّحّاسُ وَالصَّبّاغُ وَالنَّسّاجُ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اَلْحَدّادُ وَالنَّجّارُ وَالْبَنّاءُ.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أنا وزميلي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ثنائيات ، قوموا بملء الجدول التالي..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DF8768B-CC76-B71F-5C6D-B0B2C4427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612646"/>
              </p:ext>
            </p:extLst>
          </p:nvPr>
        </p:nvGraphicFramePr>
        <p:xfrm>
          <a:off x="2514600" y="3507441"/>
          <a:ext cx="9144000" cy="4991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6178292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540390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04280080"/>
                    </a:ext>
                  </a:extLst>
                </a:gridCol>
              </a:tblGrid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زميلي / زميلتي</a:t>
                      </a:r>
                      <a:endParaRPr lang="es-E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أنا</a:t>
                      </a:r>
                      <a:endParaRPr lang="es-E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347781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الهواية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94892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الأكلة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8404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المادة الدراسية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616450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اللون المفضل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923087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مهنة المستقبل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308691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9BA7709-5F98-B3B8-1419-016526623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67727"/>
            <a:ext cx="1871857" cy="12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70B2-76B4-D03D-6235-687AB27C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29B541-19B6-68DD-F8B0-CBF329612878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الثنائي الفائز هما من  قدما أكبر نقاط مشتركة.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3ACDDFF-7148-37BF-1512-1A6CDA4C5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308218"/>
              </p:ext>
            </p:extLst>
          </p:nvPr>
        </p:nvGraphicFramePr>
        <p:xfrm>
          <a:off x="2514600" y="3507441"/>
          <a:ext cx="9144000" cy="4991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6178292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540390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04280080"/>
                    </a:ext>
                  </a:extLst>
                </a:gridCol>
              </a:tblGrid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زميلي/ زميلتي</a:t>
                      </a:r>
                      <a:endParaRPr lang="es-E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أنا</a:t>
                      </a:r>
                      <a:endParaRPr lang="es-E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347781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الهواية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94892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الأكلة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8404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المادة الدراسية المفضلة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616450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اللون المفضل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923087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MA" b="1" dirty="0"/>
                        <a:t>مهنة المستقبل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308691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BD49166-28BF-E0A6-6261-E14AD1C3A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67727"/>
            <a:ext cx="1871857" cy="12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77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2689412" y="2767731"/>
            <a:ext cx="8875059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 ص48؛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أسئلة الفهم المتعلقة بالنص؛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4405745" y="921378"/>
            <a:ext cx="7756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48،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4B9C04-0F98-9AEB-5AFD-1374336F3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87036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النصوص الطويلة؛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أنا وصديقي.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9D5F-F508-C432-E35E-AD61A44F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2B0B7C1-74D3-7817-211F-B644E03542B2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قصة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منوال قصة: درس في الصبر وأنقلها على دفتري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5A99A-C530-0FFD-28C8-5699C388B6AF}"/>
              </a:ext>
            </a:extLst>
          </p:cNvPr>
          <p:cNvSpPr txBox="1"/>
          <p:nvPr/>
        </p:nvSpPr>
        <p:spPr>
          <a:xfrm>
            <a:off x="2296633" y="921378"/>
            <a:ext cx="9865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095C74E-5C47-7701-11C9-75DABCE15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4587"/>
            <a:ext cx="5005250" cy="72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6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أمارس واجباتي و حقوقي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</TotalTime>
  <Words>966</Words>
  <Application>Microsoft Office PowerPoint</Application>
  <PresentationFormat>Personnalisé</PresentationFormat>
  <Paragraphs>190</Paragraphs>
  <Slides>38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38</vt:i4>
      </vt:variant>
    </vt:vector>
  </HeadingPairs>
  <TitlesOfParts>
    <vt:vector size="5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2230</cp:revision>
  <dcterms:created xsi:type="dcterms:W3CDTF">2014-10-09T07:32:24Z</dcterms:created>
  <dcterms:modified xsi:type="dcterms:W3CDTF">2025-10-07T17:31:24Z</dcterms:modified>
</cp:coreProperties>
</file>