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48"/>
  </p:notesMasterIdLst>
  <p:handoutMasterIdLst>
    <p:handoutMasterId r:id="rId49"/>
  </p:handoutMasterIdLst>
  <p:sldIdLst>
    <p:sldId id="2134808444" r:id="rId7"/>
    <p:sldId id="2134808445" r:id="rId8"/>
    <p:sldId id="2134808446" r:id="rId9"/>
    <p:sldId id="2134808447" r:id="rId10"/>
    <p:sldId id="2134808448" r:id="rId11"/>
    <p:sldId id="2134805155" r:id="rId12"/>
    <p:sldId id="2134808818" r:id="rId13"/>
    <p:sldId id="2134808454" r:id="rId14"/>
    <p:sldId id="2134808733" r:id="rId15"/>
    <p:sldId id="2134808801" r:id="rId16"/>
    <p:sldId id="2134808531" r:id="rId17"/>
    <p:sldId id="542" r:id="rId18"/>
    <p:sldId id="2134808532" r:id="rId19"/>
    <p:sldId id="2134808563" r:id="rId20"/>
    <p:sldId id="2134808690" r:id="rId21"/>
    <p:sldId id="2134808691" r:id="rId22"/>
    <p:sldId id="2134808692" r:id="rId23"/>
    <p:sldId id="2134808693" r:id="rId24"/>
    <p:sldId id="2134808805" r:id="rId25"/>
    <p:sldId id="2134808539" r:id="rId26"/>
    <p:sldId id="2134808474" r:id="rId27"/>
    <p:sldId id="597" r:id="rId28"/>
    <p:sldId id="2134808671" r:id="rId29"/>
    <p:sldId id="2134808815" r:id="rId30"/>
    <p:sldId id="2134808824" r:id="rId31"/>
    <p:sldId id="2134808710" r:id="rId32"/>
    <p:sldId id="2134808714" r:id="rId33"/>
    <p:sldId id="2134808715" r:id="rId34"/>
    <p:sldId id="2134808698" r:id="rId35"/>
    <p:sldId id="2134808602" r:id="rId36"/>
    <p:sldId id="2134808641" r:id="rId37"/>
    <p:sldId id="2134808547" r:id="rId38"/>
    <p:sldId id="2134808627" r:id="rId39"/>
    <p:sldId id="2134808678" r:id="rId40"/>
    <p:sldId id="838" r:id="rId41"/>
    <p:sldId id="989" r:id="rId42"/>
    <p:sldId id="2134808821" r:id="rId43"/>
    <p:sldId id="2134808501" r:id="rId44"/>
    <p:sldId id="2134808809" r:id="rId45"/>
    <p:sldId id="2134808810" r:id="rId46"/>
    <p:sldId id="2134808502" r:id="rId4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447"/>
            <p14:sldId id="2134808448"/>
            <p14:sldId id="2134805155"/>
            <p14:sldId id="2134808818"/>
          </p14:sldIdLst>
        </p14:section>
        <p14:section name="افتتاح الحصة" id="{B4CCA7F9-F5CC-4171-9420-75CE68236B45}">
          <p14:sldIdLst>
            <p14:sldId id="2134808454"/>
            <p14:sldId id="2134808733"/>
            <p14:sldId id="213480880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805"/>
            <p14:sldId id="2134808539"/>
            <p14:sldId id="2134808474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815"/>
            <p14:sldId id="2134808824"/>
            <p14:sldId id="2134808710"/>
            <p14:sldId id="2134808714"/>
            <p14:sldId id="2134808715"/>
            <p14:sldId id="2134808698"/>
            <p14:sldId id="2134808602"/>
            <p14:sldId id="2134808641"/>
            <p14:sldId id="2134808547"/>
            <p14:sldId id="2134808627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821"/>
          </p14:sldIdLst>
        </p14:section>
        <p14:section name="اختتام الحصة" id="{CFAC160B-4D15-40C5-8575-18C3947DD0CB}">
          <p14:sldIdLst>
            <p14:sldId id="2134808501"/>
            <p14:sldId id="2134808809"/>
            <p14:sldId id="2134808810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81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229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commentAuthors" Target="commentAuthor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4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7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السلوكات المتعلقة بتقبل الاختلاف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07043" y="1714570"/>
            <a:ext cx="12153972" cy="9488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أحترم زملائي رغم اختلافي معهم؛</a:t>
            </a: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لا أقلل من شأن أحد من زملائي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أقدم المساعدة لزملائي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من ذوي الاحتياجات الخاصة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أحارب التنمر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ولا أتقبله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أحترم رأي الآخر؛</a:t>
            </a: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لا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أميز بين زملائي بأي شكل </a:t>
            </a:r>
            <a:r>
              <a:rPr kumimoji="0" lang="ar-MA" sz="44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من الأشكال.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7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1969733"/>
            <a:ext cx="9407236" cy="15354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837652-99DD-9870-6668-0086ED8032FB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تتضمن همزة أو تنتهي بألف ممدودة أو مقصورة، اكتبوا: حمى  - دنا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985655" y="3890308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حَمى- دَنا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سئم - سأل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985655" y="4528262"/>
            <a:ext cx="774468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9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سَئِمَ - سَأَلَ</a:t>
            </a:r>
            <a:endParaRPr kumimoji="0" lang="fr-FR" sz="19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عطايا - مقهى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 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985655" y="4039165"/>
            <a:ext cx="774468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9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عَطايا - مَقْهى</a:t>
            </a:r>
            <a:endParaRPr kumimoji="0" lang="fr-FR" sz="19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الصورة: لوحة أسفار و رحلات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أخذ الكلمة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حدثونا عن رحلة قمتم بها أو تتمنوا القيام بها .</a:t>
            </a: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الأستاذ للمتعلمين فرصة للتفكير.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A484292-8982-8BDB-685B-B4B5F148C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810" y="2640112"/>
            <a:ext cx="11929730" cy="764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ينتدب بعض المتعلمين ليتحدثوا عن رحلة قاموا بها أو يتمنوا أن يقوموا بها.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61B82A-79D9-E1B8-F0A7-62F086C61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723" y="2405496"/>
            <a:ext cx="11930906" cy="76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20436" y="2956260"/>
            <a:ext cx="6720083" cy="32090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83408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مرادفات  الكلمات الآتية و أضدادها.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يقرأ الأستاذ الكلمات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ثم يتناوب المتعلمون على قراءتها.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151F487-6928-A428-2F6C-334868DBF5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962982"/>
              </p:ext>
            </p:extLst>
          </p:nvPr>
        </p:nvGraphicFramePr>
        <p:xfrm>
          <a:off x="2381693" y="3025588"/>
          <a:ext cx="9213595" cy="4235824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117595">
                  <a:extLst>
                    <a:ext uri="{9D8B030D-6E8A-4147-A177-3AD203B41FA5}">
                      <a16:colId xmlns:a16="http://schemas.microsoft.com/office/drawing/2014/main" val="94152179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4216404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95502678"/>
                    </a:ext>
                  </a:extLst>
                </a:gridCol>
              </a:tblGrid>
              <a:tr h="1058956">
                <a:tc>
                  <a:txBody>
                    <a:bodyPr/>
                    <a:lstStyle/>
                    <a:p>
                      <a:pPr algn="ctr"/>
                      <a:r>
                        <a:rPr lang="ar-MA" sz="4400" dirty="0"/>
                        <a:t>مرادفها</a:t>
                      </a:r>
                      <a:endParaRPr lang="es-E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dirty="0"/>
                        <a:t>الكلمة</a:t>
                      </a:r>
                      <a:endParaRPr lang="es-E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dirty="0"/>
                        <a:t>ضدها</a:t>
                      </a:r>
                      <a:endParaRPr lang="es-E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237177"/>
                  </a:ext>
                </a:extLst>
              </a:tr>
              <a:tr h="1058956">
                <a:tc>
                  <a:txBody>
                    <a:bodyPr/>
                    <a:lstStyle/>
                    <a:p>
                      <a:pPr algn="ctr"/>
                      <a:r>
                        <a:rPr lang="ar-MA" sz="4400" b="1" dirty="0">
                          <a:solidFill>
                            <a:srgbClr val="0070C0"/>
                          </a:solidFill>
                        </a:rPr>
                        <a:t>يائِسٌ</a:t>
                      </a:r>
                      <a:endParaRPr lang="es-ES" sz="4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b="1" dirty="0"/>
                        <a:t>مُحْبَطٌ</a:t>
                      </a:r>
                      <a:endParaRPr lang="es-E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مُتَفائِلٌ</a:t>
                      </a:r>
                      <a:endParaRPr lang="es-ES" sz="4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338871"/>
                  </a:ext>
                </a:extLst>
              </a:tr>
              <a:tr h="1058956">
                <a:tc>
                  <a:txBody>
                    <a:bodyPr/>
                    <a:lstStyle/>
                    <a:p>
                      <a:pPr algn="ctr"/>
                      <a:r>
                        <a:rPr lang="ar-MA" sz="4400" b="1" dirty="0">
                          <a:solidFill>
                            <a:srgbClr val="0070C0"/>
                          </a:solidFill>
                        </a:rPr>
                        <a:t>جَرَّ</a:t>
                      </a:r>
                      <a:endParaRPr lang="es-ES" sz="4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b="1" dirty="0"/>
                        <a:t>سَحَبَ</a:t>
                      </a:r>
                      <a:endParaRPr lang="es-E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دَفَعَ</a:t>
                      </a:r>
                      <a:endParaRPr lang="es-ES" sz="4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547325"/>
                  </a:ext>
                </a:extLst>
              </a:tr>
              <a:tr h="1058956">
                <a:tc>
                  <a:txBody>
                    <a:bodyPr/>
                    <a:lstStyle/>
                    <a:p>
                      <a:pPr algn="ctr"/>
                      <a:r>
                        <a:rPr lang="ar-MA" sz="4400" b="1" dirty="0">
                          <a:solidFill>
                            <a:srgbClr val="0070C0"/>
                          </a:solidFill>
                        </a:rPr>
                        <a:t>تَحَمَّلَ</a:t>
                      </a:r>
                      <a:endParaRPr lang="es-ES" sz="4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b="1" dirty="0"/>
                        <a:t>صَبَرَ</a:t>
                      </a:r>
                      <a:endParaRPr lang="es-E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جَزَعَ</a:t>
                      </a:r>
                      <a:endParaRPr lang="es-ES" sz="4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009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E6120-B45D-742B-A592-38DE8B606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6CE9639-4B7E-B570-1153-34F310B46126}"/>
              </a:ext>
            </a:extLst>
          </p:cNvPr>
          <p:cNvSpPr txBox="1"/>
          <p:nvPr/>
        </p:nvSpPr>
        <p:spPr>
          <a:xfrm>
            <a:off x="215839" y="83408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خذو الألواح  ابحثوا عن مرادفات  و أضداد الكلمات التالية.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يطلب الأستاذ كتابة المرادفات ثم الأضداد بالتدريج على الألواح مع التصحيح.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B007DB14-BA2E-2855-7157-237DBA215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41690" y="602294"/>
            <a:ext cx="2090053" cy="138690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C7DEB5D-66A0-8EE0-108C-72C14951A9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341369"/>
              </p:ext>
            </p:extLst>
          </p:nvPr>
        </p:nvGraphicFramePr>
        <p:xfrm>
          <a:off x="2381693" y="3025588"/>
          <a:ext cx="9213595" cy="554425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117595">
                  <a:extLst>
                    <a:ext uri="{9D8B030D-6E8A-4147-A177-3AD203B41FA5}">
                      <a16:colId xmlns:a16="http://schemas.microsoft.com/office/drawing/2014/main" val="94152179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4216404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95502678"/>
                    </a:ext>
                  </a:extLst>
                </a:gridCol>
              </a:tblGrid>
              <a:tr h="1386064">
                <a:tc>
                  <a:txBody>
                    <a:bodyPr/>
                    <a:lstStyle/>
                    <a:p>
                      <a:pPr algn="ctr"/>
                      <a:r>
                        <a:rPr lang="ar-MA" sz="4400" dirty="0"/>
                        <a:t>مرادفها</a:t>
                      </a:r>
                      <a:endParaRPr lang="es-E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dirty="0"/>
                        <a:t>الكلمة</a:t>
                      </a:r>
                      <a:endParaRPr lang="es-E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dirty="0"/>
                        <a:t>ضدها</a:t>
                      </a:r>
                      <a:endParaRPr lang="es-E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237177"/>
                  </a:ext>
                </a:extLst>
              </a:tr>
              <a:tr h="1386064">
                <a:tc>
                  <a:txBody>
                    <a:bodyPr/>
                    <a:lstStyle/>
                    <a:p>
                      <a:pPr algn="ctr"/>
                      <a:endParaRPr lang="es-ES" sz="4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b="1" dirty="0"/>
                        <a:t>قَريبٌ</a:t>
                      </a:r>
                      <a:endParaRPr lang="es-E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4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338871"/>
                  </a:ext>
                </a:extLst>
              </a:tr>
              <a:tr h="1386064">
                <a:tc>
                  <a:txBody>
                    <a:bodyPr/>
                    <a:lstStyle/>
                    <a:p>
                      <a:pPr algn="ctr"/>
                      <a:endParaRPr lang="es-ES" sz="4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b="1" dirty="0"/>
                        <a:t>نَشيطٌ</a:t>
                      </a:r>
                      <a:endParaRPr lang="es-E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4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547325"/>
                  </a:ext>
                </a:extLst>
              </a:tr>
              <a:tr h="1386064">
                <a:tc>
                  <a:txBody>
                    <a:bodyPr/>
                    <a:lstStyle/>
                    <a:p>
                      <a:pPr algn="ctr"/>
                      <a:endParaRPr lang="es-ES" sz="4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b="1" dirty="0"/>
                        <a:t>ثَرِيٌّ</a:t>
                      </a:r>
                      <a:endParaRPr lang="es-E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4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009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27725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EB862-AA7B-A509-BDD8-579B91849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E44C6B7-C9DD-9A83-9E9E-8D6E8B0A312A}"/>
              </a:ext>
            </a:extLst>
          </p:cNvPr>
          <p:cNvSpPr txBox="1"/>
          <p:nvPr/>
        </p:nvSpPr>
        <p:spPr>
          <a:xfrm>
            <a:off x="215839" y="83408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سنصحح جماعة على السبورة. من يقرأ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B2EF034-A64F-66E1-D81E-91681FAE87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543824"/>
              </p:ext>
            </p:extLst>
          </p:nvPr>
        </p:nvGraphicFramePr>
        <p:xfrm>
          <a:off x="2381693" y="3025588"/>
          <a:ext cx="9213595" cy="5590752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117595">
                  <a:extLst>
                    <a:ext uri="{9D8B030D-6E8A-4147-A177-3AD203B41FA5}">
                      <a16:colId xmlns:a16="http://schemas.microsoft.com/office/drawing/2014/main" val="94152179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4216404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95502678"/>
                    </a:ext>
                  </a:extLst>
                </a:gridCol>
              </a:tblGrid>
              <a:tr h="1386064">
                <a:tc>
                  <a:txBody>
                    <a:bodyPr/>
                    <a:lstStyle/>
                    <a:p>
                      <a:pPr algn="ctr"/>
                      <a:r>
                        <a:rPr lang="ar-MA" sz="4400" dirty="0"/>
                        <a:t>مرادفها</a:t>
                      </a:r>
                      <a:endParaRPr lang="es-E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dirty="0"/>
                        <a:t>الكلمة</a:t>
                      </a:r>
                      <a:endParaRPr lang="es-E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dirty="0"/>
                        <a:t>ضدها</a:t>
                      </a:r>
                      <a:endParaRPr lang="es-E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237177"/>
                  </a:ext>
                </a:extLst>
              </a:tr>
              <a:tr h="1386064">
                <a:tc>
                  <a:txBody>
                    <a:bodyPr/>
                    <a:lstStyle/>
                    <a:p>
                      <a:pPr algn="ctr"/>
                      <a:r>
                        <a:rPr lang="ar-MA" sz="4400" b="1" dirty="0">
                          <a:solidFill>
                            <a:srgbClr val="0070C0"/>
                          </a:solidFill>
                        </a:rPr>
                        <a:t>مُجاوِرٌ</a:t>
                      </a:r>
                      <a:endParaRPr lang="es-ES" sz="4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b="1" dirty="0"/>
                        <a:t>قَريبٌ</a:t>
                      </a:r>
                      <a:endParaRPr lang="es-E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بَعيدٌ</a:t>
                      </a:r>
                      <a:endParaRPr lang="es-ES" sz="4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338871"/>
                  </a:ext>
                </a:extLst>
              </a:tr>
              <a:tr h="1386064">
                <a:tc>
                  <a:txBody>
                    <a:bodyPr/>
                    <a:lstStyle/>
                    <a:p>
                      <a:pPr algn="ctr"/>
                      <a:r>
                        <a:rPr kumimoji="0" lang="ar-MA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مُجْتَهِدٌ</a:t>
                      </a:r>
                      <a:endParaRPr lang="ar-MA" sz="4400" b="1" dirty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es-ES" sz="4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b="1" dirty="0"/>
                        <a:t>نَشيطٌ</a:t>
                      </a:r>
                      <a:endParaRPr lang="es-E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4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كَسولٌ</a:t>
                      </a:r>
                      <a:endParaRPr lang="es-ES" sz="4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547325"/>
                  </a:ext>
                </a:extLst>
              </a:tr>
              <a:tr h="1386064">
                <a:tc>
                  <a:txBody>
                    <a:bodyPr/>
                    <a:lstStyle/>
                    <a:p>
                      <a:pPr algn="ctr"/>
                      <a:r>
                        <a:rPr kumimoji="0" lang="ar-MA" sz="4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غَنِيٌّ</a:t>
                      </a:r>
                      <a:endParaRPr kumimoji="0" lang="es-ES" sz="4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b="1" dirty="0"/>
                        <a:t>ثَرِيٌّ</a:t>
                      </a:r>
                      <a:endParaRPr lang="es-ES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400" b="1" dirty="0">
                          <a:solidFill>
                            <a:srgbClr val="FF0000"/>
                          </a:solidFill>
                        </a:rPr>
                        <a:t>فَقيرٌ</a:t>
                      </a:r>
                      <a:endParaRPr lang="es-ES" sz="4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009743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8074FE5-189F-FBD1-8D6D-6A7995231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186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958B3-2A03-4395-BA66-E8ABB29F2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6F75272-04B9-823F-F3F8-1944767E0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43F73D2-9151-4A3B-95E4-784578D3A796}"/>
              </a:ext>
            </a:extLst>
          </p:cNvPr>
          <p:cNvSpPr txBox="1"/>
          <p:nvPr/>
        </p:nvSpPr>
        <p:spPr>
          <a:xfrm>
            <a:off x="215839" y="83408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توقعات مضمون النص انطلاقا من عنوانه، تابعوا كيف سأفعل ذلك؟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ينمذج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الأستاذ  طرح توقع ما حول مضمون القصة ويفسح المجال أمام المتعلمين لطرح فرضيات أخرى.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63517C2-1923-64CB-586C-252DE355B49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دَرْسٌ في الصَّبْرِ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EA03F6E-E42A-D944-B351-9D4191785D9D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درس</a:t>
            </a: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79B8263-ECF2-73EA-F7DB-3A192F5EC306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الصبر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BCAD15A-6F3D-4410-ACF3-E15690B52B7D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1356FB-1A32-41E4-9E05-13176ECAB017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EFB6E7-6528-F9DA-53F0-5758A06A88E0}"/>
              </a:ext>
            </a:extLst>
          </p:cNvPr>
          <p:cNvSpPr/>
          <p:nvPr/>
        </p:nvSpPr>
        <p:spPr>
          <a:xfrm>
            <a:off x="4096049" y="2368117"/>
            <a:ext cx="5210222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شخص عديم الصبر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E7DCC5-4AB9-C96C-7B85-286C18B30785}"/>
              </a:ext>
            </a:extLst>
          </p:cNvPr>
          <p:cNvSpPr/>
          <p:nvPr/>
        </p:nvSpPr>
        <p:spPr>
          <a:xfrm>
            <a:off x="7778457" y="6954234"/>
            <a:ext cx="5452633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قَدْ يَتَحَدَّثُ ٱلنَّصُّ عَنْ أهمية الصبر.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3E3A9C-1CE1-FFD1-FFC5-648AA7D04F2E}"/>
              </a:ext>
            </a:extLst>
          </p:cNvPr>
          <p:cNvSpPr/>
          <p:nvPr/>
        </p:nvSpPr>
        <p:spPr>
          <a:xfrm>
            <a:off x="727321" y="6954234"/>
            <a:ext cx="5210222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أَظُنُّ أَنَّ ٱلنَّصَّ سَيَتَحَدَّثُ عَنْ إِنْسانٍ صبورٍ.</a:t>
            </a:r>
            <a:endParaRPr lang="fr-MA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8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5" grpId="0" animBg="1"/>
      <p:bldP spid="11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8032E53-B79D-E8A8-1EFC-D470BE0F9A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7293" y="2466753"/>
            <a:ext cx="11084926" cy="642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علل جوابك.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6483927" y="3519851"/>
            <a:ext cx="6865214" cy="12725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أَظُنُّ أَنَّ ٱلنَّصَّ سَيَتَحَدَّثُ عَنْ شخص عديم الصبر.</a:t>
            </a:r>
            <a:endParaRPr lang="fr-MA" sz="3200" b="1" dirty="0">
              <a:solidFill>
                <a:schemeClr val="tx1"/>
              </a:solidFill>
            </a:endParaRPr>
          </a:p>
          <a:p>
            <a:pPr lvl="0" algn="ctr"/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6483927" y="5089582"/>
            <a:ext cx="6865214" cy="16775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إِنْسانٍ صبور.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C2E2C0-6C3D-9DF1-09C0-7FB97790FBC8}"/>
              </a:ext>
            </a:extLst>
          </p:cNvPr>
          <p:cNvSpPr/>
          <p:nvPr/>
        </p:nvSpPr>
        <p:spPr>
          <a:xfrm>
            <a:off x="6483927" y="7064290"/>
            <a:ext cx="6865214" cy="13828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3200" b="1" dirty="0">
                <a:solidFill>
                  <a:schemeClr val="tx1"/>
                </a:solidFill>
              </a:rPr>
              <a:t>قَدْ يَتَحَدَّثُ ٱلنَّصُّ عَنْ أهمية الصبر.</a:t>
            </a:r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471165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7298491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676DAC-F7A0-FDCD-45B6-0FC561BACFC8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7" grpId="0" animBg="1"/>
      <p:bldP spid="9" grpId="0" animBg="1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AB5E44B-FF12-CC2C-8C53-DBDA40C03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730" y="2910162"/>
            <a:ext cx="11083489" cy="641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</a:t>
                </a:r>
                <a:r>
                  <a:rPr kumimoji="0" lang="fr-FR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زميلكم.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142A27E-6851-F9C5-E6EB-3E8E4ADA5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255" y="2882452"/>
            <a:ext cx="11083489" cy="641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على الصفحة 44، اشتغلوا في مجموعات و أجيبوا عن أسئلة الفهم.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F8DF7C-23ED-2334-C674-9FDEC6138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06" y="724378"/>
            <a:ext cx="1780186" cy="118272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6A2BB4C-07F9-6BFD-6F3B-46E7FFFDC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1088" y="2830629"/>
            <a:ext cx="10611293" cy="673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سنصحح.</a:t>
            </a:r>
          </a:p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المجوعات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التي أجابت بشكل صحيح عن كل الأسئلة.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من يعيد قراءة النص كله بدقة وسرعة؟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1081D6C-4E05-D523-1321-DB0FCAF66D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255" y="1933678"/>
            <a:ext cx="11083489" cy="774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تكملة قصة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 ، تخيلوا تكملة لقصة "درس في الصبر". سأعطيكم الجملة الأولى.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704109" y="250641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كانَتِ السَّمَكَةُ كَبيرَةً.................................. .........................................................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570B2-76B4-D03D-6235-687AB27C9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29B541-19B6-68DD-F8B0-CBF329612878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بدون أخطاء.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B5532DA-33B2-29D8-1D58-70033525E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1EAD974-2090-FD57-D46D-4050CFFCF396}"/>
              </a:ext>
            </a:extLst>
          </p:cNvPr>
          <p:cNvSpPr/>
          <p:nvPr/>
        </p:nvSpPr>
        <p:spPr>
          <a:xfrm>
            <a:off x="1704109" y="250641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كانَتِ السَّمَكَةُ كَبيرَةً.................................. .........................................................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9772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697FB359-EA96-17E0-EAF9-565227061325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lvl="0" indent="0" algn="ctr" rtl="1">
              <a:buNone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الأقصوصة بسرعة ودقة؛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أنسج قصة على منوال قصة: درس في الصبر وأنقلها على دفتري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1856A73-E372-E794-79B5-7070E4952C04}"/>
              </a:ext>
            </a:extLst>
          </p:cNvPr>
          <p:cNvSpPr txBox="1"/>
          <p:nvPr/>
        </p:nvSpPr>
        <p:spPr>
          <a:xfrm>
            <a:off x="4405745" y="921378"/>
            <a:ext cx="77563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44،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1F185D9-F2AE-11BB-C438-73F17AF6D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745" y="2350873"/>
            <a:ext cx="5006774" cy="722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81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 التفاعلي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B8011DDA-EA3E-330F-D8CD-9876C2E79D2C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EB7FE9C-45A4-82C4-E756-422FE13A916E}"/>
              </a:ext>
            </a:extLst>
          </p:cNvPr>
          <p:cNvSpPr txBox="1"/>
          <p:nvPr/>
        </p:nvSpPr>
        <p:spPr>
          <a:xfrm>
            <a:off x="8275899" y="943999"/>
            <a:ext cx="4511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58646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F4B9C04-0F98-9AEB-5AFD-1374336F34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3557" y="2567423"/>
            <a:ext cx="2376189" cy="296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808121"/>
              </p:ext>
            </p:extLst>
          </p:nvPr>
        </p:nvGraphicFramePr>
        <p:xfrm>
          <a:off x="1860223" y="2203580"/>
          <a:ext cx="9989603" cy="67360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الصعوبات السابقة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الأقصوصة؛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تكملة قصة.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30970" y="531462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69D5F-F508-C432-E35E-AD61A44F9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82B0B7C1-74D3-7817-211F-B644E03542B2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الأقصوصة بسرعة ودقة؛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أنسج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قصة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منوال قصة: القطة الفنانة وأنقلها على دفتري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5A99A-C530-0FFD-28C8-5699C388B6AF}"/>
              </a:ext>
            </a:extLst>
          </p:cNvPr>
          <p:cNvSpPr txBox="1"/>
          <p:nvPr/>
        </p:nvSpPr>
        <p:spPr>
          <a:xfrm>
            <a:off x="2296633" y="921378"/>
            <a:ext cx="98654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3288FC3-AC9A-6671-FAE5-AD7AAB005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825" y="2354587"/>
            <a:ext cx="5387375" cy="72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68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تقبل الاختلاف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8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2140</TotalTime>
  <Words>955</Words>
  <Application>Microsoft Office PowerPoint</Application>
  <PresentationFormat>Personnalisé</PresentationFormat>
  <Paragraphs>201</Paragraphs>
  <Slides>41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41</vt:i4>
      </vt:variant>
    </vt:vector>
  </HeadingPairs>
  <TitlesOfParts>
    <vt:vector size="6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2223</cp:revision>
  <dcterms:created xsi:type="dcterms:W3CDTF">2014-10-09T07:32:24Z</dcterms:created>
  <dcterms:modified xsi:type="dcterms:W3CDTF">2025-10-06T15:55:01Z</dcterms:modified>
</cp:coreProperties>
</file>