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53"/>
  </p:notesMasterIdLst>
  <p:handoutMasterIdLst>
    <p:handoutMasterId r:id="rId54"/>
  </p:handoutMasterIdLst>
  <p:sldIdLst>
    <p:sldId id="2134808444" r:id="rId7"/>
    <p:sldId id="2134808445" r:id="rId8"/>
    <p:sldId id="2134808446" r:id="rId9"/>
    <p:sldId id="2134808447" r:id="rId10"/>
    <p:sldId id="2134808448" r:id="rId11"/>
    <p:sldId id="2134805155" r:id="rId12"/>
    <p:sldId id="2134808806" r:id="rId13"/>
    <p:sldId id="2134808454" r:id="rId14"/>
    <p:sldId id="2134808733" r:id="rId15"/>
    <p:sldId id="2134808801" r:id="rId16"/>
    <p:sldId id="2134808531" r:id="rId17"/>
    <p:sldId id="542" r:id="rId18"/>
    <p:sldId id="2134808532" r:id="rId19"/>
    <p:sldId id="2134808563" r:id="rId20"/>
    <p:sldId id="2134808690" r:id="rId21"/>
    <p:sldId id="2134808691" r:id="rId22"/>
    <p:sldId id="2134808692" r:id="rId23"/>
    <p:sldId id="2134808693" r:id="rId24"/>
    <p:sldId id="2134808694" r:id="rId25"/>
    <p:sldId id="2134808695" r:id="rId26"/>
    <p:sldId id="2134808805" r:id="rId27"/>
    <p:sldId id="2134808539" r:id="rId28"/>
    <p:sldId id="2134808474" r:id="rId29"/>
    <p:sldId id="597" r:id="rId30"/>
    <p:sldId id="2134808671" r:id="rId31"/>
    <p:sldId id="2134808700" r:id="rId32"/>
    <p:sldId id="2134808811" r:id="rId33"/>
    <p:sldId id="2134808812" r:id="rId34"/>
    <p:sldId id="2134808710" r:id="rId35"/>
    <p:sldId id="2134808714" r:id="rId36"/>
    <p:sldId id="2134808715" r:id="rId37"/>
    <p:sldId id="2134808808" r:id="rId38"/>
    <p:sldId id="2134808813" r:id="rId39"/>
    <p:sldId id="2134808698" r:id="rId40"/>
    <p:sldId id="2134808602" r:id="rId41"/>
    <p:sldId id="2134808641" r:id="rId42"/>
    <p:sldId id="2134808547" r:id="rId43"/>
    <p:sldId id="2134808627" r:id="rId44"/>
    <p:sldId id="2134808678" r:id="rId45"/>
    <p:sldId id="838" r:id="rId46"/>
    <p:sldId id="989" r:id="rId47"/>
    <p:sldId id="2134808725" r:id="rId48"/>
    <p:sldId id="2134808501" r:id="rId49"/>
    <p:sldId id="2134808809" r:id="rId50"/>
    <p:sldId id="2134808810" r:id="rId51"/>
    <p:sldId id="2134808502" r:id="rId5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447"/>
            <p14:sldId id="2134808448"/>
            <p14:sldId id="2134805155"/>
            <p14:sldId id="2134808806"/>
          </p14:sldIdLst>
        </p14:section>
        <p14:section name="افتتاح الحصة" id="{B4CCA7F9-F5CC-4171-9420-75CE68236B45}">
          <p14:sldIdLst>
            <p14:sldId id="2134808454"/>
            <p14:sldId id="2134808733"/>
            <p14:sldId id="213480880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694"/>
            <p14:sldId id="2134808695"/>
            <p14:sldId id="2134808805"/>
            <p14:sldId id="2134808539"/>
            <p14:sldId id="2134808474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00"/>
            <p14:sldId id="2134808811"/>
            <p14:sldId id="2134808812"/>
            <p14:sldId id="2134808710"/>
            <p14:sldId id="2134808714"/>
            <p14:sldId id="2134808715"/>
            <p14:sldId id="2134808808"/>
            <p14:sldId id="2134808813"/>
            <p14:sldId id="2134808698"/>
            <p14:sldId id="2134808602"/>
            <p14:sldId id="2134808641"/>
            <p14:sldId id="2134808547"/>
            <p14:sldId id="2134808627"/>
            <p14:sldId id="2134808678"/>
          </p14:sldIdLst>
        </p14:section>
        <p14:section name="ألعاب" id="{66953B43-0502-40BE-9D9D-49C14FC1791C}">
          <p14:sldIdLst>
            <p14:sldId id="838"/>
            <p14:sldId id="989"/>
            <p14:sldId id="2134808725"/>
          </p14:sldIdLst>
        </p14:section>
        <p14:section name="اختتام الحصة" id="{CFAC160B-4D15-40C5-8575-18C3947DD0CB}">
          <p14:sldIdLst>
            <p14:sldId id="2134808501"/>
            <p14:sldId id="2134808809"/>
            <p14:sldId id="2134808810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4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commentAuthors" Target="commentAuthor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viewProps" Target="viewProps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30T19:39:28.809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0,'1596'0'0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17:45:42.520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0,'2428'0'0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0:35:58.140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75 0,'1904'-75'0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0:36:07.376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39 0,'1569'-39'0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30T19:39:44.507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35 0,'1419'0'0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17:45:23.752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 0 0,'2017'38'0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17:45:42.520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0,'2428'0'0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0:35:58.140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75 0,'1904'-75'0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0:36:07.376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39 0,'1569'-39'0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30T19:39:28.809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0,'1596'0'0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30T19:39:44.507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35 0,'1419'0'0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17:45:23.752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 0 0,'2017'38'0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4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customXml" Target="../ink/ink5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34.png"/><Relationship Id="rId2" Type="http://schemas.openxmlformats.org/officeDocument/2006/relationships/image" Target="../media/image32.pn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40.png"/><Relationship Id="rId11" Type="http://schemas.openxmlformats.org/officeDocument/2006/relationships/image" Target="../media/image38.png"/><Relationship Id="rId5" Type="http://schemas.openxmlformats.org/officeDocument/2006/relationships/customXml" Target="../ink/ink2.xml"/><Relationship Id="rId15" Type="http://schemas.openxmlformats.org/officeDocument/2006/relationships/customXml" Target="../ink/ink6.xml"/><Relationship Id="rId10" Type="http://schemas.openxmlformats.org/officeDocument/2006/relationships/customXml" Target="../ink/ink4.xml"/><Relationship Id="rId4" Type="http://schemas.openxmlformats.org/officeDocument/2006/relationships/image" Target="../media/image39.png"/><Relationship Id="rId9" Type="http://schemas.openxmlformats.org/officeDocument/2006/relationships/image" Target="../media/image35.png"/><Relationship Id="rId1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5.png"/><Relationship Id="rId3" Type="http://schemas.openxmlformats.org/officeDocument/2006/relationships/customXml" Target="../ink/ink7.xml"/><Relationship Id="rId7" Type="http://schemas.openxmlformats.org/officeDocument/2006/relationships/customXml" Target="../ink/ink9.xml"/><Relationship Id="rId12" Type="http://schemas.openxmlformats.org/officeDocument/2006/relationships/customXml" Target="../ink/ink11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42.png"/><Relationship Id="rId11" Type="http://schemas.openxmlformats.org/officeDocument/2006/relationships/image" Target="../media/image34.png"/><Relationship Id="rId5" Type="http://schemas.openxmlformats.org/officeDocument/2006/relationships/customXml" Target="../ink/ink8.xml"/><Relationship Id="rId15" Type="http://schemas.openxmlformats.org/officeDocument/2006/relationships/image" Target="../media/image46.png"/><Relationship Id="rId10" Type="http://schemas.openxmlformats.org/officeDocument/2006/relationships/image" Target="../media/image44.png"/><Relationship Id="rId4" Type="http://schemas.openxmlformats.org/officeDocument/2006/relationships/image" Target="../media/image41.png"/><Relationship Id="rId9" Type="http://schemas.openxmlformats.org/officeDocument/2006/relationships/customXml" Target="../ink/ink10.xml"/><Relationship Id="rId14" Type="http://schemas.openxmlformats.org/officeDocument/2006/relationships/customXml" Target="../ink/ink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4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3 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سنتعرف على السلوكات المتعلقة بالنظافة والهندام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07043" y="1714570"/>
            <a:ext cx="12153972" cy="6669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أغتسل مرتين في الأسبوع؛</a:t>
            </a: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أعتني بنظافة أسناني كل يوم؛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أحلق شعري ( الذكور) مرة في الشهر؛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أقلم أظافري مرة في الأسبوع؛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ألبس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ملابس نظيفة.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7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837652-99DD-9870-6668-0086ED8032FB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تنتهي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بهمزة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فِناءٌ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985655" y="3890308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فِناءٌ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شاطئ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985655" y="4528262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شاطِئٌ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شَيْءٌ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 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985655" y="403916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شَيْءٌ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3BE11-E5F5-9A7F-C321-979B3608E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AF025-73BA-BE11-EBB5-062D0D01300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لًؤْلُؤٌ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D85D13-D376-4A32-EE29-546AB076F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216E37-C138-A9FC-097E-65911865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5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2054-56DF-0CC9-9E53-38EBF090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F67C9FC-7DE3-529D-9FCA-5C2D70AFC22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6C7D18-3957-E5D8-FDB2-8EC45DEF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B7DEC4-6562-286A-3C98-5B17B54C2518}"/>
              </a:ext>
            </a:extLst>
          </p:cNvPr>
          <p:cNvSpPr txBox="1"/>
          <p:nvPr/>
        </p:nvSpPr>
        <p:spPr>
          <a:xfrm>
            <a:off x="2985655" y="4634587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لُؤْلُؤٌ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691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الصورة: لوحة أسفار و رحلات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لعب الأدوار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قوموا باختيار مشهد من المشاهد وتخيلوا الحوار الدائر بين شخصياته.</a:t>
            </a:r>
          </a:p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المتعلمون فرصة للتفكير.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6705599" y="5771751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A484292-8982-8BDB-685B-B4B5F148C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810" y="2640112"/>
            <a:ext cx="11929730" cy="764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يشخص المشهد أمام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جميعا؟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61B82A-79D9-E1B8-F0A7-62F086C61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723" y="2405496"/>
            <a:ext cx="11930906" cy="76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20436" y="2956260"/>
            <a:ext cx="6720083" cy="320901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83408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أضداد  الكلمات الآتية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يقرأ الأستاذ الكلمات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ثم يتناوب المتعلمون على قراءتها.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00604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اَلْضِّدُّ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صَغيرٌ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ناعِمٌ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أَصْبَحَ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كَبيرٌ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خَشِنٌ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أَمْسى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ابحثوا عن ضد الكلمات الآتية، ثم اعرض عملك على زميلك.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534450"/>
              </p:ext>
            </p:extLst>
          </p:nvPr>
        </p:nvGraphicFramePr>
        <p:xfrm>
          <a:off x="2092035" y="2127554"/>
          <a:ext cx="9296400" cy="679084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اَلْضِّدُّ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قَريبٌ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جَميلٌ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96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نامَ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88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فَتَحَ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90B21E2-3490-4C77-3E62-D7CEEA29CF5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4408C-FB9A-87B3-7F80-E74B50287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C1BB352-BA73-7180-89B5-6183EED44B8A}"/>
              </a:ext>
            </a:extLst>
          </p:cNvPr>
          <p:cNvSpPr txBox="1"/>
          <p:nvPr/>
        </p:nvSpPr>
        <p:spPr>
          <a:xfrm>
            <a:off x="215839" y="834084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سنصحح جماعة على السبورة. من يقرأ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601F21E-4D4C-CF73-29A8-9134BA0673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763450"/>
              </p:ext>
            </p:extLst>
          </p:nvPr>
        </p:nvGraphicFramePr>
        <p:xfrm>
          <a:off x="2092035" y="2127554"/>
          <a:ext cx="9296400" cy="679084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اَلْضِّدُّ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قَريبٌ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بَعيدٌ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جَميلٌ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kern="120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قَبيحٌ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96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نامَ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kern="120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اِسْتَيْقَظَ</a:t>
                      </a:r>
                      <a:endParaRPr lang="fr-FR" sz="8000" kern="1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88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فَتَحَ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kern="120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أَغْلَقَ</a:t>
                      </a:r>
                      <a:endParaRPr lang="fr-FR" sz="8000" kern="1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8F5CF2C6-2DB1-EEC6-AC27-C0366BFF7A5A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67AC0389-628A-EC3E-B7D5-7F7C24309E63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B395078-BD9E-450D-BAD2-4C8DF4ACF955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32FC3794-026A-9A88-9E6F-8A5F85D998EB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6A93F2E-2A60-02D9-069B-5BB96DBC7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970" y="726112"/>
            <a:ext cx="1681065" cy="128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1396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16A1F-0D75-4B9C-61F4-51E7E9484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664CAD2-AE7A-ECB5-3242-49C7DB578767}"/>
              </a:ext>
            </a:extLst>
          </p:cNvPr>
          <p:cNvSpPr txBox="1"/>
          <p:nvPr/>
        </p:nvSpPr>
        <p:spPr>
          <a:xfrm>
            <a:off x="215839" y="834084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للكلمات وضدها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E823F81-C52D-E89D-C121-DDCC5BB2C3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791033"/>
              </p:ext>
            </p:extLst>
          </p:nvPr>
        </p:nvGraphicFramePr>
        <p:xfrm>
          <a:off x="2092035" y="2127554"/>
          <a:ext cx="9296400" cy="679084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اَلْضِّدُّ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قَريبٌ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بَعيدٌ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جَميلٌ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kern="120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قَبيحٌ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96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نامَ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kern="120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اِسْتَيْقَظَ</a:t>
                      </a:r>
                      <a:endParaRPr lang="fr-FR" sz="8000" kern="1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88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فَتَحَ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kern="120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أَغْلَقَ</a:t>
                      </a:r>
                      <a:endParaRPr lang="fr-FR" sz="8000" kern="1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9309C163-4FED-4BA1-F5AE-00235150BFB7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D29B0AF4-39A8-BD87-2253-F013E364736E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621977C6-7334-09D8-1083-DBB2A9258FDF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E463120-0644-0C69-555C-EB1C39F4F52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E963BBA1-27B5-E9F9-E217-156246657DD5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88257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958B3-2A03-4395-BA66-E8ABB29F2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6F75272-04B9-823F-F3F8-1944767E0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43F73D2-9151-4A3B-95E4-784578D3A796}"/>
              </a:ext>
            </a:extLst>
          </p:cNvPr>
          <p:cNvSpPr txBox="1"/>
          <p:nvPr/>
        </p:nvSpPr>
        <p:spPr>
          <a:xfrm>
            <a:off x="215839" y="83408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سنحدد توقعات مضمون النص انطلاقا من عنوانه، تابعوا كيف سأفعل ذلك؟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ينمذج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الأستاذ  طرح توقع ما حول مضمون القصة ويفسح المجال أمام المتعلمين لطرح فرضيات أخرى.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563517C2-1923-64CB-586C-252DE355B49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رسالةُ عصفورٍ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0EA03F6E-E42A-D944-B351-9D4191785D9D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رسالة  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879B8263-ECF2-73EA-F7DB-3A192F5EC306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عصفور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BCAD15A-6F3D-4410-ACF3-E15690B52B7D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41356FB-1A32-41E4-9E05-13176ECAB017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EFB6E7-6528-F9DA-53F0-5758A06A88E0}"/>
              </a:ext>
            </a:extLst>
          </p:cNvPr>
          <p:cNvSpPr/>
          <p:nvPr/>
        </p:nvSpPr>
        <p:spPr>
          <a:xfrm>
            <a:off x="4096049" y="2368117"/>
            <a:ext cx="5210222" cy="13351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عن تغريدِ العصافيرِ.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E7DCC5-4AB9-C96C-7B85-286C18B30785}"/>
              </a:ext>
            </a:extLst>
          </p:cNvPr>
          <p:cNvSpPr/>
          <p:nvPr/>
        </p:nvSpPr>
        <p:spPr>
          <a:xfrm>
            <a:off x="7778458" y="6954234"/>
            <a:ext cx="5210222" cy="13351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قَدْ يَتَحَدَّثُ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عن حلمٍ جميلٍ.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3E3A9C-1CE1-FFD1-FFC5-648AA7D04F2E}"/>
              </a:ext>
            </a:extLst>
          </p:cNvPr>
          <p:cNvSpPr/>
          <p:nvPr/>
        </p:nvSpPr>
        <p:spPr>
          <a:xfrm>
            <a:off x="727321" y="6954234"/>
            <a:ext cx="5210222" cy="13351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رُبَّما سَيَتَحَدَّثُ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عن صداقةٍ بين عصفورٍ وإنسانٍ.</a:t>
            </a:r>
            <a:endParaRPr lang="fr-MA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8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5" grpId="0" animBg="1"/>
      <p:bldP spid="11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</a:t>
                </a:r>
                <a:r>
                  <a:rPr kumimoji="0" lang="fr-FR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4417367-5122-A8EE-B476-245AFC3D8E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967" y="2679405"/>
            <a:ext cx="11610753" cy="665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6082145" y="3519851"/>
            <a:ext cx="7266996" cy="12725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عن تغريدِ العصافيرِ</a:t>
            </a:r>
            <a:r>
              <a:rPr lang="ar-MA" sz="3200" b="1" dirty="0">
                <a:solidFill>
                  <a:prstClr val="black"/>
                </a:solidFill>
              </a:rPr>
              <a:t>.</a:t>
            </a:r>
            <a:endParaRPr lang="fr-MA" sz="3200" b="1" dirty="0">
              <a:solidFill>
                <a:prstClr val="black"/>
              </a:solidFill>
            </a:endParaRPr>
          </a:p>
          <a:p>
            <a:pPr lvl="0" algn="ctr"/>
            <a:endParaRPr lang="fr-MA" sz="3200" b="1" dirty="0">
              <a:solidFill>
                <a:prstClr val="black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6082145" y="5089583"/>
            <a:ext cx="7266996" cy="13828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MA" sz="3200" b="1" dirty="0">
                <a:solidFill>
                  <a:schemeClr val="tx1"/>
                </a:solidFill>
              </a:rPr>
              <a:t>قَدْ يَتَحَدَّثُ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عن حلمٍ جميلٍ</a:t>
            </a:r>
            <a:r>
              <a:rPr lang="ar-MA" sz="3200" b="1" dirty="0">
                <a:solidFill>
                  <a:prstClr val="black"/>
                </a:solidFill>
              </a:rPr>
              <a:t>.</a:t>
            </a:r>
            <a:endParaRPr lang="fr-MA" sz="3200" b="1" dirty="0">
              <a:solidFill>
                <a:prstClr val="black"/>
              </a:solidFill>
            </a:endParaRPr>
          </a:p>
          <a:p>
            <a:pPr algn="ctr"/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DC2E2C0-6C3D-9DF1-09C0-7FB97790FBC8}"/>
              </a:ext>
            </a:extLst>
          </p:cNvPr>
          <p:cNvSpPr/>
          <p:nvPr/>
        </p:nvSpPr>
        <p:spPr>
          <a:xfrm>
            <a:off x="6082145" y="7064290"/>
            <a:ext cx="7266996" cy="13828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MA" sz="3200" b="1" dirty="0">
                <a:solidFill>
                  <a:schemeClr val="tx1"/>
                </a:solidFill>
              </a:rPr>
              <a:t>رُبَّما سَيَتَحَدَّثُ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عن صداقةٍ بين عصفورٍ وإنسانٍ</a:t>
            </a:r>
            <a:r>
              <a:rPr lang="ar-MA" sz="3200" b="1" dirty="0">
                <a:solidFill>
                  <a:prstClr val="black"/>
                </a:solidFill>
              </a:rPr>
              <a:t>.</a:t>
            </a:r>
            <a:endParaRPr lang="fr-MA" sz="3200" b="1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BA53D-389D-5EEA-117B-6F2CE2D89C08}"/>
              </a:ext>
            </a:extLst>
          </p:cNvPr>
          <p:cNvSpPr/>
          <p:nvPr/>
        </p:nvSpPr>
        <p:spPr>
          <a:xfrm>
            <a:off x="2916668" y="5471165"/>
            <a:ext cx="1420378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7298491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676DAC-F7A0-FDCD-45B6-0FC561BACFC8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7" grpId="0" animBg="1"/>
      <p:bldP spid="9" grpId="0" animBg="1"/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00739-19AE-5455-275A-D7EB530AE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FBC3E1-71CF-4504-0AE4-9E3BFE0E8F37}"/>
              </a:ext>
            </a:extLst>
          </p:cNvPr>
          <p:cNvSpPr txBox="1"/>
          <p:nvPr/>
        </p:nvSpPr>
        <p:spPr>
          <a:xfrm>
            <a:off x="215839" y="834084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خذوا الكراسة الصفحة 40 ، سنحدد موقع الكلمات بقراءة مسحية سريعة للنص.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ينمذج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الأستاذ النشاط.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FE45CE4-30E3-2B42-E269-7957D41BE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6" name="Signe Moins 5">
            <a:extLst>
              <a:ext uri="{FF2B5EF4-FFF2-40B4-BE49-F238E27FC236}">
                <a16:creationId xmlns:a16="http://schemas.microsoft.com/office/drawing/2014/main" id="{51A2FD7C-D7D9-335F-D994-706E77F78DDB}"/>
              </a:ext>
            </a:extLst>
          </p:cNvPr>
          <p:cNvSpPr/>
          <p:nvPr/>
        </p:nvSpPr>
        <p:spPr>
          <a:xfrm>
            <a:off x="9919854" y="5293667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56ADB5F-E16E-761A-20F1-1A0F7A0908E7}"/>
              </a:ext>
            </a:extLst>
          </p:cNvPr>
          <p:cNvSpPr/>
          <p:nvPr/>
        </p:nvSpPr>
        <p:spPr>
          <a:xfrm>
            <a:off x="9441712" y="6443330"/>
            <a:ext cx="478142" cy="55289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706277B9-0301-2724-93B8-CFF5E868DFB3}"/>
                  </a:ext>
                </a:extLst>
              </p14:cNvPr>
              <p14:cNvContentPartPr/>
              <p14:nvPr/>
            </p14:nvContentPartPr>
            <p14:xfrm>
              <a:off x="9526437" y="6995704"/>
              <a:ext cx="57492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706277B9-0301-2724-93B8-CFF5E868DFB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472437" y="6887704"/>
                <a:ext cx="68256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78CCC065-8F6C-F6DC-A79B-33C4AC2184D7}"/>
                  </a:ext>
                </a:extLst>
              </p14:cNvPr>
              <p14:cNvContentPartPr/>
              <p14:nvPr/>
            </p14:nvContentPartPr>
            <p14:xfrm>
              <a:off x="7846677" y="6932344"/>
              <a:ext cx="511200" cy="72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78CCC065-8F6C-F6DC-A79B-33C4AC2184D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92677" y="6716344"/>
                <a:ext cx="61884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7BBDC4A4-37C3-EE1D-97EF-C9D433F02B6F}"/>
                  </a:ext>
                </a:extLst>
              </p14:cNvPr>
              <p14:cNvContentPartPr/>
              <p14:nvPr/>
            </p14:nvContentPartPr>
            <p14:xfrm>
              <a:off x="11443468" y="7610824"/>
              <a:ext cx="726480" cy="14040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7BBDC4A4-37C3-EE1D-97EF-C9D433F02B6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407468" y="7538824"/>
                <a:ext cx="798120" cy="15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7" name="Encre 16">
                <a:extLst>
                  <a:ext uri="{FF2B5EF4-FFF2-40B4-BE49-F238E27FC236}">
                    <a16:creationId xmlns:a16="http://schemas.microsoft.com/office/drawing/2014/main" id="{90769E0E-3D2E-B8F0-EC45-0FE12C3135E9}"/>
                  </a:ext>
                </a:extLst>
              </p14:cNvPr>
              <p14:cNvContentPartPr/>
              <p14:nvPr/>
            </p14:nvContentPartPr>
            <p14:xfrm>
              <a:off x="10408108" y="8108704"/>
              <a:ext cx="874440" cy="360"/>
            </p14:xfrm>
          </p:contentPart>
        </mc:Choice>
        <mc:Fallback xmlns="">
          <p:pic>
            <p:nvPicPr>
              <p:cNvPr id="17" name="Encre 16">
                <a:extLst>
                  <a:ext uri="{FF2B5EF4-FFF2-40B4-BE49-F238E27FC236}">
                    <a16:creationId xmlns:a16="http://schemas.microsoft.com/office/drawing/2014/main" id="{90769E0E-3D2E-B8F0-EC45-0FE12C3135E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372108" y="8036704"/>
                <a:ext cx="946080" cy="1440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Image 4">
            <a:extLst>
              <a:ext uri="{FF2B5EF4-FFF2-40B4-BE49-F238E27FC236}">
                <a16:creationId xmlns:a16="http://schemas.microsoft.com/office/drawing/2014/main" id="{615165D1-E6C2-51EB-1735-E1D49556414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9588" y="2533424"/>
            <a:ext cx="12021671" cy="712050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76B74669-9CE8-03E1-850F-95F61950A495}"/>
                  </a:ext>
                </a:extLst>
              </p14:cNvPr>
              <p14:cNvContentPartPr/>
              <p14:nvPr/>
            </p14:nvContentPartPr>
            <p14:xfrm>
              <a:off x="7341988" y="6723402"/>
              <a:ext cx="68580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76B74669-9CE8-03E1-850F-95F61950A49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305988" y="6651402"/>
                <a:ext cx="75744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401C28C7-808C-D00E-B75D-F824F5D1F6FE}"/>
                  </a:ext>
                </a:extLst>
              </p14:cNvPr>
              <p14:cNvContentPartPr/>
              <p14:nvPr/>
            </p14:nvContentPartPr>
            <p14:xfrm>
              <a:off x="5741788" y="6682722"/>
              <a:ext cx="565200" cy="1404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401C28C7-808C-D00E-B75D-F824F5D1F6F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705788" y="6610722"/>
                <a:ext cx="636840" cy="157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3097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FE55D-4EFD-1320-F8B9-7E809A003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6AC3476-5E04-6EE3-FACD-E36F6381861B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أ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تمموا العمل على الكراسات بقلم الرصاص. ناقش جوابك مع زميلك.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231C7D4-14FA-2F5B-385E-5F087806A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6" name="Signe Moins 5">
            <a:extLst>
              <a:ext uri="{FF2B5EF4-FFF2-40B4-BE49-F238E27FC236}">
                <a16:creationId xmlns:a16="http://schemas.microsoft.com/office/drawing/2014/main" id="{DBB07647-4713-CCEE-DEA7-23DFD94E3350}"/>
              </a:ext>
            </a:extLst>
          </p:cNvPr>
          <p:cNvSpPr/>
          <p:nvPr/>
        </p:nvSpPr>
        <p:spPr>
          <a:xfrm>
            <a:off x="9919854" y="5293667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48711BD4-CC71-1FD1-2851-6F7D34A11266}"/>
              </a:ext>
            </a:extLst>
          </p:cNvPr>
          <p:cNvSpPr/>
          <p:nvPr/>
        </p:nvSpPr>
        <p:spPr>
          <a:xfrm>
            <a:off x="9441712" y="6443330"/>
            <a:ext cx="478142" cy="55289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11E68EDF-C9A4-B153-93A7-2DF3858C976E}"/>
                  </a:ext>
                </a:extLst>
              </p14:cNvPr>
              <p14:cNvContentPartPr/>
              <p14:nvPr/>
            </p14:nvContentPartPr>
            <p14:xfrm>
              <a:off x="9526437" y="6995704"/>
              <a:ext cx="57492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11E68EDF-C9A4-B153-93A7-2DF3858C976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472437" y="6887704"/>
                <a:ext cx="68256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CBB03FA9-A4A0-3F68-0C38-3295BDE9609B}"/>
                  </a:ext>
                </a:extLst>
              </p14:cNvPr>
              <p14:cNvContentPartPr/>
              <p14:nvPr/>
            </p14:nvContentPartPr>
            <p14:xfrm>
              <a:off x="7846677" y="6932344"/>
              <a:ext cx="511200" cy="72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CBB03FA9-A4A0-3F68-0C38-3295BDE9609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92677" y="6716344"/>
                <a:ext cx="61884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73F886E3-2C2C-024F-343A-7692755CE42C}"/>
                  </a:ext>
                </a:extLst>
              </p14:cNvPr>
              <p14:cNvContentPartPr/>
              <p14:nvPr/>
            </p14:nvContentPartPr>
            <p14:xfrm>
              <a:off x="11443468" y="7610824"/>
              <a:ext cx="726480" cy="14040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73F886E3-2C2C-024F-343A-7692755CE42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407468" y="7538824"/>
                <a:ext cx="798120" cy="15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7" name="Encre 16">
                <a:extLst>
                  <a:ext uri="{FF2B5EF4-FFF2-40B4-BE49-F238E27FC236}">
                    <a16:creationId xmlns:a16="http://schemas.microsoft.com/office/drawing/2014/main" id="{E460317B-C7B8-B102-0DBA-BB468B5B437F}"/>
                  </a:ext>
                </a:extLst>
              </p14:cNvPr>
              <p14:cNvContentPartPr/>
              <p14:nvPr/>
            </p14:nvContentPartPr>
            <p14:xfrm>
              <a:off x="10408108" y="8108704"/>
              <a:ext cx="874440" cy="360"/>
            </p14:xfrm>
          </p:contentPart>
        </mc:Choice>
        <mc:Fallback xmlns="">
          <p:pic>
            <p:nvPicPr>
              <p:cNvPr id="17" name="Encre 16">
                <a:extLst>
                  <a:ext uri="{FF2B5EF4-FFF2-40B4-BE49-F238E27FC236}">
                    <a16:creationId xmlns:a16="http://schemas.microsoft.com/office/drawing/2014/main" id="{E460317B-C7B8-B102-0DBA-BB468B5B437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372108" y="8036704"/>
                <a:ext cx="946080" cy="1440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Image 4">
            <a:extLst>
              <a:ext uri="{FF2B5EF4-FFF2-40B4-BE49-F238E27FC236}">
                <a16:creationId xmlns:a16="http://schemas.microsoft.com/office/drawing/2014/main" id="{7503F4C5-4A1A-2994-984E-72353E59A0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9588" y="2533424"/>
            <a:ext cx="12021671" cy="712050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3EDEB76D-110C-E9B3-3DAC-B1B592DDAE7F}"/>
                  </a:ext>
                </a:extLst>
              </p14:cNvPr>
              <p14:cNvContentPartPr/>
              <p14:nvPr/>
            </p14:nvContentPartPr>
            <p14:xfrm>
              <a:off x="7341988" y="6723402"/>
              <a:ext cx="68580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3EDEB76D-110C-E9B3-3DAC-B1B592DDAE7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305988" y="6652349"/>
                <a:ext cx="757440" cy="1687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45F712FD-1A54-A0A1-3C8D-FB0CEF8AC000}"/>
                  </a:ext>
                </a:extLst>
              </p14:cNvPr>
              <p14:cNvContentPartPr/>
              <p14:nvPr/>
            </p14:nvContentPartPr>
            <p14:xfrm>
              <a:off x="5741788" y="6682722"/>
              <a:ext cx="565200" cy="1404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45F712FD-1A54-A0A1-3C8D-FB0CEF8AC000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705788" y="6612522"/>
                <a:ext cx="636840" cy="15408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1092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FD5F4B9-C3E1-A533-AE01-E38E0B3D9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781" y="2573927"/>
            <a:ext cx="11613887" cy="66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زميلكم.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FDBB956-740F-F0D3-8173-DB8320E09A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056" y="1820892"/>
            <a:ext cx="11613887" cy="66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على الصفحة 38، اشتغلوا في مجموعات و أجيبوا عن أسئلة الفهم.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F8DF7C-23ED-2334-C674-9FDEC6138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06" y="724378"/>
            <a:ext cx="1780186" cy="118272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AA2D1D8-6056-C074-F1F7-C30A844BF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255" y="2693457"/>
            <a:ext cx="11433545" cy="686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سنصحح.</a:t>
            </a:r>
          </a:p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 المجموعات التي أجابت بشكل صحيح عن كل الأسئلة.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من يعيد قراءة النص كله بدقة وسرعة؟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BF12413-918A-A8B6-CE4E-8EB98F156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750" y="2762186"/>
            <a:ext cx="11613887" cy="664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 التفاعلي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تكملة قصة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مجموعات ، تخيلوا تكملة لقصة "رسالة عصفور". سأعطيكم الجملة الأولى.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704109" y="250641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قَدَّمْتُ لَهُ بَعْضَ الْأَ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كْـلِ، فَوَقَفَ عَلى حافَةِ النّافِذَةِ....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</a:p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فقرة متجانسة بدون أخطاء.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71FE600-183C-5299-B6A2-8B3C8AAF08ED}"/>
              </a:ext>
            </a:extLst>
          </p:cNvPr>
          <p:cNvSpPr/>
          <p:nvPr/>
        </p:nvSpPr>
        <p:spPr>
          <a:xfrm>
            <a:off x="1704109" y="250641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قَدَّمْتُ لَهُ بَعْضَ الْأَ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كْـلِ، فَوَقَفَ عَلى حافَةِ النّافِذَةِ....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</a:p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022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697FB359-EA96-17E0-EAF9-565227061325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lvl="0" indent="0" algn="ctr" rtl="1">
              <a:buNone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الأقصوصة بسرعة ودقة؛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أنسج قصة على منوال قصة رسالة عصفور وأكتبها على دفتري 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1856A73-E372-E794-79B5-7070E4952C04}"/>
              </a:ext>
            </a:extLst>
          </p:cNvPr>
          <p:cNvSpPr txBox="1"/>
          <p:nvPr/>
        </p:nvSpPr>
        <p:spPr>
          <a:xfrm>
            <a:off x="4724400" y="921378"/>
            <a:ext cx="74376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40،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0F86A0-1AB7-424F-C485-D3F71BDDB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033" y="2350873"/>
            <a:ext cx="4930567" cy="722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1814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B8011DDA-EA3E-330F-D8CD-9876C2E79D2C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EB7FE9C-45A4-82C4-E756-422FE13A916E}"/>
              </a:ext>
            </a:extLst>
          </p:cNvPr>
          <p:cNvSpPr txBox="1"/>
          <p:nvPr/>
        </p:nvSpPr>
        <p:spPr>
          <a:xfrm>
            <a:off x="8275899" y="943999"/>
            <a:ext cx="45112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158646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02397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76FD549-2C8D-F0EB-DE14-8D590BDD14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3557" y="2567423"/>
            <a:ext cx="2376189" cy="296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147253"/>
              </p:ext>
            </p:extLst>
          </p:nvPr>
        </p:nvGraphicFramePr>
        <p:xfrm>
          <a:off x="1860223" y="2203580"/>
          <a:ext cx="9989603" cy="67360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: الهمزة المتطرفة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الأقصوصة؛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30970" y="531462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0A0FA-1173-4042-7032-975A38C5D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1581C6-DD18-06E9-D7EA-4AA919333E55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C5AC2974-D73A-44CD-D02C-4AB2CEDC6633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الأقصوصة بسرعة ودقة؛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أنسج على منوال القصة: الضيف الثقيل مثلا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F2C9F90-9B48-20FD-9651-154F62912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8F2BCA2-A9F9-D80A-EEC6-F4F3F8DE5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199" y="2350873"/>
            <a:ext cx="4743099" cy="72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319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الاعتناء بالنظافة الشخصية والهندام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38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</TotalTime>
  <Words>987</Words>
  <Application>Microsoft Office PowerPoint</Application>
  <PresentationFormat>Personnalisé</PresentationFormat>
  <Paragraphs>216</Paragraphs>
  <Slides>46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46</vt:i4>
      </vt:variant>
    </vt:vector>
  </HeadingPairs>
  <TitlesOfParts>
    <vt:vector size="6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2214</cp:revision>
  <dcterms:created xsi:type="dcterms:W3CDTF">2014-10-09T07:32:24Z</dcterms:created>
  <dcterms:modified xsi:type="dcterms:W3CDTF">2025-10-03T10:41:21Z</dcterms:modified>
</cp:coreProperties>
</file>