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3"/>
  </p:notesMasterIdLst>
  <p:handoutMasterIdLst>
    <p:handoutMasterId r:id="rId54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806" r:id="rId13"/>
    <p:sldId id="2134808454" r:id="rId14"/>
    <p:sldId id="2134808733" r:id="rId15"/>
    <p:sldId id="213480880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694" r:id="rId25"/>
    <p:sldId id="2134808695" r:id="rId26"/>
    <p:sldId id="2134808805" r:id="rId27"/>
    <p:sldId id="2134808539" r:id="rId28"/>
    <p:sldId id="2134808474" r:id="rId29"/>
    <p:sldId id="597" r:id="rId30"/>
    <p:sldId id="2134808671" r:id="rId31"/>
    <p:sldId id="2134808700" r:id="rId32"/>
    <p:sldId id="2134808807" r:id="rId33"/>
    <p:sldId id="2134808704" r:id="rId34"/>
    <p:sldId id="2134808710" r:id="rId35"/>
    <p:sldId id="2134808714" r:id="rId36"/>
    <p:sldId id="2134808715" r:id="rId37"/>
    <p:sldId id="2134808707" r:id="rId38"/>
    <p:sldId id="2134808808" r:id="rId39"/>
    <p:sldId id="2134808698" r:id="rId40"/>
    <p:sldId id="2134808602" r:id="rId41"/>
    <p:sldId id="2134808641" r:id="rId42"/>
    <p:sldId id="2134808547" r:id="rId43"/>
    <p:sldId id="2134808627" r:id="rId44"/>
    <p:sldId id="2134808678" r:id="rId45"/>
    <p:sldId id="838" r:id="rId46"/>
    <p:sldId id="989" r:id="rId47"/>
    <p:sldId id="2134808725" r:id="rId48"/>
    <p:sldId id="2134808501" r:id="rId49"/>
    <p:sldId id="2134808809" r:id="rId50"/>
    <p:sldId id="2134808810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806"/>
          </p14:sldIdLst>
        </p14:section>
        <p14:section name="افتتاح الحصة" id="{B4CCA7F9-F5CC-4171-9420-75CE68236B45}">
          <p14:sldIdLst>
            <p14:sldId id="2134808454"/>
            <p14:sldId id="2134808733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  <p14:sldId id="2134808805"/>
            <p14:sldId id="2134808539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00"/>
            <p14:sldId id="2134808807"/>
            <p14:sldId id="2134808704"/>
            <p14:sldId id="2134808710"/>
            <p14:sldId id="2134808714"/>
            <p14:sldId id="2134808715"/>
            <p14:sldId id="2134808707"/>
            <p14:sldId id="2134808808"/>
            <p14:sldId id="2134808698"/>
            <p14:sldId id="2134808602"/>
            <p14:sldId id="2134808641"/>
            <p14:sldId id="2134808547"/>
            <p14:sldId id="2134808627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809"/>
            <p14:sldId id="2134808810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>
        <p:scale>
          <a:sx n="66" d="100"/>
          <a:sy n="66" d="100"/>
        </p:scale>
        <p:origin x="725" y="3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commentAuthors" Target="commentAuthor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17:45:23.752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0,'2017'38'0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17:45:42.52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0,'2428'0'0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17:45:23.752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0,'2017'38'0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17:45:42.52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0,'2428'0'0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customXml" Target="../ink/ink1.xml"/><Relationship Id="rId7" Type="http://schemas.openxmlformats.org/officeDocument/2006/relationships/image" Target="../media/image37.png"/><Relationship Id="rId12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6" Type="http://schemas.openxmlformats.org/officeDocument/2006/relationships/customXml" Target="../ink/ink2.xml"/><Relationship Id="rId11" Type="http://schemas.openxmlformats.org/officeDocument/2006/relationships/customXml" Target="../ink/ink4.xml"/><Relationship Id="rId5" Type="http://schemas.openxmlformats.org/officeDocument/2006/relationships/image" Target="../media/image36.png"/><Relationship Id="rId10" Type="http://schemas.openxmlformats.org/officeDocument/2006/relationships/image" Target="../media/image35.png"/><Relationship Id="rId9" Type="http://schemas.openxmlformats.org/officeDocument/2006/relationships/customXml" Target="../ink/ink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customXml" Target="../ink/ink5.xml"/><Relationship Id="rId7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0.png"/><Relationship Id="rId11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customXml" Target="../ink/ink8.xml"/><Relationship Id="rId4" Type="http://schemas.openxmlformats.org/officeDocument/2006/relationships/image" Target="../media/image39.png"/><Relationship Id="rId9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2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الإجراءات المتعلقة بأخذ الكلمة باسم المجموعة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812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يَتِمُّ التّوافُقُ عَلى مُيَسِّرٍ واحِدٍ لِكُلِّ نَشاطٍ؛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يُسَجِّلُ الْمُيَسِّرُ ما تَوافَقَ عَلَيْهِ أَعْضاءُ الْمَجْموعَةِ؛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يَطْلُبُ الْإِذْنَ مِنَ الْأُسْتاذِ(ةِ) قَبْلَ عَرْضِ الْمَنْتوجِ؛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يَعْرِضُ الْعَمَلَ باسْمِ الْمَجْموعَةِ بِصَوْتٍ واضِحٍ 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 أَعْضاءَ الْمَجْموعَةِ، وَيُسَجِّلُ مُلاحَظاتِ باقي الْمَجْموعاتِ، وَتَوْجيهاتِ الْأُسْتاذِ(ةِ)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مكتبات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985655" y="38903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بِنْتٌ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985655" y="4528262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بِنْتٌ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حركات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 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985655" y="403916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حَرَكاتٌ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سيارة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985655" y="4634587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سَيّارَةٌ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الصورة: لوحة أسفار و رحلات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لعب الأدوار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قوموا باختيار مشهد من المشاهد وتخيلوا الحوار الدائر بين شخصياته.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المتعلمون فرصة للتفكير.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84292-8982-8BDB-685B-B4B5F148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10" y="2640112"/>
            <a:ext cx="11929730" cy="76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يشخص المشهد أمام زملائكم..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61B82A-79D9-E1B8-F0A7-62F086C61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23" y="2405496"/>
            <a:ext cx="11930906" cy="76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جمع الكلمات الآتية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يقرأ الأستاذ الكلمات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ثم يتناوب المتعلمون على قراءتها.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186439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سَيّارةٌ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وَجْهٌ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هَدِيَّةٌ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سَيّاراتٌ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وُجوهٌ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هَدايا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حوّلوا الكلمات الآتية إلى الجمع  ثم اعرض عملك على زميلك.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53895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وَعْدٌ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شُقَّةٌ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مِرْآةٌ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قُبَّعَةٌ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0B21E2-3490-4C77-3E62-D7CEEA29CF5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E354A-DFD1-8274-C925-9B017CCD9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8EDC1EB-7FE4-535C-88F4-9FD64E1F094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سنصحح جماعة على السبورة. من يقرأ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415B2A6-7B0B-B843-2CAF-F25329038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678078"/>
              </p:ext>
            </p:extLst>
          </p:nvPr>
        </p:nvGraphicFramePr>
        <p:xfrm>
          <a:off x="2092035" y="2127554"/>
          <a:ext cx="9296400" cy="713232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وَعْدٌ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</a:t>
                      </a:r>
                      <a:r>
                        <a:rPr lang="ar-MA" sz="96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وُعودٌ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شُقَّةٌ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</a:t>
                      </a:r>
                      <a:r>
                        <a:rPr lang="ar-MA" sz="96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شُقَقٌ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مِرْآةٌ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96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مَرايا</a:t>
                      </a:r>
                      <a:endParaRPr lang="fr-FR" sz="9600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قُبَّعَةٌ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96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قُبَّعاتٌ</a:t>
                      </a:r>
                      <a:endParaRPr lang="fr-FR" sz="9600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CD8164D-D86E-BC74-BC55-51E27F1BC224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92C8E56-E04F-B681-6A86-55501F151E11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00A23624-75A4-6199-1583-82023AB9B6EA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BE2F0-F486-30EB-82A1-97EAE2E077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0EEF1DD-E74C-88D2-AFCD-0BD52C8C2256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912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السبورة. من يقرأ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81DC46-09C9-08D4-F5C6-77A37412F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960201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لَوْحَةٌ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جَناحٌ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غُرْفَةٌ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9FBE24-D1AD-987D-BDEE-B87E2A5FF511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أَلْواحٌ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A98499-FB01-6782-4E3E-884469698995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أَجْنِحَةٌ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F7927B-BBA5-761C-B091-16C34334B742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غُرَفٌ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1795CA3-03B0-BAFF-D509-EC5629E5BDC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AF6ED34-D4C3-EC4D-FB06-E79B5C0CDD0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646D38F-1C02-C10F-0896-6B86D15472C0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D2A769C7-1EEF-AD1C-5223-BF2387037D3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600C57-E23A-88CC-00B7-E4017904925E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صُوَرٌ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 طرح توقع ما حول مضمون القصة ويفسح المجال أمام المتعلمين لطرح فرضيات أخرى.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صبي مزعج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صبي  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مزعج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4096049" y="2368117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 عن ولد عاق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E7DCC5-4AB9-C96C-7B85-286C18B30785}"/>
              </a:ext>
            </a:extLst>
          </p:cNvPr>
          <p:cNvSpPr/>
          <p:nvPr/>
        </p:nvSpPr>
        <p:spPr>
          <a:xfrm>
            <a:off x="7778458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أتوقع أن يتحدث النص عن تلميذ مشاغب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3E3A9C-1CE1-FFD1-FFC5-648AA7D04F2E}"/>
              </a:ext>
            </a:extLst>
          </p:cNvPr>
          <p:cNvSpPr/>
          <p:nvPr/>
        </p:nvSpPr>
        <p:spPr>
          <a:xfrm>
            <a:off x="727321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أتوقع أن يتحدث النص عن طفل كثير الصراخ.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5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</a:t>
                </a: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C201C1-39FD-F278-EDBF-41EC4E449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955851"/>
            <a:ext cx="11929730" cy="595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163003"/>
            <a:ext cx="6311032" cy="1629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prstClr val="black"/>
                </a:solidFill>
              </a:rPr>
              <a:t>أأتوقع أن يتحدث النص عن ولد عاق.</a:t>
            </a:r>
            <a:endParaRPr lang="fr-MA" sz="3200" b="1" dirty="0">
              <a:solidFill>
                <a:prstClr val="black"/>
              </a:solidFill>
            </a:endParaRPr>
          </a:p>
          <a:p>
            <a:pPr lvl="0" algn="ctr"/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089582"/>
            <a:ext cx="6311032" cy="16775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prstClr val="black"/>
                </a:solidFill>
              </a:rPr>
              <a:t>أتوقع أن يتحدث النص عن تلميذ مشاغب.</a:t>
            </a:r>
            <a:endParaRPr lang="fr-MA" sz="3200" b="1" dirty="0">
              <a:solidFill>
                <a:prstClr val="black"/>
              </a:solidFill>
            </a:endParaRPr>
          </a:p>
          <a:p>
            <a:pPr algn="ctr"/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7038109" y="7064290"/>
            <a:ext cx="6311032" cy="13828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prstClr val="black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prstClr val="black"/>
                </a:solidFill>
              </a:rPr>
              <a:t>ٱلنَّصُّ</a:t>
            </a:r>
            <a:r>
              <a:rPr lang="ar-MA" sz="3200" b="1" dirty="0">
                <a:solidFill>
                  <a:prstClr val="black"/>
                </a:solidFill>
              </a:rPr>
              <a:t>  عن طفل كثير الصراخ.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471165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29849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710973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خذوا الكراسة الصفحة 39 ، سنحدد موقع الكلمات بقراءة مسحية سريعة للنص.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النشاط.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9271EF-E271-CE19-DB9A-DB28F7C2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9463CD99-8A7E-66CA-76DA-2FFF52CF7DBA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3257686-32F1-9F30-854C-64F72295943F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309774F-1854-F475-7E7A-35DFA2D4260F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309774F-1854-F475-7E7A-35DFA2D4260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5F463DF3-12A1-C4FF-AC6D-D191235872C3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5F463DF3-12A1-C4FF-AC6D-D191235872C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090A8B5F-2413-245B-9C7F-6888CF8822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666" y="2455478"/>
            <a:ext cx="11929730" cy="747533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55468853-0F9F-5185-4EF1-8B454F2B2162}"/>
                  </a:ext>
                </a:extLst>
              </p14:cNvPr>
              <p14:cNvContentPartPr/>
              <p14:nvPr/>
            </p14:nvContentPartPr>
            <p14:xfrm>
              <a:off x="11443468" y="7610824"/>
              <a:ext cx="726480" cy="14040"/>
            </p14:xfrm>
          </p:contentPart>
        </mc:Choice>
        <mc:Fallback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55468853-0F9F-5185-4EF1-8B454F2B216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407828" y="7538824"/>
                <a:ext cx="79812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D0EE6225-6479-66FD-BBA8-370AAA5CD737}"/>
                  </a:ext>
                </a:extLst>
              </p14:cNvPr>
              <p14:cNvContentPartPr/>
              <p14:nvPr/>
            </p14:nvContentPartPr>
            <p14:xfrm>
              <a:off x="10408108" y="8108704"/>
              <a:ext cx="874440" cy="360"/>
            </p14:xfrm>
          </p:contentPart>
        </mc:Choice>
        <mc:Fallback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D0EE6225-6479-66FD-BBA8-370AAA5CD73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372108" y="8036704"/>
                <a:ext cx="946080" cy="14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00739-19AE-5455-275A-D7EB530AE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FBC3E1-71CF-4504-0AE4-9E3BFE0E8F3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اتمموا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العمل على الكراسات بقلم الرصاص. ناقش جوابك مع زميلك.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FE45CE4-30E3-2B42-E269-7957D41BE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51A2FD7C-D7D9-335F-D994-706E77F78DDB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56ADB5F-E16E-761A-20F1-1A0F7A0908E7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576BC116-3EBC-A92F-295B-4BB33A120E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666" y="2455478"/>
            <a:ext cx="11929730" cy="747533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7BBDC4A4-37C3-EE1D-97EF-C9D433F02B6F}"/>
                  </a:ext>
                </a:extLst>
              </p14:cNvPr>
              <p14:cNvContentPartPr/>
              <p14:nvPr/>
            </p14:nvContentPartPr>
            <p14:xfrm>
              <a:off x="11443468" y="7610824"/>
              <a:ext cx="726480" cy="14040"/>
            </p14:xfrm>
          </p:contentPart>
        </mc:Choice>
        <mc:Fallback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7BBDC4A4-37C3-EE1D-97EF-C9D433F02B6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07468" y="7538824"/>
                <a:ext cx="79812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90769E0E-3D2E-B8F0-EC45-0FE12C3135E9}"/>
                  </a:ext>
                </a:extLst>
              </p14:cNvPr>
              <p14:cNvContentPartPr/>
              <p14:nvPr/>
            </p14:nvContentPartPr>
            <p14:xfrm>
              <a:off x="10408108" y="8108704"/>
              <a:ext cx="874440" cy="360"/>
            </p14:xfrm>
          </p:contentPart>
        </mc:Choice>
        <mc:Fallback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90769E0E-3D2E-B8F0-EC45-0FE12C3135E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372108" y="8036704"/>
                <a:ext cx="946080" cy="14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097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F3C0D9F-D817-518F-8C35-0F8279E52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752" y="2823587"/>
            <a:ext cx="9897626" cy="520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211441B-F890-E7AB-41EF-1085AA75B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619" y="2540282"/>
            <a:ext cx="9900762" cy="520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الصفحة 38، اشتغلوا في ثنائيات و أجيبوا عن أسئلة الفهم.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7FF2AC4-774B-87EA-B4C2-15654A867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585" y="2864343"/>
            <a:ext cx="10112616" cy="53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الآن،سنصحح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الثنائيات التي أجابت بشكل صحيح على كل الأسئلة.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من يعيد قراءة النص كله بدقة وسرعة؟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9DEA57D-CAC8-FA2F-5AFA-A26E16364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192" y="2769469"/>
            <a:ext cx="11546825" cy="690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تكملة قصة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 ، تخيلوا تكملة لقصة صبي مزعج. سأعطيكم الجملة الأولى.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ذاتَ يَوْمٍ مَرِضَتْ أُمي، فَوَجَدْتُ نَفْسي مُضْطَرّاً لِإِعْدادِ الْحَليبِ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لِأ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خي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الصَّغيرِ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D854B09-DBF1-DC7F-E082-903B5E3CB53E}"/>
              </a:ext>
            </a:extLst>
          </p:cNvPr>
          <p:cNvSpPr/>
          <p:nvPr/>
        </p:nvSpPr>
        <p:spPr>
          <a:xfrm>
            <a:off x="1704109" y="2448539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ذاتَ يَوْمٍ مَرِضَتْ أُمي، فَوَجَدْتُ نَفْسي مُضْطَرّاً لِإِعْدادِ الْحَليبِ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لِأ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خي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الصَّغيرِ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0C09E80-79AF-72CB-79B7-F5B5410E2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378" y="2350873"/>
            <a:ext cx="4740051" cy="7222004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697FB359-EA96-17E0-EAF9-565227061325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أنسج على منوال القصة: الضيف الثقيل مثلا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856A73-E372-E794-79B5-7070E4952C04}"/>
              </a:ext>
            </a:extLst>
          </p:cNvPr>
          <p:cNvSpPr txBox="1"/>
          <p:nvPr/>
        </p:nvSpPr>
        <p:spPr>
          <a:xfrm>
            <a:off x="5257801" y="921378"/>
            <a:ext cx="69042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39،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9181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8011DDA-EA3E-330F-D8CD-9876C2E79D2C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B7FE9C-45A4-82C4-E756-422FE13A916E}"/>
              </a:ext>
            </a:extLst>
          </p:cNvPr>
          <p:cNvSpPr txBox="1"/>
          <p:nvPr/>
        </p:nvSpPr>
        <p:spPr>
          <a:xfrm>
            <a:off x="8275899" y="943999"/>
            <a:ext cx="4511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58646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BEFD99-64E0-BE71-B311-D978D460A4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297491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التاء المربوطة والمبسوطة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الأقصوصة؛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0A0FA-1173-4042-7032-975A38C5D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1581C6-DD18-06E9-D7EA-4AA919333E55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5AC2974-D73A-44CD-D02C-4AB2CEDC6633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أنسج على منوال القصة: الحمامة والنملة مثلا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2C9F90-9B48-20FD-9651-154F62912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5E97BC-D7BD-A2E0-0AE9-98D86835B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9" y="2350873"/>
            <a:ext cx="4854361" cy="704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1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أخذ الكلمة باسم المجموعة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1015</Words>
  <Application>Microsoft Office PowerPoint</Application>
  <PresentationFormat>Personnalisé</PresentationFormat>
  <Paragraphs>216</Paragraphs>
  <Slides>46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46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2209</cp:revision>
  <dcterms:created xsi:type="dcterms:W3CDTF">2014-10-09T07:32:24Z</dcterms:created>
  <dcterms:modified xsi:type="dcterms:W3CDTF">2025-10-02T18:31:39Z</dcterms:modified>
</cp:coreProperties>
</file>