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4"/>
  </p:notesMasterIdLst>
  <p:handoutMasterIdLst>
    <p:handoutMasterId r:id="rId55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802" r:id="rId13"/>
    <p:sldId id="2134808454" r:id="rId14"/>
    <p:sldId id="2134808733" r:id="rId15"/>
    <p:sldId id="2134808801" r:id="rId16"/>
    <p:sldId id="2134808531" r:id="rId17"/>
    <p:sldId id="542" r:id="rId18"/>
    <p:sldId id="987" r:id="rId19"/>
    <p:sldId id="2134808532" r:id="rId20"/>
    <p:sldId id="2134808563" r:id="rId21"/>
    <p:sldId id="2134808690" r:id="rId22"/>
    <p:sldId id="2134808691" r:id="rId23"/>
    <p:sldId id="2134808692" r:id="rId24"/>
    <p:sldId id="2134808693" r:id="rId25"/>
    <p:sldId id="2134808694" r:id="rId26"/>
    <p:sldId id="2134808695" r:id="rId27"/>
    <p:sldId id="2134808805" r:id="rId28"/>
    <p:sldId id="2134808539" r:id="rId29"/>
    <p:sldId id="2134808474" r:id="rId30"/>
    <p:sldId id="597" r:id="rId31"/>
    <p:sldId id="2134808671" r:id="rId32"/>
    <p:sldId id="2134808699" r:id="rId33"/>
    <p:sldId id="2134808700" r:id="rId34"/>
    <p:sldId id="2134808704" r:id="rId35"/>
    <p:sldId id="2134808710" r:id="rId36"/>
    <p:sldId id="2134808714" r:id="rId37"/>
    <p:sldId id="2134808715" r:id="rId38"/>
    <p:sldId id="2134808707" r:id="rId39"/>
    <p:sldId id="2134808804" r:id="rId40"/>
    <p:sldId id="2134808698" r:id="rId41"/>
    <p:sldId id="2134808602" r:id="rId42"/>
    <p:sldId id="2134808641" r:id="rId43"/>
    <p:sldId id="2134808547" r:id="rId44"/>
    <p:sldId id="2134808627" r:id="rId45"/>
    <p:sldId id="2134808678" r:id="rId46"/>
    <p:sldId id="838" r:id="rId47"/>
    <p:sldId id="989" r:id="rId48"/>
    <p:sldId id="2134808725" r:id="rId49"/>
    <p:sldId id="2134808501" r:id="rId50"/>
    <p:sldId id="2134808561" r:id="rId51"/>
    <p:sldId id="2134808503" r:id="rId52"/>
    <p:sldId id="2134808502" r:id="rId5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802"/>
          </p14:sldIdLst>
        </p14:section>
        <p14:section name="افتتاح الحصة" id="{B4CCA7F9-F5CC-4171-9420-75CE68236B45}">
          <p14:sldIdLst>
            <p14:sldId id="2134808454"/>
            <p14:sldId id="2134808733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98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  <p14:sldId id="2134808805"/>
            <p14:sldId id="2134808539"/>
            <p14:sldId id="2134808474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99"/>
            <p14:sldId id="2134808700"/>
            <p14:sldId id="2134808704"/>
            <p14:sldId id="2134808710"/>
            <p14:sldId id="2134808714"/>
            <p14:sldId id="2134808715"/>
            <p14:sldId id="2134808707"/>
            <p14:sldId id="2134808804"/>
            <p14:sldId id="2134808698"/>
            <p14:sldId id="2134808602"/>
            <p14:sldId id="2134808641"/>
            <p14:sldId id="2134808547"/>
            <p14:sldId id="2134808627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commentAuthors" Target="commentAuthor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presProps" Target="pres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02/10/2025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4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</a:t>
                </a:r>
                <a:r>
                  <a:rPr kumimoji="0" lang="f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01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 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الإجراءات المتعلقة بأخذ الكلمة باسم المجموعة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812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يَتِمُّ التّوافُقُ عَلى مُيَسِّرٍ واحِدٍ لِكُلِّ نَشاطٍ؛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يُسَجِّلُ الْمُيَسِّرُ ما تَوافَقَ عَلَيْهِ أَعْضاءُ الْمَجْموعَةِ؛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يَطْلُبُ الْإِذْنَ مِنَ الْأُسْتاذِ(ةِ) قَبْلَ عَرْضِ الْمَنْتوجِ؛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يَعْرِضُ الْعَمَلَ باسْمِ الْمَجْموعَةِ بِصَوْتٍ واضِحٍ 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 أَعْضاءَ الْمَجْموعَةِ، وَيُسَجِّلُ مُلاحَظاتِ باقي الْمَجْموعاتِ، وَتَوْجيهاتِ الْأُسْتاذِ(ةِ)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137D98-A3FA-EC75-6148-B6E305521423}"/>
              </a:ext>
            </a:extLst>
          </p:cNvPr>
          <p:cNvSpPr txBox="1"/>
          <p:nvPr/>
        </p:nvSpPr>
        <p:spPr>
          <a:xfrm>
            <a:off x="160421" y="864864"/>
            <a:ext cx="1233638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ستكتبون كلمات تنتهي بتاء، لنتذكر القاعدة أولا</a:t>
            </a:r>
            <a:endParaRPr lang="fr-FR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3D2244-A720-D653-0F04-12515AC78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0656CC7-7B1D-6702-FA12-65D31EC95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846779"/>
              </p:ext>
            </p:extLst>
          </p:nvPr>
        </p:nvGraphicFramePr>
        <p:xfrm>
          <a:off x="435723" y="2477729"/>
          <a:ext cx="12336381" cy="6423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4393">
                  <a:extLst>
                    <a:ext uri="{9D8B030D-6E8A-4147-A177-3AD203B41FA5}">
                      <a16:colId xmlns:a16="http://schemas.microsoft.com/office/drawing/2014/main" val="4070974176"/>
                    </a:ext>
                  </a:extLst>
                </a:gridCol>
                <a:gridCol w="2212258">
                  <a:extLst>
                    <a:ext uri="{9D8B030D-6E8A-4147-A177-3AD203B41FA5}">
                      <a16:colId xmlns:a16="http://schemas.microsoft.com/office/drawing/2014/main" val="3719967555"/>
                    </a:ext>
                  </a:extLst>
                </a:gridCol>
                <a:gridCol w="4134416">
                  <a:extLst>
                    <a:ext uri="{9D8B030D-6E8A-4147-A177-3AD203B41FA5}">
                      <a16:colId xmlns:a16="http://schemas.microsoft.com/office/drawing/2014/main" val="1131311626"/>
                    </a:ext>
                  </a:extLst>
                </a:gridCol>
                <a:gridCol w="1150782">
                  <a:extLst>
                    <a:ext uri="{9D8B030D-6E8A-4147-A177-3AD203B41FA5}">
                      <a16:colId xmlns:a16="http://schemas.microsoft.com/office/drawing/2014/main" val="254829152"/>
                    </a:ext>
                  </a:extLst>
                </a:gridCol>
                <a:gridCol w="1764532">
                  <a:extLst>
                    <a:ext uri="{9D8B030D-6E8A-4147-A177-3AD203B41FA5}">
                      <a16:colId xmlns:a16="http://schemas.microsoft.com/office/drawing/2014/main" val="1642496374"/>
                    </a:ext>
                  </a:extLst>
                </a:gridCol>
              </a:tblGrid>
              <a:tr h="1303225"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كَيَفَ نُمَيِّزُها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مِثالٌ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مَتى تُكْتَبُ؟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dirty="0">
                          <a:solidFill>
                            <a:srgbClr val="FF0000"/>
                          </a:solidFill>
                        </a:rPr>
                        <a:t>شَكْلُها</a:t>
                      </a:r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dirty="0" err="1">
                          <a:solidFill>
                            <a:srgbClr val="FF0000"/>
                          </a:solidFill>
                        </a:rPr>
                        <a:t>اَلتّأءُ</a:t>
                      </a:r>
                      <a:endParaRPr lang="ar-MA" sz="3600" dirty="0">
                        <a:solidFill>
                          <a:srgbClr val="FF0000"/>
                        </a:solidFill>
                      </a:endParaRPr>
                    </a:p>
                    <a:p>
                      <a:pPr algn="ctr" rtl="1"/>
                      <a:endParaRPr lang="fr-MA" sz="3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14619"/>
                  </a:ext>
                </a:extLst>
              </a:tr>
              <a:tr h="1453597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عِنْدَ الْوَقْفِ تُنْطَقُ "</a:t>
                      </a:r>
                      <a:r>
                        <a:rPr lang="ar-MA" sz="3600" b="1" dirty="0">
                          <a:solidFill>
                            <a:srgbClr val="0070C0"/>
                          </a:solidFill>
                        </a:rPr>
                        <a:t>هاءً</a:t>
                      </a:r>
                      <a:r>
                        <a:rPr lang="ar-MA" sz="3600" b="1" dirty="0"/>
                        <a:t>"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شجر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ةٌ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مكتب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dirty="0"/>
                        <a:t>سمير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dirty="0"/>
                        <a:t>فاطم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ة</a:t>
                      </a:r>
                      <a:endParaRPr lang="fr-MA" sz="36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في</a:t>
                      </a:r>
                      <a:r>
                        <a:rPr lang="ar-MA" sz="3600" b="1" dirty="0"/>
                        <a:t> آخر الأسماء الْمُؤَنَّثَةِ غالباً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ــة/ة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MA" sz="3600" b="1" dirty="0"/>
                    </a:p>
                    <a:p>
                      <a:pPr algn="ctr"/>
                      <a:endParaRPr lang="ar-MA" sz="3600" b="1" dirty="0"/>
                    </a:p>
                    <a:p>
                      <a:pPr algn="ctr"/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اَلْمَرْبوطَةُ</a:t>
                      </a:r>
                    </a:p>
                    <a:p>
                      <a:pPr algn="ctr"/>
                      <a:endParaRPr lang="ar-MA" sz="3600" b="1" dirty="0"/>
                    </a:p>
                    <a:p>
                      <a:pPr algn="ctr"/>
                      <a:endParaRPr lang="fr-MA" sz="3600" b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90275"/>
                  </a:ext>
                </a:extLst>
              </a:tr>
              <a:tr h="1453597"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عِنْدَ الْوَقْفِ تُنْطَقُ "</a:t>
                      </a:r>
                      <a:r>
                        <a:rPr lang="ar-MA" sz="3600" b="1" dirty="0">
                          <a:solidFill>
                            <a:srgbClr val="0070C0"/>
                          </a:solidFill>
                        </a:rPr>
                        <a:t>تاءً</a:t>
                      </a:r>
                      <a:r>
                        <a:rPr lang="ar-MA" sz="3600" b="1" dirty="0"/>
                        <a:t>"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كَتَبَ</a:t>
                      </a:r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ت</a:t>
                      </a:r>
                      <a:r>
                        <a:rPr lang="ar-MA" sz="3600" b="1" dirty="0"/>
                        <a:t>ْ -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نَب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َتَ</a:t>
                      </a:r>
                      <a:r>
                        <a:rPr lang="ar-MA" sz="3600" b="1" dirty="0"/>
                        <a:t>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صَو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ْتٌ 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حو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تٌ</a:t>
                      </a:r>
                    </a:p>
                    <a:p>
                      <a:pPr algn="ctr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بِنْ</a:t>
                      </a:r>
                      <a:r>
                        <a:rPr lang="ar-MA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تٌ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في آخر الأفعال أو بعض الأسماء غير الْمُؤَنَّثَةِ</a:t>
                      </a:r>
                    </a:p>
                    <a:p>
                      <a:pPr algn="ctr"/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/>
                        <a:t>ــت/ت</a:t>
                      </a:r>
                      <a:endParaRPr lang="fr-MA" sz="36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600" b="1" dirty="0">
                          <a:solidFill>
                            <a:srgbClr val="FF0000"/>
                          </a:solidFill>
                        </a:rPr>
                        <a:t>اَلْمَبْسوطَةُ</a:t>
                      </a:r>
                      <a:endParaRPr lang="fr-MA" sz="3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7892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709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بتاء. اُكتبوا: كتبتُ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985655" y="38903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كَتَبْتُ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مكتبة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985655" y="4528262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مَكْتَبَةٌ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بيت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 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985655" y="403916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بَيْتٌ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دمية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 من يعلل الجواب؟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985655" y="4634587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دُمْيَةٌ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الصورة: لوحة أسفار و رحلات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سألاحظ الصورة، ثم أشير إلى عنصر منها، وأعبر عنه بكلمة واحدة: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484292-8982-8BDB-685B-B4B5F148C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810" y="2640112"/>
            <a:ext cx="11929730" cy="764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61B82A-79D9-E1B8-F0A7-62F086C61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23" y="2405496"/>
            <a:ext cx="11930906" cy="76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جمع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015275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شارِعٌ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لَوْنٌ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مِفْتاحٌ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شَوارِعُ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أَلْوانٌ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مَفاتيحُ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72A91-2253-291A-71A9-026ABC24C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EF7D915-9825-6F74-A930-1C4FE2930B5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 عند الإشارة.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16AA10-145A-DF03-C222-7F805BD80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56E1FB-CD46-4741-007F-58E9C6F58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151306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شارِعٌ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لَوْنٌ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مِفْتاحٌ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AA78AA42-918F-F5D8-1226-FA103C8314B9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شَوارِعُ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4F5B6C-41D5-2189-0F59-E42948F6C9DB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أَلْوانٌ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75DDE82-4926-C45B-6D7C-F3DEE737DC39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مَفاتيحُ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C54002D9-1763-5283-E285-D8A2B375B01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6469ADC7-3245-06C3-7AA2-DCA253C41B4D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D5D9484D-AD00-789F-CEAB-E32B95DB927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52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حوّلوا الكلمات الآتية إلى الجمع  ثم اعرض عملك على زميلك.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302095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لَوْحَةٌ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جَناحٌ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غُرْفَةٌ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0B21E2-3490-4C77-3E62-D7CEEA29CF5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سنصحح جماعة على السبورة. من يقرأ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81DC46-09C9-08D4-F5C6-77A37412F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960201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لَوْحَةٌ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جَناحٌ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غُرْفَةٌ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صورَةٌ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9FBE24-D1AD-987D-BDEE-B87E2A5FF511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أَلْواحٌ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6A98499-FB01-6782-4E3E-884469698995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أَجْنِحَةٌ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F7927B-BBA5-761C-B091-16C34334B742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غُرَفٌ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01795CA3-03B0-BAFF-D509-EC5629E5BDC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AF6ED34-D4C3-EC4D-FB06-E79B5C0CDD0E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3646D38F-1C02-C10F-0896-6B86D15472C0}"/>
              </a:ext>
            </a:extLst>
          </p:cNvPr>
          <p:cNvSpPr/>
          <p:nvPr/>
        </p:nvSpPr>
        <p:spPr>
          <a:xfrm>
            <a:off x="6594764" y="656425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D2A769C7-1EEF-AD1C-5223-BF2387037D3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A600C57-E23A-88CC-00B7-E4017904925E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صُوَرٌ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: (الصديق وقت الضيق) 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83408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 طرح توقع ما حول مضمون القصة ويفسح المجال أمام المتعلمين لطرح فرضيات أخرى.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8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اَلصَّديقُ وَقْتَ</a:t>
            </a:r>
            <a:r>
              <a:rPr lang="ar-MA" sz="4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ٱلضّيقِ</a:t>
            </a:r>
            <a:endParaRPr lang="fr-FR" sz="4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صَديقٌ</a:t>
            </a:r>
            <a:endParaRPr lang="fr-FR" sz="4400" b="1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ضيقٌ وَشِدَّةٌ</a:t>
            </a:r>
            <a:endParaRPr lang="fr-FR" sz="4400" b="1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4DF9247-F79C-CF5A-C1FF-F0376C851604}"/>
              </a:ext>
            </a:extLst>
          </p:cNvPr>
          <p:cNvSpPr/>
          <p:nvPr/>
        </p:nvSpPr>
        <p:spPr>
          <a:xfrm>
            <a:off x="5667224" y="8483289"/>
            <a:ext cx="2381551" cy="1335130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اَلْوَفاءُ</a:t>
            </a:r>
            <a:endParaRPr lang="fr-FR" sz="4400" b="1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CA7C2EB4-6995-8FCA-64A7-CEA79126B1FC}"/>
              </a:ext>
            </a:extLst>
          </p:cNvPr>
          <p:cNvSpPr/>
          <p:nvPr/>
        </p:nvSpPr>
        <p:spPr>
          <a:xfrm>
            <a:off x="6615683" y="727706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3449782" y="2159829"/>
            <a:ext cx="5856489" cy="95398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أَهَمِّيَّةِ الصَّداقَةِ.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E7DCC5-4AB9-C96C-7B85-286C18B30785}"/>
              </a:ext>
            </a:extLst>
          </p:cNvPr>
          <p:cNvSpPr/>
          <p:nvPr/>
        </p:nvSpPr>
        <p:spPr>
          <a:xfrm>
            <a:off x="7778458" y="6954234"/>
            <a:ext cx="521022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عَنِ الْمَشاكِلِ بَيْنَ الْأَصْدِقاءِ.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3E3A9C-1CE1-FFD1-FFC5-648AA7D04F2E}"/>
              </a:ext>
            </a:extLst>
          </p:cNvPr>
          <p:cNvSpPr/>
          <p:nvPr/>
        </p:nvSpPr>
        <p:spPr>
          <a:xfrm>
            <a:off x="426101" y="6954234"/>
            <a:ext cx="5511442" cy="133513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عَنِ الصَّديقِ الْوَفِيِّ.</a:t>
            </a:r>
            <a:endParaRPr lang="fr-M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  <p:bldP spid="11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A900C8C-C460-CD36-9360-4BCB1CFD4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988" y="2602721"/>
            <a:ext cx="11574024" cy="580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858000" y="3464337"/>
            <a:ext cx="6491141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عَنِ الصَّديقِ الْوَفِيِّ</a:t>
            </a:r>
            <a:r>
              <a:rPr lang="ar-MA" sz="3200" b="1" dirty="0">
                <a:solidFill>
                  <a:prstClr val="black"/>
                </a:solidFill>
              </a:rPr>
              <a:t>.</a:t>
            </a:r>
            <a:endParaRPr lang="fr-MA" sz="3200" b="1" dirty="0">
              <a:solidFill>
                <a:prstClr val="black"/>
              </a:solidFill>
            </a:endParaRPr>
          </a:p>
          <a:p>
            <a:pPr lvl="0" algn="ctr"/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858000" y="5167757"/>
            <a:ext cx="6491141" cy="1304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قَـدْ يَتَحَدَّثُ ٱلنَّصُّ عَنِ الْمَشاكِلِ بَيْنَ الْأَصْدِقاءِ</a:t>
            </a:r>
            <a:r>
              <a:rPr lang="ar-MA" sz="3200" b="1" dirty="0">
                <a:solidFill>
                  <a:prstClr val="black"/>
                </a:solidFill>
              </a:rPr>
              <a:t>.</a:t>
            </a:r>
            <a:endParaRPr lang="fr-MA" sz="3200" b="1" dirty="0">
              <a:solidFill>
                <a:prstClr val="black"/>
              </a:solidFill>
            </a:endParaRPr>
          </a:p>
          <a:p>
            <a:pPr algn="ctr"/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858000" y="7064290"/>
            <a:ext cx="6491141" cy="13828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أَهَمِّيَّةِ الصَّداقَةِ</a:t>
            </a:r>
            <a:r>
              <a:rPr lang="ar-MA" sz="3200" b="1" dirty="0">
                <a:solidFill>
                  <a:prstClr val="black"/>
                </a:solidFill>
              </a:rPr>
              <a:t>.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872031" y="2114243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471165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7298491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76DAC-F7A0-FDCD-45B6-0FC561BACFC8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ar-MA" sz="4400" b="1" dirty="0">
                <a:solidFill>
                  <a:prstClr val="black"/>
                </a:solidFill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7" grpId="0" animBg="1"/>
      <p:bldP spid="9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710973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خذوا الكراسة الصفحة 38 ، سنحدد موقع الكلمات بقراءة مسحية سريعة للنص.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ينمذج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الأستاذ النشاط.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9271EF-E271-CE19-DB9A-DB28F7C24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6" name="Signe Moins 5">
            <a:extLst>
              <a:ext uri="{FF2B5EF4-FFF2-40B4-BE49-F238E27FC236}">
                <a16:creationId xmlns:a16="http://schemas.microsoft.com/office/drawing/2014/main" id="{9463CD99-8A7E-66CA-76DA-2FFF52CF7DBA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BFD727-B0EB-9521-114C-BE4DE5982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767" y="2700670"/>
            <a:ext cx="11908465" cy="6967296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E3257686-32F1-9F30-854C-64F72295943F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Signe Moins 2">
            <a:extLst>
              <a:ext uri="{FF2B5EF4-FFF2-40B4-BE49-F238E27FC236}">
                <a16:creationId xmlns:a16="http://schemas.microsoft.com/office/drawing/2014/main" id="{40AD6218-1C09-24E7-051C-4CA335805F4A}"/>
              </a:ext>
            </a:extLst>
          </p:cNvPr>
          <p:cNvSpPr/>
          <p:nvPr/>
        </p:nvSpPr>
        <p:spPr>
          <a:xfrm>
            <a:off x="9441713" y="6861832"/>
            <a:ext cx="575124" cy="2316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Signe Moins 3">
            <a:extLst>
              <a:ext uri="{FF2B5EF4-FFF2-40B4-BE49-F238E27FC236}">
                <a16:creationId xmlns:a16="http://schemas.microsoft.com/office/drawing/2014/main" id="{0349E3F3-0944-E2D7-18C4-078A5BB384AE}"/>
              </a:ext>
            </a:extLst>
          </p:cNvPr>
          <p:cNvSpPr/>
          <p:nvPr/>
        </p:nvSpPr>
        <p:spPr>
          <a:xfrm>
            <a:off x="7606146" y="6847654"/>
            <a:ext cx="801234" cy="2316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8ADE9-BF52-3C3F-4BF2-328525CF0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B9AE36-8DB7-982E-8F30-842F549451D9}"/>
              </a:ext>
            </a:extLst>
          </p:cNvPr>
          <p:cNvSpPr txBox="1"/>
          <p:nvPr/>
        </p:nvSpPr>
        <p:spPr>
          <a:xfrm>
            <a:off x="215839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في ثنائيات،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أ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تمموا العمل على الكراسات بقلم الرصاص. ناقش جوابك مع زميلك.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igne Moins 5">
            <a:extLst>
              <a:ext uri="{FF2B5EF4-FFF2-40B4-BE49-F238E27FC236}">
                <a16:creationId xmlns:a16="http://schemas.microsoft.com/office/drawing/2014/main" id="{6CEE66B3-BFB3-FF39-409F-14B502DE200E}"/>
              </a:ext>
            </a:extLst>
          </p:cNvPr>
          <p:cNvSpPr/>
          <p:nvPr/>
        </p:nvSpPr>
        <p:spPr>
          <a:xfrm>
            <a:off x="9919854" y="5293667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96BB23-4B40-FCF6-2E36-91D8901EA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30" y="2700670"/>
            <a:ext cx="11908465" cy="6967296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1E1F526A-D8A9-64CC-A803-7364CD5E56C7}"/>
              </a:ext>
            </a:extLst>
          </p:cNvPr>
          <p:cNvSpPr/>
          <p:nvPr/>
        </p:nvSpPr>
        <p:spPr>
          <a:xfrm>
            <a:off x="9441712" y="6443330"/>
            <a:ext cx="478142" cy="55289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44B6AA6-F82B-914C-5A76-C0DBEBAB0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767" y="2700670"/>
            <a:ext cx="11908465" cy="6967296"/>
          </a:xfrm>
          <a:prstGeom prst="rect">
            <a:avLst/>
          </a:prstGeom>
        </p:spPr>
      </p:pic>
      <p:sp>
        <p:nvSpPr>
          <p:cNvPr id="4" name="Signe Moins 3">
            <a:extLst>
              <a:ext uri="{FF2B5EF4-FFF2-40B4-BE49-F238E27FC236}">
                <a16:creationId xmlns:a16="http://schemas.microsoft.com/office/drawing/2014/main" id="{1BF40889-4F00-B360-05B0-A78316BFD40A}"/>
              </a:ext>
            </a:extLst>
          </p:cNvPr>
          <p:cNvSpPr/>
          <p:nvPr/>
        </p:nvSpPr>
        <p:spPr>
          <a:xfrm>
            <a:off x="9441713" y="6861832"/>
            <a:ext cx="575124" cy="2316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Signe Moins 8">
            <a:extLst>
              <a:ext uri="{FF2B5EF4-FFF2-40B4-BE49-F238E27FC236}">
                <a16:creationId xmlns:a16="http://schemas.microsoft.com/office/drawing/2014/main" id="{2EBD0ABF-DBF3-B30B-74EC-F8B4AA68CA30}"/>
              </a:ext>
            </a:extLst>
          </p:cNvPr>
          <p:cNvSpPr/>
          <p:nvPr/>
        </p:nvSpPr>
        <p:spPr>
          <a:xfrm>
            <a:off x="7606146" y="6847654"/>
            <a:ext cx="801234" cy="2316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6D888D9-195D-0C1A-900E-674FF6264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215839" y="685423"/>
            <a:ext cx="2017904" cy="13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645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59CE7B-CC5D-421F-52DC-78374978F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642" y="2764464"/>
            <a:ext cx="11546958" cy="690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913876A-91C3-E434-AD6D-15BBE2C82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587" y="1689816"/>
            <a:ext cx="11546825" cy="690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الصفحة 38، اشتغلوا في ثنائيات و أجيبوا عن أسئلة الفهم.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EB02D7-53B7-29F5-851A-762A86514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86" y="2700670"/>
            <a:ext cx="11164186" cy="6752243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95B470B-FB0D-441A-65F1-846454C82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215839" y="685423"/>
            <a:ext cx="2017904" cy="13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الآن،سنصحح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الثنائيات التي أجابت بشكل صحيح عن كل الأسئلة.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846D30A-103B-2BB2-8C7C-077FACD55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215839" y="685423"/>
            <a:ext cx="2017904" cy="133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من يعيد قراءة النص كله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9DEA57D-CAC8-FA2F-5AFA-A26E16364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192" y="2769469"/>
            <a:ext cx="11546825" cy="690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تكملة قصة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تخيلوا تكملة لقصة الصديق وقت الضيق. سأعطيكم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8191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هَذِه اللَّحْظَةِ عادَ أَحَدُ الصَّيّادينَ وَفي يَدِهِ بُنْدُقِيَّةٌ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CD845984-F3CF-9EC1-93ED-BE22E8B76B47}"/>
              </a:ext>
            </a:extLst>
          </p:cNvPr>
          <p:cNvSpPr/>
          <p:nvPr/>
        </p:nvSpPr>
        <p:spPr>
          <a:xfrm>
            <a:off x="1565564" y="328191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هَذِه اللَّحْظَةِ عادَ أَحَدُ الصَّيّادينَ وَفي يَدِهِ بُنْدُقِيَّةٌ.</a:t>
            </a:r>
          </a:p>
          <a:p>
            <a:pPr lvl="0"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38،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الأقصوصة بسرعة ودقة؛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أنسج على منوال القصة: الحمامة والنملة مثلا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53113BD-5D61-803C-7D11-180792D9A6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199" y="2350873"/>
            <a:ext cx="4854361" cy="704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8BEFD99-64E0-BE71-B311-D978D460A4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297491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التاء المربوطة والمبسوطة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الأقصوصة؛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0" y="959666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857358" y="2220246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الفقرات (الصفحة 35)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أنقل فقرة على دفتري.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20ADAF-F8C5-B50E-B7B7-EF92C2BBA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374" y="2220247"/>
            <a:ext cx="5189670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03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أخذ الكلمة باسم المجموعة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1082</Words>
  <Application>Microsoft Office PowerPoint</Application>
  <PresentationFormat>Personnalisé</PresentationFormat>
  <Paragraphs>236</Paragraphs>
  <Slides>47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47</vt:i4>
      </vt:variant>
    </vt:vector>
  </HeadingPairs>
  <TitlesOfParts>
    <vt:vector size="6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2209</cp:revision>
  <dcterms:created xsi:type="dcterms:W3CDTF">2014-10-09T07:32:24Z</dcterms:created>
  <dcterms:modified xsi:type="dcterms:W3CDTF">2025-10-02T21:20:47Z</dcterms:modified>
</cp:coreProperties>
</file>