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49"/>
  </p:notesMasterIdLst>
  <p:handoutMasterIdLst>
    <p:handoutMasterId r:id="rId50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710" r:id="rId11"/>
    <p:sldId id="2134808454" r:id="rId12"/>
    <p:sldId id="2134808687" r:id="rId13"/>
    <p:sldId id="2134808711" r:id="rId14"/>
    <p:sldId id="2134808531" r:id="rId15"/>
    <p:sldId id="2134808691" r:id="rId16"/>
    <p:sldId id="2134808617" r:id="rId17"/>
    <p:sldId id="2134808620" r:id="rId18"/>
    <p:sldId id="2134808532" r:id="rId19"/>
    <p:sldId id="2134808692" r:id="rId20"/>
    <p:sldId id="2134808563" r:id="rId21"/>
    <p:sldId id="2134808537" r:id="rId22"/>
    <p:sldId id="2134808597" r:id="rId23"/>
    <p:sldId id="2134808581" r:id="rId24"/>
    <p:sldId id="2134808598" r:id="rId25"/>
    <p:sldId id="2134808582" r:id="rId26"/>
    <p:sldId id="2134808599" r:id="rId27"/>
    <p:sldId id="2134808448" r:id="rId28"/>
    <p:sldId id="2134808539" r:id="rId29"/>
    <p:sldId id="2134808474" r:id="rId30"/>
    <p:sldId id="2134808468" r:id="rId31"/>
    <p:sldId id="597" r:id="rId32"/>
    <p:sldId id="2134808653" r:id="rId33"/>
    <p:sldId id="2134808678" r:id="rId34"/>
    <p:sldId id="2134808707" r:id="rId35"/>
    <p:sldId id="2134808661" r:id="rId36"/>
    <p:sldId id="2134808700" r:id="rId37"/>
    <p:sldId id="2134808701" r:id="rId38"/>
    <p:sldId id="2134808669" r:id="rId39"/>
    <p:sldId id="2134808680" r:id="rId40"/>
    <p:sldId id="2134808712" r:id="rId41"/>
    <p:sldId id="2134808664" r:id="rId42"/>
    <p:sldId id="2134808705" r:id="rId43"/>
    <p:sldId id="2134808706" r:id="rId44"/>
    <p:sldId id="2134808501" r:id="rId45"/>
    <p:sldId id="2134808561" r:id="rId46"/>
    <p:sldId id="2134808503" r:id="rId47"/>
    <p:sldId id="2134808502" r:id="rId4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710"/>
          </p14:sldIdLst>
        </p14:section>
        <p14:section name="افتتاح الحصة" id="{B4CCA7F9-F5CC-4171-9420-75CE68236B45}">
          <p14:sldIdLst>
            <p14:sldId id="2134808454"/>
            <p14:sldId id="2134808687"/>
            <p14:sldId id="2134808711"/>
            <p14:sldId id="2134808531"/>
          </p14:sldIdLst>
        </p14:section>
        <p14:section name="نشاط اعتيادي" id="{3822E05A-48B7-466A-9806-AC1514DAD3AF}">
          <p14:sldIdLst>
            <p14:sldId id="2134808691"/>
            <p14:sldId id="2134808617"/>
            <p14:sldId id="2134808620"/>
            <p14:sldId id="2134808532"/>
            <p14:sldId id="2134808692"/>
            <p14:sldId id="2134808563"/>
            <p14:sldId id="2134808537"/>
            <p14:sldId id="2134808597"/>
            <p14:sldId id="2134808581"/>
            <p14:sldId id="2134808598"/>
            <p14:sldId id="2134808582"/>
            <p14:sldId id="2134808599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</p14:sldIdLst>
        </p14:section>
        <p14:section name="أنشطة القراءةوالكتابة" id="{A25CF4A3-DA66-4B51-A640-2EC4C5A8918F}">
          <p14:sldIdLst>
            <p14:sldId id="597"/>
            <p14:sldId id="2134808653"/>
            <p14:sldId id="2134808678"/>
            <p14:sldId id="2134808707"/>
            <p14:sldId id="2134808661"/>
            <p14:sldId id="2134808700"/>
            <p14:sldId id="2134808701"/>
            <p14:sldId id="2134808669"/>
            <p14:sldId id="2134808680"/>
            <p14:sldId id="2134808712"/>
            <p14:sldId id="2134808664"/>
          </p14:sldIdLst>
        </p14:section>
        <p14:section name="ألعاب" id="{66953B43-0502-40BE-9D9D-49C14FC1791C}">
          <p14:sldIdLst>
            <p14:sldId id="2134808705"/>
            <p14:sldId id="2134808706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  <p:cmAuthor id="2" name="OMKELTOUM EL MADANI" initials="OE" lastIdx="1" clrIdx="1">
    <p:extLst>
      <p:ext uri="{19B8F6BF-5375-455C-9EA6-DF929625EA0E}">
        <p15:presenceInfo xmlns:p15="http://schemas.microsoft.com/office/powerpoint/2012/main" userId="dacd0b67ec2b3d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10147E"/>
    <a:srgbClr val="8A0000"/>
    <a:srgbClr val="19199B"/>
    <a:srgbClr val="006DB4"/>
    <a:srgbClr val="E74C3C"/>
    <a:srgbClr val="D4EAF3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45" autoAdjust="0"/>
    <p:restoredTop sz="86609" autoAdjust="0"/>
  </p:normalViewPr>
  <p:slideViewPr>
    <p:cSldViewPr snapToGrid="0" showGuides="1">
      <p:cViewPr varScale="1">
        <p:scale>
          <a:sx n="36" d="100"/>
          <a:sy n="36" d="100"/>
        </p:scale>
        <p:origin x="264" y="4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1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image" Target="../media/image43.png"/><Relationship Id="rId10" Type="http://schemas.openxmlformats.org/officeDocument/2006/relationships/image" Target="../media/image53.png"/><Relationship Id="rId4" Type="http://schemas.openxmlformats.org/officeDocument/2006/relationships/image" Target="../media/image56.png"/><Relationship Id="rId9" Type="http://schemas.openxmlformats.org/officeDocument/2006/relationships/customXml" Target="../ink/ink4.xml"/><Relationship Id="rId1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customXml" Target="../ink/ink12.xml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12" Type="http://schemas.openxmlformats.org/officeDocument/2006/relationships/image" Target="../media/image5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8.png"/><Relationship Id="rId11" Type="http://schemas.openxmlformats.org/officeDocument/2006/relationships/customXml" Target="../ink/ink11.xml"/><Relationship Id="rId5" Type="http://schemas.openxmlformats.org/officeDocument/2006/relationships/customXml" Target="../ink/ink8.xml"/><Relationship Id="rId15" Type="http://schemas.openxmlformats.org/officeDocument/2006/relationships/image" Target="../media/image43.png"/><Relationship Id="rId10" Type="http://schemas.openxmlformats.org/officeDocument/2006/relationships/image" Target="../media/image50.png"/><Relationship Id="rId4" Type="http://schemas.openxmlformats.org/officeDocument/2006/relationships/image" Target="../media/image47.png"/><Relationship Id="rId9" Type="http://schemas.openxmlformats.org/officeDocument/2006/relationships/customXml" Target="../ink/ink10.xml"/><Relationship Id="rId1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r" defTabSz="685834" rtl="1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9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fr-FR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سلوك اليوم حول الاستماع و أخذ الكلمة، انتبهوا جيدا التعليمات التالية: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978195" y="2516256"/>
            <a:ext cx="11759609" cy="70812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D220A81-8B35-6599-6804-AB2728F120A9}"/>
              </a:ext>
            </a:extLst>
          </p:cNvPr>
          <p:cNvGraphicFramePr>
            <a:graphicFrameLocks noGrp="1"/>
          </p:cNvGraphicFramePr>
          <p:nvPr/>
        </p:nvGraphicFramePr>
        <p:xfrm>
          <a:off x="2126744" y="3976577"/>
          <a:ext cx="9781719" cy="4347152"/>
        </p:xfrm>
        <a:graphic>
          <a:graphicData uri="http://schemas.openxmlformats.org/drawingml/2006/table">
            <a:tbl>
              <a:tblPr rtl="1" firstRow="1" firstCol="1" bandRow="1"/>
              <a:tblGrid>
                <a:gridCol w="9781719">
                  <a:extLst>
                    <a:ext uri="{9D8B030D-6E8A-4147-A177-3AD203B41FA5}">
                      <a16:colId xmlns:a16="http://schemas.microsoft.com/office/drawing/2014/main" val="207440682"/>
                    </a:ext>
                  </a:extLst>
                </a:gridCol>
              </a:tblGrid>
              <a:tr h="4347152">
                <a:tc>
                  <a:txBody>
                    <a:bodyPr/>
                    <a:lstStyle/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ترتيب الطاولات والكراسي بعد كل حصة. 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رمي النفايات في السلة. 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الحفاظ على  نظافة الدفاتر و الكتب.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الحرص على نظافة الهندام والنظافة الشخصية.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احترم وألتزم بالقانون الداخلي للمدرسة والتزم بالنظام.</a:t>
                      </a:r>
                    </a:p>
                    <a:p>
                      <a:pPr marL="0" lvl="0" indent="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None/>
                      </a:pP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234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3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1969733"/>
            <a:ext cx="9407236" cy="15354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البحث عن </a:t>
            </a:r>
            <a:r>
              <a:rPr lang="ar-MA" sz="8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أضداد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الكلمات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69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67F1D4-525C-4E73-5925-635B85FD2F81}"/>
              </a:ext>
            </a:extLst>
          </p:cNvPr>
          <p:cNvSpPr/>
          <p:nvPr/>
        </p:nvSpPr>
        <p:spPr>
          <a:xfrm>
            <a:off x="689810" y="4488575"/>
            <a:ext cx="1233637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غَنِيٌّ - 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تَشاجَرَ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شُجاعٌ –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أَحَبَّ</a:t>
            </a:r>
            <a:r>
              <a:rPr lang="ar-MA" sz="66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6600" b="1" kern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قَويٌّ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ينتدب الأستاذ بعض التلاميذ لقراءة الكلمات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C5A585D-5CCB-6CA3-30B6-0A06F3B87017}"/>
              </a:ext>
            </a:extLst>
          </p:cNvPr>
          <p:cNvSpPr/>
          <p:nvPr/>
        </p:nvSpPr>
        <p:spPr>
          <a:xfrm>
            <a:off x="689810" y="4488575"/>
            <a:ext cx="1233637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غَنِيٌّ - 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تَشاجَرَ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شُجاعٌ –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أَحَبَّ</a:t>
            </a:r>
            <a:r>
              <a:rPr lang="ar-MA" sz="66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6600" b="1" kern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قَويٌّ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254937" y="751817"/>
            <a:ext cx="11973429" cy="12464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تبحثون عن ضد لكل كلمة، مثلا : صغير ضدها كبير ، جميل ضدها قبيح.....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الأمثلة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النشاط.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BABE81E-E859-46D2-85C5-E65530296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150" y="2556982"/>
            <a:ext cx="8683700" cy="663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46E4C-D0F4-43F5-D136-2537210FB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C9241E-53CB-37A3-33EE-436AF717BFEB}"/>
              </a:ext>
            </a:extLst>
          </p:cNvPr>
          <p:cNvSpPr txBox="1"/>
          <p:nvPr/>
        </p:nvSpPr>
        <p:spPr>
          <a:xfrm>
            <a:off x="975287" y="72661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اكتبوا ضد:  تَشاجَرَ 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1DB5F24-B4CE-7C3E-DAA3-CE63F9806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9C0FB21-FE9A-A317-63F2-0F5F752C7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22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3148206" y="4315611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ar-MA" sz="239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</a:rPr>
              <a:t>تَصالَحَ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اُكتبوا  ضد أَحَبَّ 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4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كَرِهَ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ضد قَوِي 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ضَعيفٌ 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ضد شجاع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جَبانٌ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هواياتي.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واحدة: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1F7814-51E7-5717-6BCF-907CB4A1D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017" y="2464904"/>
            <a:ext cx="10396331" cy="731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7349EEC-9BA2-B852-E259-2BCABC32C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661" y="1881857"/>
            <a:ext cx="10400677" cy="791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406013" y="1074684"/>
            <a:ext cx="12133006" cy="16980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يعرض الأستاذ الكلمات  على السبورة، ثم يطلب من المتعلمين تركيبها في جمل.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يدون الأستاذ بعض الجمل على السبورة الجانبية و ينتدب بعض المتعلمين لقراءتها.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1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أتمم كتابة فقرة؛</a:t>
            </a:r>
          </a:p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marR="0" lvl="1" indent="-45720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نقل فقرة على الدفاتر.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11AE5-4B0B-821B-FFC5-1FFF5154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FA7789-2EFE-2CB3-B914-6F518EAF5CDF}"/>
              </a:ext>
            </a:extLst>
          </p:cNvPr>
          <p:cNvSpPr txBox="1"/>
          <p:nvPr/>
        </p:nvSpPr>
        <p:spPr>
          <a:xfrm>
            <a:off x="271257" y="86179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الكراسة ص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32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النشاط 1 ، قوموا بإتمام الفقرة بالكلمات المناسبة.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يمنح الوقت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الكا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لإنجاز المطلوب.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1BA648-F3C9-63E3-E14F-2A97EFB40518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D1ACF-686C-CCAC-1348-C651FAE7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EA1B30B-09C3-217D-5186-274B19F36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378" y="2955851"/>
            <a:ext cx="10611292" cy="500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6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954265" y="5143500"/>
            <a:ext cx="9582538" cy="2654573"/>
            <a:chOff x="1954265" y="5143500"/>
            <a:chExt cx="9582538" cy="265457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654573"/>
              <a:chOff x="3334343" y="5038743"/>
              <a:chExt cx="9344906" cy="2654573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65457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بالهوايات؛</a:t>
                </a: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بسيطة وفهمها ونقلها؛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1954265" y="6867048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66F89-96E5-08C5-052D-BBA6A01A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DBFE03-47D8-5983-0A99-1B783FE189E5}"/>
              </a:ext>
            </a:extLst>
          </p:cNvPr>
          <p:cNvSpPr txBox="1"/>
          <p:nvPr/>
        </p:nvSpPr>
        <p:spPr>
          <a:xfrm>
            <a:off x="271257" y="984902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ناقش إجاباتك مع زميلك واقرأ الفقرة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62914-9C15-4198-EED3-CDE6F8A72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3C5DFF8-7F33-2834-300F-B2B0EF78B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972" y="2637827"/>
            <a:ext cx="10614056" cy="501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0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29C6C-0A35-299D-6315-31DB524E9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41303B2-B1DB-3077-C39F-710B2D4D2C7C}"/>
              </a:ext>
            </a:extLst>
          </p:cNvPr>
          <p:cNvSpPr txBox="1"/>
          <p:nvPr/>
        </p:nvSpPr>
        <p:spPr>
          <a:xfrm>
            <a:off x="271257" y="86179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الفقرة؟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يتناوب المتعلمون على قراءة الفقرة.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473070-12E5-D644-2102-F3406103F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14A34CB-36DD-DF2D-8703-7D0111C03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1270" y="7148745"/>
            <a:ext cx="1241675" cy="65040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5CF1B23-43C1-1EDF-BC89-FA9B42F346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7752" y="5906964"/>
            <a:ext cx="1241675" cy="91716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8DE7EA-F677-1680-A7DD-1C7B0B3D7B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8589" y="5620797"/>
            <a:ext cx="1049277" cy="57233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CC060EA-B0CC-47F8-D9AB-26D1386664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4556" y="5595376"/>
            <a:ext cx="987528" cy="46844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5B627AF-42AD-CF85-44D6-A332E96A41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0363" y="6949038"/>
            <a:ext cx="815274" cy="64851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B51082B-D967-748D-341C-5AEF86B0B8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4114" y="7019718"/>
            <a:ext cx="955138" cy="50715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5EEA8E4-0AE8-1E82-34F3-6A26F52936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3256" y="3806456"/>
            <a:ext cx="11101772" cy="533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7868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الكراسة 32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النشاط 2،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سأقرأ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الفقرة ثم ستقرؤون مثلي.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129A232-63F5-CDDF-1F4C-DE2A07777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726" y="2700670"/>
            <a:ext cx="11950995" cy="693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F130A-3EDA-6F1E-2BCF-2681CB021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04C13C-1130-07E0-44FC-3B4280CA7A3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الكراسة 32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النشاط 2، كل متعلم يقرأ لزميله قراءة هامسة.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(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أصحح لزميلي.)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D6708E-C3C0-9B68-4490-4DFD796CD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3D409B8-6F72-2C9A-C74C-F12DC4A79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54" y="2623085"/>
            <a:ext cx="11955292" cy="693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787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52092-01DF-328B-CA5F-C2B3CE3E1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EC4158-D7A7-9A21-54F1-140B1BD88B5A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زميلكم.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يتناوب المتعلمون على قراءة الفقرة مع الحرص على  الحفاظ على شروط الطلاقة.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FBAC9A-17D8-4E63-96E1-9EB48E002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68EDD11-10AC-A143-D1AF-0A5D8D2F4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54" y="2804674"/>
            <a:ext cx="11955292" cy="693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417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يطرح القارئ الأسئلة التالية.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5B31E0-C492-AFDE-F23D-18852CD8BA68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05BF-01EF-0B43-67EC-814FDDE0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EFCD5B-C41D-B543-E89B-E6335C398651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.اشتغلوا في ثنائيات للإجابة عن أسئلة الفهم باستعمال استراتيجية الكلمات المفاتيح.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يمنح الأستاذ  المتعلمين مهلة للتفكير ولكتابة الأجوبة على الدفاتر.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4AD19E-8056-702F-2CBB-21807A3F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6FD8A2F5-AA63-0210-F384-088804C41337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FBC108A9-3682-8A48-2198-6538D1A1A2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A5C624A-0DDD-FD60-5EDE-69A5701284AA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ADE41C93-4502-14DA-09EC-892DA46DF9F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058D486-4BA5-1481-96DE-E43C10AD5EDB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9F543BEE-4077-5B79-C3AE-B3EE55947F3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F5284833-2E7C-DAFA-2399-1F0D060826D5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712DD42D-0FA8-3B4A-0BA3-4AEF30E23BB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9830CDD2-D051-5055-6C13-502313CFFC3C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DB006DAC-972A-7FF6-46BA-0F93B4DF1D6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6A02B555-6BF2-6661-1832-CFB2013CE9F2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2F8261E3-38D2-E5A6-A6AD-E6560D2FCA2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88B1853C-3CDE-4C7F-8ED1-A06F1D5F676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389" y="2488020"/>
            <a:ext cx="5273497" cy="51059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EA6CE2-D577-89E9-50E9-B9EBBD78D6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09414" y="2383303"/>
            <a:ext cx="6471141" cy="510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002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0D713-D962-9426-9520-4CAC003D9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565D399-E365-EA32-2664-97627CA9FA3B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ينتدب الأستاذ  بعض الثنائيات: أحدهم يطرح السؤال و الآخر يجيب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52693D9-342E-0D50-A05E-70BD9C0E4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B861AFC2-82F9-181E-548E-62B11DDF19BE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B861AFC2-82F9-181E-548E-62B11DDF19B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322102D9-80CC-5075-5606-5C8C4A970835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322102D9-80CC-5075-5606-5C8C4A97083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012B57D2-26E2-6CF2-425E-AD229AA80222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012B57D2-26E2-6CF2-425E-AD229AA8022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553A129D-1E45-4BD2-A650-88AD662564E7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553A129D-1E45-4BD2-A650-88AD662564E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72CE86FF-00E9-ACC5-A143-5FA9F9CE58C3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72CE86FF-00E9-ACC5-A143-5FA9F9CE58C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32BD8395-A580-B15F-215E-534C92024F22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32BD8395-A580-B15F-215E-534C92024F2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0E3E8FDD-F310-DE0C-8555-2EB349555A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389" y="2488020"/>
            <a:ext cx="5273497" cy="51059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A6E8A2D-5365-C24F-9DDB-F9A9A22AB92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09414" y="2383303"/>
            <a:ext cx="6471141" cy="510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129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 الكراسة 32 النشاط 3،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انقلوا الفقرة ( النشاط 2) على الدفاتر.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9E7F3C-E968-5795-2A5E-61C43DD4A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1689" y="2290516"/>
            <a:ext cx="7260965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6EF4440-06BB-CB06-C76F-9B31293369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67" y="3576883"/>
            <a:ext cx="11961389" cy="693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القارئ الجيد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26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616689" y="549085"/>
            <a:ext cx="11856214" cy="11376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يشرح  الأستاذ سيرورة المسابقة: تنتدب كل مجموعة ممثلا عنها ، يقرأ الفقرة بعد انطلاق العداد.  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بعد القراءة   يدون الأستاذ على جدول عدد الأخطاء المرتكبة والمدة الزمنية المستغرقة في القراءة.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يتم الإعلان عن المجموعة الرابحة و يعاد النشاط مع متنافسين آخرين......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E88B80-DF30-C87B-363E-08CF796F08D8}"/>
              </a:ext>
            </a:extLst>
          </p:cNvPr>
          <p:cNvSpPr txBox="1"/>
          <p:nvPr/>
        </p:nvSpPr>
        <p:spPr>
          <a:xfrm>
            <a:off x="2683565" y="2604343"/>
            <a:ext cx="83488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2400" b="1" dirty="0"/>
              <a:t>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D2A60A3-65D4-9891-FD91-4F5F33F8D582}"/>
              </a:ext>
            </a:extLst>
          </p:cNvPr>
          <p:cNvSpPr/>
          <p:nvPr/>
        </p:nvSpPr>
        <p:spPr>
          <a:xfrm>
            <a:off x="1583473" y="2604343"/>
            <a:ext cx="9969190" cy="67069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/>
            <a:r>
              <a:rPr lang="ar-MA" sz="4000" b="1" dirty="0"/>
              <a:t>هَوايَةُ الْقِراءَةِ هِيَ مِنْ أَفْضَلِ الْهَواياتِ الَّتي يُمْكِنُ لِلْإِنْسانِ أَنْ يُمارِسَها، فَهِيَ تُوَسِّعُ الْمَعارِفَ وَتُثْري الْمَخِيلَةَ وَتُحَسِّنُ الْمُفْرَداتِ وَالتَّعابيرَ. عِنْدَما أَقْرَأُ كِتابًا أَشْعُرُ بِالْمُتْعَةِ وَالِاسْتِفادَةِ فِي نَفْسِ الْوَقْتِ.</a:t>
            </a:r>
            <a:r>
              <a:rPr lang="fr-FR" sz="4000" b="1" dirty="0"/>
              <a:t> </a:t>
            </a:r>
            <a:r>
              <a:rPr lang="ar-MA" sz="4000" b="1" dirty="0"/>
              <a:t>الْقِراءَةُ أَيْضًا تُساعِدُني عَلى تَطْويرِ مَهاراتي فِي الْكِتابَةِ وَالتَّعْبيرِ الشَّفَهِيِّ. لِذَلِكَ أَحْرِصُ كُلَّ يَوْمٍ عَلَى تَخْصيصِ وَقْتٍ لِلْقِراءَةِ لِأَنَّها مِفْتاحُ الْعِلْمِ وَالنَّجاحِ.</a:t>
            </a:r>
            <a:r>
              <a:rPr lang="fr-FR" sz="4000" b="1" dirty="0"/>
              <a:t> </a:t>
            </a:r>
            <a:endParaRPr lang="ar-MA" sz="4000" b="1" dirty="0"/>
          </a:p>
        </p:txBody>
      </p:sp>
    </p:spTree>
    <p:extLst>
      <p:ext uri="{BB962C8B-B14F-4D97-AF65-F5344CB8AC3E}">
        <p14:creationId xmlns:p14="http://schemas.microsoft.com/office/powerpoint/2010/main" val="32804100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23،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857358" y="2220246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الفقرتين (النشاط 1 و2 الصفحة </a:t>
            </a:r>
            <a:r>
              <a:rPr lang="fr-FR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32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فقرة ثم أكتب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لصناعة طائرة ورقية.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FE5C15F-C415-4948-EAF8-390ABA45E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199" y="2220246"/>
            <a:ext cx="5224131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5608948"/>
            <a:ext cx="2478839" cy="14367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5608948"/>
            <a:ext cx="2667000" cy="15423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5608948"/>
            <a:ext cx="2667000" cy="15423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5608948"/>
            <a:ext cx="2478839" cy="14367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902114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هواياتي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أتمم كتابة فقرة؛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-القارئ الجيد.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BA6C6-FEA2-8307-3A4D-559EF4344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115812D-3728-E598-05F7-4235350E9DA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هل أنجزتم المطلوب في المنزل ،سأراقب إنجازاتكم.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188A26C-8F97-AA8B-C1B3-B89C0B48E197}"/>
              </a:ext>
            </a:extLst>
          </p:cNvPr>
          <p:cNvSpPr txBox="1">
            <a:spLocks/>
          </p:cNvSpPr>
          <p:nvPr/>
        </p:nvSpPr>
        <p:spPr>
          <a:xfrm>
            <a:off x="6857358" y="2220246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الفقرتين (النشاط 1 و2 الصفحة 31)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فقرة ثم أكتب ملخصا لها.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B1E2A5F-C04A-877D-D00B-359D2A132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68E4392-9C4D-57EC-65F0-67910D986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199" y="2330604"/>
            <a:ext cx="5337718" cy="676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409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التذكير بضوابط سلوك 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894160E-2E82-4BB0-BD09-0F6BD0F9C1BE}"/>
              </a:ext>
            </a:extLst>
          </p:cNvPr>
          <p:cNvSpPr/>
          <p:nvPr/>
        </p:nvSpPr>
        <p:spPr>
          <a:xfrm>
            <a:off x="3893127" y="5976533"/>
            <a:ext cx="7841673" cy="291332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النظافة والنظام</a:t>
            </a:r>
            <a:endParaRPr kumimoji="0" lang="fr-FR" sz="115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24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4435</TotalTime>
  <Words>990</Words>
  <Application>Microsoft Office PowerPoint</Application>
  <PresentationFormat>Personnalisé</PresentationFormat>
  <Paragraphs>170</Paragraphs>
  <Slides>44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44</vt:i4>
      </vt:variant>
    </vt:vector>
  </HeadingPairs>
  <TitlesOfParts>
    <vt:vector size="6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Sakkal Majalla</vt:lpstr>
      <vt:lpstr>Times New Roman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OMKELTOUM EL MADANI</cp:lastModifiedBy>
  <cp:revision>2217</cp:revision>
  <dcterms:created xsi:type="dcterms:W3CDTF">2014-10-09T07:32:24Z</dcterms:created>
  <dcterms:modified xsi:type="dcterms:W3CDTF">2025-09-27T00:29:54Z</dcterms:modified>
</cp:coreProperties>
</file>