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9"/>
  </p:notesMasterIdLst>
  <p:handoutMasterIdLst>
    <p:handoutMasterId r:id="rId6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90" r:id="rId14"/>
    <p:sldId id="2134808531" r:id="rId15"/>
    <p:sldId id="2134808691" r:id="rId16"/>
    <p:sldId id="2134808617" r:id="rId17"/>
    <p:sldId id="2134808620" r:id="rId18"/>
    <p:sldId id="2134808532" r:id="rId19"/>
    <p:sldId id="2134808692" r:id="rId20"/>
    <p:sldId id="2134808563" r:id="rId21"/>
    <p:sldId id="2134808537" r:id="rId22"/>
    <p:sldId id="2134808597" r:id="rId23"/>
    <p:sldId id="2134808581" r:id="rId24"/>
    <p:sldId id="2134808598" r:id="rId25"/>
    <p:sldId id="2134808582" r:id="rId26"/>
    <p:sldId id="2134808599" r:id="rId27"/>
    <p:sldId id="2134808693" r:id="rId28"/>
    <p:sldId id="2134808694" r:id="rId29"/>
    <p:sldId id="2134808448" r:id="rId30"/>
    <p:sldId id="2134808539" r:id="rId31"/>
    <p:sldId id="2134808474" r:id="rId32"/>
    <p:sldId id="2134808468" r:id="rId33"/>
    <p:sldId id="2134808673" r:id="rId34"/>
    <p:sldId id="2134808469" r:id="rId35"/>
    <p:sldId id="597" r:id="rId36"/>
    <p:sldId id="2134808649" r:id="rId37"/>
    <p:sldId id="2134808695" r:id="rId38"/>
    <p:sldId id="2134808696" r:id="rId39"/>
    <p:sldId id="2134808697" r:id="rId40"/>
    <p:sldId id="2134808698" r:id="rId41"/>
    <p:sldId id="2134808699" r:id="rId42"/>
    <p:sldId id="2134808653" r:id="rId43"/>
    <p:sldId id="2134808678" r:id="rId44"/>
    <p:sldId id="2134808689" r:id="rId45"/>
    <p:sldId id="2134808661" r:id="rId46"/>
    <p:sldId id="2134808700" r:id="rId47"/>
    <p:sldId id="2134808701" r:id="rId48"/>
    <p:sldId id="2134808669" r:id="rId49"/>
    <p:sldId id="2134808680" r:id="rId50"/>
    <p:sldId id="2134808704" r:id="rId51"/>
    <p:sldId id="2134808664" r:id="rId52"/>
    <p:sldId id="2134808705" r:id="rId53"/>
    <p:sldId id="2134808706" r:id="rId54"/>
    <p:sldId id="2134808501" r:id="rId55"/>
    <p:sldId id="2134808561" r:id="rId56"/>
    <p:sldId id="2134808503" r:id="rId57"/>
    <p:sldId id="2134808502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531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69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  <p14:sldId id="2134808693"/>
            <p14:sldId id="2134808694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95"/>
            <p14:sldId id="2134808696"/>
            <p14:sldId id="2134808697"/>
            <p14:sldId id="2134808698"/>
            <p14:sldId id="2134808699"/>
            <p14:sldId id="2134808653"/>
            <p14:sldId id="2134808678"/>
            <p14:sldId id="2134808689"/>
            <p14:sldId id="2134808661"/>
            <p14:sldId id="2134808700"/>
            <p14:sldId id="2134808701"/>
            <p14:sldId id="2134808669"/>
            <p14:sldId id="2134808680"/>
            <p14:sldId id="213480870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45" autoAdjust="0"/>
    <p:restoredTop sz="86609" autoAdjust="0"/>
  </p:normalViewPr>
  <p:slideViewPr>
    <p:cSldViewPr snapToGrid="0" showGuides="1">
      <p:cViewPr>
        <p:scale>
          <a:sx n="39" d="100"/>
          <a:sy n="39" d="100"/>
        </p:scale>
        <p:origin x="1800" y="65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commentAuthors" Target="comment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image" Target="../media/image40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4.xml"/><Relationship Id="rId1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12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5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5" Type="http://schemas.openxmlformats.org/officeDocument/2006/relationships/image" Target="../media/image40.png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customXml" Target="../ink/ink10.xml"/><Relationship Id="rId1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fr-FR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19280" y="2804243"/>
            <a:ext cx="11388439" cy="6360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إلى المدرسة في الوقت المحدد؛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أتجنب التدافع عند دخول الفصل؛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أعرض واجباتي المنجزة على أستاذي حين يطلب مني ذلك؛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ألتزم بالهدوء خلال الحصة؛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أخرج في فترة الاستراحة دون تدافع؛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ألتزم بوقت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الإستراحة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 ألتحق بالفصل عند سماع الجرس؛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أحرص على الذهاب إلى دورة المياه أثناء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الإستراحة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مرادفات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يَرْكُضُ - الْفائِزُ – يَمْنَحُ -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فَرِحٌ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مُمْتِعٌ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الأستاذ بعض التلاميذ لقراءة الكلمات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22A284E-7845-E239-0305-D0116EF18E04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يَرْكُضُ - الْفائِزُ – يَمْنَحُ-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فَرِحٌ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مُمْتِعٌ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751817"/>
            <a:ext cx="11973429" cy="12464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مرادف لكل كلمة، مثلا : يريد مرادفها يرغب ، ضخم مرادفها كبير.....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6E4C-D0F4-43F5-D136-2537210FB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C9241E-53CB-37A3-33EE-436AF717BFEB}"/>
              </a:ext>
            </a:extLst>
          </p:cNvPr>
          <p:cNvSpPr txBox="1"/>
          <p:nvPr/>
        </p:nvSpPr>
        <p:spPr>
          <a:xfrm>
            <a:off x="975287" y="72661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اكتبوا مرادف:  ممتع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DB5F24-B4CE-7C3E-DAA3-CE63F980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C0FB21-FE9A-A317-63F2-0F5F752C7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مُسَلٍّ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اُكتبوا  مرادف يركض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يَجْري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مرادف الفائز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الرّابِحُ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مرادف يمنح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يُعْطي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2E702-0461-38AB-5383-7E3792FD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14A6B6C-35FF-A307-59A0-2D07A89738B5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مرادف فرحٌ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FDBCBC7-532D-11F9-A56C-442545902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C0E10A9-0E24-1A61-0EF8-D54516597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92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831AA-3966-177F-97FE-332AB123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BA5F74F-B33B-C014-685D-DCA40DE263A2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1C1B470-521F-779A-14F5-E3F90756E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7C8B5C-2A92-B8E9-29FF-2833CC3B3C1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مَسْرورٌ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759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1F7814-51E7-5717-6BCF-907CB4A1D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17" y="2464904"/>
            <a:ext cx="10396331" cy="731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349EEC-9BA2-B852-E259-2BCABC32C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661" y="1881857"/>
            <a:ext cx="10400677" cy="791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54265" y="5143500"/>
            <a:ext cx="9582538" cy="2654573"/>
            <a:chOff x="1954265" y="5143500"/>
            <a:chExt cx="9582538" cy="265457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654573"/>
              <a:chOff x="3334343" y="5038743"/>
              <a:chExt cx="9344906" cy="2654573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6545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1954265" y="6867048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6168838" y="965057"/>
            <a:ext cx="690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يعرض الأستاذ الكلمات  على السبورة، ثم يطلب من المتعلمين تركيبها في جمل</a:t>
            </a:r>
            <a:endParaRPr lang="es-E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0702633" y="2633513"/>
            <a:ext cx="2209800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يَرْسُمُ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0702633" y="4445724"/>
            <a:ext cx="2209800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اَلْموسيقى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0702633" y="6055969"/>
            <a:ext cx="2209800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اَلرِّياضَةُ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0702633" y="8009900"/>
            <a:ext cx="2209799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يُغَني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582909" y="4273819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582910" y="5900021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582910" y="7742916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يدون الأستاذ بعض الجمل على السبورة الجانبية و ينتدب بعض المتعلمين لقراءتها.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 التالية بكلمة 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أُحِبُّ </a:t>
            </a:r>
            <a:r>
              <a:rPr lang="ar-MA" sz="54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هِوايَةَ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..........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A4BCCC-7252-8785-AC31-693F7C2BF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B8861-B1E9-595F-74B1-120275B98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DA6D43-51D2-810F-C5F8-429A501BA73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تقبل جميع الإجابات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B88E32D-7356-9CB5-522F-8355D851DA63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أُحِبُّ هِوايَةَ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الرَّسْمِ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AF8DE0-2BE0-47D3-AAD2-6F4658FD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9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BB5A0-7D6E-22A4-17A8-7EA276219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A450C2-BD31-4701-1812-5C208174CD41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 التالية بكلمة 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ADF3CED-5D90-94D4-7050-327690F07919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أَتَعَلَّمُ الْعَزْفَ عَلى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..........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9D5A19-DF05-5CAD-F75C-CCDA7C638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6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30CC-B648-0D5C-FA77-A359BCD7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A907D1-7FFD-EA5B-E7E1-2621257700E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تقبل جميع الإجابات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2B7D8B-77FF-D1E6-952C-4F3D6F6BC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24FAA1E-EC31-E2F5-F37D-FC6A104B1D8F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أَتَعَلَّمُ الْعَزْفَ عَلى</a:t>
            </a:r>
            <a:r>
              <a:rPr kumimoji="0" lang="ar-MA" sz="54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الْكَمانِ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7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20D55-496E-9714-DDFC-6FB609212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988E3C-3A39-B291-DDBC-C5234286230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 التالية بكلمة 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663E628-F8A7-BF3B-F7E2-2F3D4FF5B1D8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.......... </a:t>
            </a:r>
            <a:r>
              <a:rPr lang="ar-MA" sz="54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بِبَراعَةٍ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43928-FB3F-DB22-E55A-307618E70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2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8C1C6-F9E2-6C15-7AD7-7ED3D732B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D5ACFBE-DDA3-A52D-6515-A4C886FDBF79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تقبل جميع الإجابات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E56BE7-F99E-29E8-893A-E65627DBD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358847A-15FB-E675-BEE8-D9B6F7706839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يَعْزِفُ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ar-MA" sz="54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بِبَراعَةٍ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2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29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يمنح الوقت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الكا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لإنجاز المطلوب.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B4213C-5EE5-B421-295A-DE6CE31E6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028" y="3343365"/>
            <a:ext cx="8762765" cy="526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984902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ناقش إجاباتك مع زميلك واقرأ الفقرة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EDF41BD-2765-158E-2153-5A0EB6949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057" y="3343365"/>
            <a:ext cx="10972799" cy="569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738681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0DB262F-1147-5B83-821E-97DA42F8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057" y="3343365"/>
            <a:ext cx="10972799" cy="56917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11A97E5-BB18-422F-39A9-A8499269D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369" y="5986196"/>
            <a:ext cx="1688475" cy="6277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1192F98-3A77-3960-8A73-E59E5C392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0230" y="8022772"/>
            <a:ext cx="1168836" cy="66403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963BAEF-B00F-561C-BB07-863DDA9FB8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5314" y="6977744"/>
            <a:ext cx="1145207" cy="699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3CB9774-32D1-48E8-70AC-3B95B10BE6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6371" y="6977744"/>
            <a:ext cx="1458686" cy="61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الكراسة ص29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سأقرأ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الفقرة ثم ستقرؤون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589C9D7-96CC-BBAE-466D-030BD10FF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086" y="2862944"/>
            <a:ext cx="11027228" cy="55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ص29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F12B7-CC9D-B157-530C-6D20AFAC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086" y="2872672"/>
            <a:ext cx="11027228" cy="55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يتناوب المتعلمون على قراءة الفقرة مع الحرص على  الحفاظ على شروط الطلاقة.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F228BF-8EF2-9797-A535-CD47C79E5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086" y="2862944"/>
            <a:ext cx="11027228" cy="55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الأستاذ  المتعلمين مهلة للتفكير ولكتابة الأجوبة على الدفاتر.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D8A2F5-AA63-0210-F384-088804C41337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A5C624A-0DDD-FD60-5EDE-69A5701284A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058D486-4BA5-1481-96DE-E43C10AD5EDB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5284833-2E7C-DAFA-2399-1F0D060826D5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830CDD2-D051-5055-6C13-502313CFFC3C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A02B555-6BF2-6661-1832-CFB2013CE9F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9EF6CBD3-712F-6254-2422-F906AD5648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252" y="3007542"/>
            <a:ext cx="5571965" cy="53341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00079DA-4C3F-A2A3-6989-8A798D3D178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915" y="2882432"/>
            <a:ext cx="6760028" cy="55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3348-1FC3-C2E3-7C5C-4C000543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83F424-8511-BC6E-2CEE-2AAEE58471EB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352794-FFD4-CB54-A60C-214C9A97D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381C0414-0157-F485-F830-A1AC5FADA68A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381C0414-0157-F485-F830-A1AC5FADA68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DC2661C-4E7B-8E8A-9FA4-DC83AF8A4003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DC2661C-4E7B-8E8A-9FA4-DC83AF8A400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CDE1FA8-DB67-001B-CC2D-C0BB15BCAE22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ECDE1FA8-DB67-001B-CC2D-C0BB15BCAE2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67A0AB84-C9CE-625E-C398-E37C44E9A846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67A0AB84-C9CE-625E-C398-E37C44E9A84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58625A4E-053A-524C-BE74-C6B0CFB4DE4A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58625A4E-053A-524C-BE74-C6B0CFB4DE4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56BC6E6-A331-750D-59B3-454E695EB255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56BC6E6-A331-750D-59B3-454E695EB25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BB7CB4C9-7DAA-1842-F012-8F07AA134E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252" y="3007542"/>
            <a:ext cx="5571965" cy="53341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D7B6B89-5DE5-1B46-3697-2ED9C447A6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915" y="2882432"/>
            <a:ext cx="6760028" cy="55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787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ص29 النشاط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انقلوا الفقرة ( النشاط 2) على الدفاتر.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A5DFB0-3DF2-A7DD-83A5-3445AF028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230" y="3145947"/>
            <a:ext cx="10482942" cy="55844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9E7F3C-E968-5795-2A5E-61C43DD4A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2683565" y="2604343"/>
            <a:ext cx="834886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dirty="0"/>
              <a:t> </a:t>
            </a:r>
            <a:r>
              <a:rPr lang="ar-MA" sz="5400" b="1" dirty="0"/>
              <a:t>هِوايَةُ الْقِراءَةِ</a:t>
            </a:r>
          </a:p>
          <a:p>
            <a:pPr algn="r" rtl="1"/>
            <a:r>
              <a:rPr lang="ar-MA" sz="5400" b="1" dirty="0"/>
              <a:t>تُحِبُّ لَيْلى قِراءَةَ الْقِصَصِ قَبْلَ النَّوْمِ. تَجْلِسُ بِهُدوءٍ وَتَتَخَيَّلُ أَحْداثَ الْقِصَّةِ كَأَنَّها حَقِيقِيَّةٌ. تُكْسِبُها الْقِراءَةُ مُعْجَماً جَديداً وَمَعارِفَ مُفيدَةً. تَحْلُمُ أَنْ تُصْبِحَ كاتِبَةً لِتُؤَلِّفَ قِصَصاً لِلْأَطْفالِ.</a:t>
            </a:r>
            <a:endParaRPr lang="ar-MA" sz="2400" b="1" dirty="0"/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29)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نقل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لعبتي المفضلة.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17E5030-39F1-E3F6-A9E7-D3047BFCC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14" y="2220246"/>
            <a:ext cx="5639443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074257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 ماذا بعد ؟ ( كتابي)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السابقة(26 ) 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18B5FF73-FE43-6255-33A0-2BF3B450605E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الفقرات (ص 27 )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على دفتري وأقرأها ؛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F186EE8-45AE-4C7C-5976-3DCE180D7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805" y="2350874"/>
            <a:ext cx="4896533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الانضباط واحترام الوقت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3675</TotalTime>
  <Words>1099</Words>
  <Application>Microsoft Office PowerPoint</Application>
  <PresentationFormat>Personnalisé</PresentationFormat>
  <Paragraphs>199</Paragraphs>
  <Slides>54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54</vt:i4>
      </vt:variant>
    </vt:vector>
  </HeadingPairs>
  <TitlesOfParts>
    <vt:vector size="7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2213</cp:revision>
  <dcterms:created xsi:type="dcterms:W3CDTF">2014-10-09T07:32:24Z</dcterms:created>
  <dcterms:modified xsi:type="dcterms:W3CDTF">2025-09-23T17:34:16Z</dcterms:modified>
</cp:coreProperties>
</file>