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6"/>
  </p:notesMasterIdLst>
  <p:handoutMasterIdLst>
    <p:handoutMasterId r:id="rId67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672" r:id="rId11"/>
    <p:sldId id="2134808454" r:id="rId12"/>
    <p:sldId id="2134808687" r:id="rId13"/>
    <p:sldId id="2134808688" r:id="rId14"/>
    <p:sldId id="2134808531" r:id="rId15"/>
    <p:sldId id="542" r:id="rId16"/>
    <p:sldId id="2134808617" r:id="rId17"/>
    <p:sldId id="2134808620" r:id="rId18"/>
    <p:sldId id="2134808618" r:id="rId19"/>
    <p:sldId id="2134808619" r:id="rId20"/>
    <p:sldId id="2134808532" r:id="rId21"/>
    <p:sldId id="2134808563" r:id="rId22"/>
    <p:sldId id="2134808537" r:id="rId23"/>
    <p:sldId id="2134808597" r:id="rId24"/>
    <p:sldId id="2134808581" r:id="rId25"/>
    <p:sldId id="2134808598" r:id="rId26"/>
    <p:sldId id="2134808582" r:id="rId27"/>
    <p:sldId id="2134808599" r:id="rId28"/>
    <p:sldId id="2134808448" r:id="rId29"/>
    <p:sldId id="2134808539" r:id="rId30"/>
    <p:sldId id="2134808474" r:id="rId31"/>
    <p:sldId id="2134808468" r:id="rId32"/>
    <p:sldId id="2134808673" r:id="rId33"/>
    <p:sldId id="2134808469" r:id="rId34"/>
    <p:sldId id="597" r:id="rId35"/>
    <p:sldId id="2134808649" r:id="rId36"/>
    <p:sldId id="2134808674" r:id="rId37"/>
    <p:sldId id="2134808648" r:id="rId38"/>
    <p:sldId id="2134808676" r:id="rId39"/>
    <p:sldId id="2134808675" r:id="rId40"/>
    <p:sldId id="2134808677" r:id="rId41"/>
    <p:sldId id="2134808650" r:id="rId42"/>
    <p:sldId id="2134808651" r:id="rId43"/>
    <p:sldId id="2134808652" r:id="rId44"/>
    <p:sldId id="2134808659" r:id="rId45"/>
    <p:sldId id="2134808653" r:id="rId46"/>
    <p:sldId id="2134808678" r:id="rId47"/>
    <p:sldId id="2134808689" r:id="rId48"/>
    <p:sldId id="2134808661" r:id="rId49"/>
    <p:sldId id="2134808658" r:id="rId50"/>
    <p:sldId id="2134808669" r:id="rId51"/>
    <p:sldId id="2134808680" r:id="rId52"/>
    <p:sldId id="2134808683" r:id="rId53"/>
    <p:sldId id="2134808664" r:id="rId54"/>
    <p:sldId id="2134808665" r:id="rId55"/>
    <p:sldId id="2134808668" r:id="rId56"/>
    <p:sldId id="2134808684" r:id="rId57"/>
    <p:sldId id="2134808547" r:id="rId58"/>
    <p:sldId id="838" r:id="rId59"/>
    <p:sldId id="2134808670" r:id="rId60"/>
    <p:sldId id="2134808671" r:id="rId61"/>
    <p:sldId id="2134808501" r:id="rId62"/>
    <p:sldId id="2134808561" r:id="rId63"/>
    <p:sldId id="2134808503" r:id="rId64"/>
    <p:sldId id="2134808502" r:id="rId65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672"/>
          </p14:sldIdLst>
        </p14:section>
        <p14:section name="افتتاح الحصة" id="{B4CCA7F9-F5CC-4171-9420-75CE68236B45}">
          <p14:sldIdLst>
            <p14:sldId id="2134808454"/>
            <p14:sldId id="2134808687"/>
            <p14:sldId id="2134808688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2134808532"/>
            <p14:sldId id="2134808563"/>
            <p14:sldId id="2134808537"/>
            <p14:sldId id="2134808597"/>
            <p14:sldId id="2134808581"/>
            <p14:sldId id="2134808598"/>
            <p14:sldId id="2134808582"/>
            <p14:sldId id="2134808599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673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49"/>
            <p14:sldId id="2134808674"/>
            <p14:sldId id="2134808648"/>
            <p14:sldId id="2134808676"/>
            <p14:sldId id="2134808675"/>
            <p14:sldId id="2134808677"/>
            <p14:sldId id="2134808650"/>
            <p14:sldId id="2134808651"/>
            <p14:sldId id="2134808652"/>
            <p14:sldId id="2134808659"/>
            <p14:sldId id="2134808653"/>
            <p14:sldId id="2134808678"/>
            <p14:sldId id="2134808689"/>
            <p14:sldId id="2134808661"/>
            <p14:sldId id="2134808658"/>
            <p14:sldId id="2134808669"/>
            <p14:sldId id="2134808680"/>
            <p14:sldId id="2134808683"/>
            <p14:sldId id="2134808664"/>
            <p14:sldId id="2134808665"/>
            <p14:sldId id="2134808668"/>
            <p14:sldId id="2134808684"/>
            <p14:sldId id="2134808547"/>
          </p14:sldIdLst>
        </p14:section>
        <p14:section name="ألعاب" id="{66953B43-0502-40BE-9D9D-49C14FC1791C}">
          <p14:sldIdLst>
            <p14:sldId id="838"/>
            <p14:sldId id="2134808670"/>
            <p14:sldId id="2134808671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10147E"/>
    <a:srgbClr val="8A0000"/>
    <a:srgbClr val="19199B"/>
    <a:srgbClr val="006DB4"/>
    <a:srgbClr val="E74C3C"/>
    <a:srgbClr val="D4EAF3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645" autoAdjust="0"/>
    <p:restoredTop sz="86609" autoAdjust="0"/>
  </p:normalViewPr>
  <p:slideViewPr>
    <p:cSldViewPr snapToGrid="0" showGuides="1">
      <p:cViewPr varScale="1">
        <p:scale>
          <a:sx n="36" d="100"/>
          <a:sy n="36" d="100"/>
        </p:scale>
        <p:origin x="264" y="58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commentAuthors" Target="commentAuthors.xml"/><Relationship Id="rId7" Type="http://schemas.openxmlformats.org/officeDocument/2006/relationships/slide" Target="slides/slide3.xml"/><Relationship Id="rId71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3050 200 0,'-2950'74'0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8:56.01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2950 1 0,'-2950'74'0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02.696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3176 0 0,'-3175'224'0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18T14:49:10.34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1906 1 0,'-1906'187'0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20/09/2025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0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6.xml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1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53.png"/><Relationship Id="rId4" Type="http://schemas.openxmlformats.org/officeDocument/2006/relationships/image" Target="../media/image56.png"/><Relationship Id="rId9" Type="http://schemas.openxmlformats.org/officeDocument/2006/relationships/customXml" Target="../ink/ink4.xml"/><Relationship Id="rId14" Type="http://schemas.openxmlformats.org/officeDocument/2006/relationships/image" Target="../media/image48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customXml" Target="../ink/ink12.xml"/><Relationship Id="rId3" Type="http://schemas.openxmlformats.org/officeDocument/2006/relationships/customXml" Target="../ink/ink7.xml"/><Relationship Id="rId7" Type="http://schemas.openxmlformats.org/officeDocument/2006/relationships/customXml" Target="../ink/ink9.xml"/><Relationship Id="rId12" Type="http://schemas.openxmlformats.org/officeDocument/2006/relationships/image" Target="../media/image5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80.png"/><Relationship Id="rId11" Type="http://schemas.openxmlformats.org/officeDocument/2006/relationships/customXml" Target="../ink/ink11.xml"/><Relationship Id="rId5" Type="http://schemas.openxmlformats.org/officeDocument/2006/relationships/customXml" Target="../ink/ink8.xml"/><Relationship Id="rId10" Type="http://schemas.openxmlformats.org/officeDocument/2006/relationships/image" Target="../media/image50.png"/><Relationship Id="rId4" Type="http://schemas.openxmlformats.org/officeDocument/2006/relationships/image" Target="../media/image470.png"/><Relationship Id="rId9" Type="http://schemas.openxmlformats.org/officeDocument/2006/relationships/customXml" Target="../ink/ink10.xml"/><Relationship Id="rId14" Type="http://schemas.openxmlformats.org/officeDocument/2006/relationships/image" Target="../media/image5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18.xml"/><Relationship Id="rId3" Type="http://schemas.openxmlformats.org/officeDocument/2006/relationships/customXml" Target="../ink/ink13.xml"/><Relationship Id="rId7" Type="http://schemas.openxmlformats.org/officeDocument/2006/relationships/customXml" Target="../ink/ink15.xml"/><Relationship Id="rId12" Type="http://schemas.openxmlformats.org/officeDocument/2006/relationships/image" Target="../media/image5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51.png"/><Relationship Id="rId11" Type="http://schemas.openxmlformats.org/officeDocument/2006/relationships/customXml" Target="../ink/ink17.xml"/><Relationship Id="rId5" Type="http://schemas.openxmlformats.org/officeDocument/2006/relationships/customXml" Target="../ink/ink14.xml"/><Relationship Id="rId10" Type="http://schemas.openxmlformats.org/officeDocument/2006/relationships/image" Target="../media/image53.png"/><Relationship Id="rId4" Type="http://schemas.openxmlformats.org/officeDocument/2006/relationships/image" Target="../media/image56.png"/><Relationship Id="rId9" Type="http://schemas.openxmlformats.org/officeDocument/2006/relationships/customXml" Target="../ink/ink16.xml"/><Relationship Id="rId14" Type="http://schemas.openxmlformats.org/officeDocument/2006/relationships/image" Target="../media/image60.pn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customXml" Target="../ink/ink24.xml"/><Relationship Id="rId3" Type="http://schemas.openxmlformats.org/officeDocument/2006/relationships/customXml" Target="../ink/ink19.xml"/><Relationship Id="rId7" Type="http://schemas.openxmlformats.org/officeDocument/2006/relationships/customXml" Target="../ink/ink21.xml"/><Relationship Id="rId12" Type="http://schemas.openxmlformats.org/officeDocument/2006/relationships/image" Target="../media/image5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480.png"/><Relationship Id="rId11" Type="http://schemas.openxmlformats.org/officeDocument/2006/relationships/customXml" Target="../ink/ink23.xml"/><Relationship Id="rId5" Type="http://schemas.openxmlformats.org/officeDocument/2006/relationships/customXml" Target="../ink/ink20.xml"/><Relationship Id="rId10" Type="http://schemas.openxmlformats.org/officeDocument/2006/relationships/image" Target="../media/image50.png"/><Relationship Id="rId4" Type="http://schemas.openxmlformats.org/officeDocument/2006/relationships/image" Target="../media/image470.png"/><Relationship Id="rId9" Type="http://schemas.openxmlformats.org/officeDocument/2006/relationships/customXml" Target="../ink/ink22.xml"/><Relationship Id="rId14" Type="http://schemas.openxmlformats.org/officeDocument/2006/relationships/image" Target="../media/image61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4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5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5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4</a:t>
                </a:r>
                <a:endParaRPr lang="en-US" sz="4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fr-FR" sz="5400" b="1" dirty="0">
                  <a:solidFill>
                    <a:srgbClr val="FF0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2</a:t>
              </a: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شروط العمل في ثنائيات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333134" y="1508068"/>
            <a:ext cx="10057357" cy="7630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أستعد للعمل مع زميلي/زميلتي مع ظهور الأيقونة؛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أشارك العمل مع زميلي /زميلتي بهدوء؛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أنصحه إذا خالف أحد بنود ميثاق القسم؛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أقدم له المساعدة متى ما طلبها مني؛</a:t>
            </a: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أعيره وسيلتي الخاصة إذا طلبها مني؛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أصحح له خطأه بأدب؛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  <a:p>
            <a:pPr marL="571500" marR="0" lvl="0" indent="-571500" algn="r" defTabSz="914349" rtl="1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أقبل تصحيحه لخطئي وأستفيد منه؛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B352C12F-0070-CDAA-9E96-439AD9937C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07" y="2164108"/>
            <a:ext cx="1676545" cy="110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197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 ويمكن تسجيله على جانب من السبورة.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1969733"/>
            <a:ext cx="9407236" cy="153546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بصرية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C67F1D4-525C-4E73-5925-635B85FD2F81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اَلْعِلَاجُ - اَلْمَرِيضُ – يَفْحَصُ-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نَظِيفَةٌ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اَلطَّبِيبُ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6C468B-8BE1-6AB4-CA4C-B0BC82D36E12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اَلْعِلَاجُ - اَلْمَرِيضُ – يَفْحَصُ-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نَظِيفَةٌ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اَلطَّبِيبُ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385FE64-84BA-BE68-9832-D9430E8FFECE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اَلْعِلَاجُ - اَلْمَرِيضُ – يَفْحَصُ- نَظِيفَةٌ 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اَلطَّبِيبُ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6963BD0-B5D6-BC89-EA59-4A5B83A95F39}"/>
              </a:ext>
            </a:extLst>
          </p:cNvPr>
          <p:cNvSpPr/>
          <p:nvPr/>
        </p:nvSpPr>
        <p:spPr>
          <a:xfrm>
            <a:off x="689810" y="4488575"/>
            <a:ext cx="12336379" cy="387025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اَلْعِلَاجُ - اَلْمَرِيضُ – يَفْحَصُ-</a:t>
            </a:r>
            <a:r>
              <a:rPr kumimoji="0" lang="ar-MA" sz="66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نَظِيفَةٌ</a:t>
            </a:r>
            <a:r>
              <a:rPr lang="fr-FR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- </a:t>
            </a:r>
            <a:r>
              <a:rPr lang="ar-MA" sz="6600" b="1" kern="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اَلطَّبِيبُ</a:t>
            </a:r>
            <a:endParaRPr lang="es-ES" sz="4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254937" y="1136537"/>
            <a:ext cx="11973429" cy="4770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الآن سأملي عليكم كلمات مما قرأناه سابقا. اكتبوا: طبيب.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336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CE6CD2-EE7B-DB80-6836-B4CA0F5F8F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242E913-A20B-9BC0-F2DB-89F5E327EE9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22BACA4-66BD-2FAB-BD46-0F68960367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195A75-6B76-144D-74AB-3CF8A6CDA84C}"/>
              </a:ext>
            </a:extLst>
          </p:cNvPr>
          <p:cNvSpPr txBox="1"/>
          <p:nvPr/>
        </p:nvSpPr>
        <p:spPr>
          <a:xfrm>
            <a:off x="3148206" y="4315611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ar-MA" sz="23900" b="1" kern="100" dirty="0">
                <a:solidFill>
                  <a:prstClr val="black"/>
                </a:solidFill>
                <a:latin typeface="Aptos" panose="020B0004020202020204" pitchFamily="34" charset="0"/>
                <a:ea typeface="Aptos" panose="020B0004020202020204" pitchFamily="34" charset="0"/>
              </a:rPr>
              <a:t>طَبيبٌ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08969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06C26-2999-8DC0-430E-68618BA8BF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BDE9B1E-6478-F4F5-549A-1A28F55C4B6A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اكتبوا : مريض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EAF2475-503D-E6FC-D1D4-930AAE0EF6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15B62240-81D8-7517-D442-DA3C2F58BD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01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6AB9F2-54BB-D8E4-1E07-D561F9C535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A131CAD-CDC7-C319-4968-63306C6D754E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A16012-0556-C9A3-58FD-EDE0C0B03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AC872B29-AEAE-99D2-02AB-4D9FB809B9C6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مَريضٌ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647858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408BB3-5846-9595-780B-A101533C0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DEAC920-AEBE-6E28-27F5-E7B88755AA81}"/>
              </a:ext>
            </a:extLst>
          </p:cNvPr>
          <p:cNvSpPr txBox="1"/>
          <p:nvPr/>
        </p:nvSpPr>
        <p:spPr>
          <a:xfrm>
            <a:off x="828355" y="913399"/>
            <a:ext cx="1176542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: نظيفة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6C5DDE2-58F8-C046-FC83-089E5B99A1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22450CB5-11CD-653F-7C65-4C2681373C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59734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61CA4F-CA0B-7A3F-6EB1-306BEFD31F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CF24180-14DF-C134-4137-FC25D78DAF9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95653CE-944D-4382-E817-067912CC4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148EC0-6566-4024-E6E1-8CA73F69E9B3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نَظيفَةٌ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21526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5F84F2-FBEB-FC44-C860-4F99B3853F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C4D163C-14FC-E6C9-7A26-15597CB8447A}"/>
              </a:ext>
            </a:extLst>
          </p:cNvPr>
          <p:cNvSpPr txBox="1"/>
          <p:nvPr/>
        </p:nvSpPr>
        <p:spPr>
          <a:xfrm>
            <a:off x="606497" y="781984"/>
            <a:ext cx="11973429" cy="11887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علاج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3D4C44E-F9DD-EA0F-834A-DB2FA2C5F86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CDD9595-329E-DDB8-B2AB-17BE454D8D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361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D334A-A77C-7AF3-776A-380B38D85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FD5878E-DFF0-9DA3-7542-AFC71AA29DA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4C71E74-ED0B-464C-40F9-2A05114B80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73095EAD-A480-ED29-B766-C3B8F1E51EC5}"/>
              </a:ext>
            </a:extLst>
          </p:cNvPr>
          <p:cNvSpPr txBox="1"/>
          <p:nvPr/>
        </p:nvSpPr>
        <p:spPr>
          <a:xfrm>
            <a:off x="2701638" y="2337955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عِلاجٌ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58557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الصحة و الرياضة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واحدة: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sp>
        <p:nvSpPr>
          <p:cNvPr id="7" name="Flèche : bas 6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6705599" y="5771751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7A38FB9-5FFF-904D-294D-3801524684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7608" y="2636874"/>
            <a:ext cx="9744411" cy="6443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3D140F2-9BD1-6FD7-BB7D-81C0769CFB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065" y="2499707"/>
            <a:ext cx="11335870" cy="7370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BDC73BE2-27AF-692F-132C-89E537D5BB2A}"/>
              </a:ext>
            </a:extLst>
          </p:cNvPr>
          <p:cNvSpPr txBox="1"/>
          <p:nvPr/>
        </p:nvSpPr>
        <p:spPr>
          <a:xfrm>
            <a:off x="6168838" y="965057"/>
            <a:ext cx="69050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ar-MA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يعرض الأستاذ الكلمات  على السبورة، ثم يطلب من المتعلمين تركيبها في جمل</a:t>
            </a:r>
            <a:endParaRPr lang="es-ES" dirty="0"/>
          </a:p>
        </p:txBody>
      </p:sp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2B8991F3-9306-633A-998C-C07FA1766320}"/>
              </a:ext>
            </a:extLst>
          </p:cNvPr>
          <p:cNvSpPr/>
          <p:nvPr/>
        </p:nvSpPr>
        <p:spPr>
          <a:xfrm>
            <a:off x="11035779" y="2633513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رِياضِيٌ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D60E4B3-8B15-3F4D-879C-24E424827FAE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مُباراةٌ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14E85C1-C639-1301-1281-DCB5463BEEB2}"/>
              </a:ext>
            </a:extLst>
          </p:cNvPr>
          <p:cNvSpPr/>
          <p:nvPr/>
        </p:nvSpPr>
        <p:spPr>
          <a:xfrm>
            <a:off x="11035779" y="6055969"/>
            <a:ext cx="1876654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نَظَّفَ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3EFA8F47-12F0-D121-5886-EAAC6F6A5AFF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noProof="0" dirty="0">
                <a:solidFill>
                  <a:srgbClr val="C00000"/>
                </a:solidFill>
                <a:latin typeface="Calibri" panose="020F0502020204030204"/>
                <a:cs typeface="Arial" panose="020B0604020202020204" pitchFamily="34" charset="0"/>
              </a:rPr>
              <a:t>غَسَلَ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3DEDCDAB-5E7D-156F-5B28-09AB89D356B9}"/>
              </a:ext>
            </a:extLst>
          </p:cNvPr>
          <p:cNvSpPr/>
          <p:nvPr/>
        </p:nvSpPr>
        <p:spPr>
          <a:xfrm>
            <a:off x="7880822" y="2901069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Flèche : gauche 8">
            <a:extLst>
              <a:ext uri="{FF2B5EF4-FFF2-40B4-BE49-F238E27FC236}">
                <a16:creationId xmlns:a16="http://schemas.microsoft.com/office/drawing/2014/main" id="{81392472-41EE-F523-0964-FEC2C3644894}"/>
              </a:ext>
            </a:extLst>
          </p:cNvPr>
          <p:cNvSpPr/>
          <p:nvPr/>
        </p:nvSpPr>
        <p:spPr>
          <a:xfrm>
            <a:off x="7880822" y="4533900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Flèche : gauche 9">
            <a:extLst>
              <a:ext uri="{FF2B5EF4-FFF2-40B4-BE49-F238E27FC236}">
                <a16:creationId xmlns:a16="http://schemas.microsoft.com/office/drawing/2014/main" id="{40E179F2-2C3B-6C69-C04E-3991848E8CA8}"/>
              </a:ext>
            </a:extLst>
          </p:cNvPr>
          <p:cNvSpPr/>
          <p:nvPr/>
        </p:nvSpPr>
        <p:spPr>
          <a:xfrm>
            <a:off x="7880822" y="616673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Flèche : gauche 10">
            <a:extLst>
              <a:ext uri="{FF2B5EF4-FFF2-40B4-BE49-F238E27FC236}">
                <a16:creationId xmlns:a16="http://schemas.microsoft.com/office/drawing/2014/main" id="{97E11F18-A1A8-AC17-C9DF-9A7BB972F67B}"/>
              </a:ext>
            </a:extLst>
          </p:cNvPr>
          <p:cNvSpPr/>
          <p:nvPr/>
        </p:nvSpPr>
        <p:spPr>
          <a:xfrm>
            <a:off x="7880822" y="800299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2A49B7A7-905B-3942-591C-4F089E078554}"/>
              </a:ext>
            </a:extLst>
          </p:cNvPr>
          <p:cNvSpPr/>
          <p:nvPr/>
        </p:nvSpPr>
        <p:spPr>
          <a:xfrm>
            <a:off x="430510" y="2539938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5D28E5FA-C01B-9741-6FA8-09E57DA319CF}"/>
              </a:ext>
            </a:extLst>
          </p:cNvPr>
          <p:cNvSpPr/>
          <p:nvPr/>
        </p:nvSpPr>
        <p:spPr>
          <a:xfrm>
            <a:off x="582909" y="4273819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8577288D-6864-9017-46AB-2F20FEA1F4AF}"/>
              </a:ext>
            </a:extLst>
          </p:cNvPr>
          <p:cNvSpPr/>
          <p:nvPr/>
        </p:nvSpPr>
        <p:spPr>
          <a:xfrm>
            <a:off x="582910" y="5900021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C3AD55C1-56E1-9702-53A5-8ADBA5A8B693}"/>
              </a:ext>
            </a:extLst>
          </p:cNvPr>
          <p:cNvSpPr/>
          <p:nvPr/>
        </p:nvSpPr>
        <p:spPr>
          <a:xfrm>
            <a:off x="582910" y="7742916"/>
            <a:ext cx="7029713" cy="112976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>
              <a:defRPr/>
            </a:pPr>
            <a:r>
              <a:rPr lang="ar-MA" sz="4400" b="1" dirty="0">
                <a:solidFill>
                  <a:schemeClr val="tx1"/>
                </a:solidFill>
                <a:latin typeface="Calibri" panose="020F0502020204030204"/>
                <a:cs typeface="Arial" panose="020B0604020202020204" pitchFamily="34" charset="0"/>
              </a:rPr>
              <a:t> 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1111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2125580"/>
              <a:chOff x="3334343" y="5038743"/>
              <a:chExt cx="9344906" cy="2125580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2046714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بالصحة والرياضة؛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يدون الأستاذ بعض الجمل على السبورة الجانبية و ينتدب بعض المتعلمين لقراءتها.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83794626-DD49-CD95-5C1E-D40B473CE3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ترتيب كلمات لتكوين جمل؛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نقل فقرة على الدفاتر.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تركيب فقرة.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98AB-52D2-63FE-A7B3-447B8C238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A6FE4-3F83-8742-68E2-4556B7046100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الآن،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ستقومون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بتركيب جملة  مفيدة انطلاقا من كلمات مبعثرة شفهيا.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757B2A2-E5BE-0247-34B2-47EF4466D227}"/>
              </a:ext>
            </a:extLst>
          </p:cNvPr>
          <p:cNvSpPr/>
          <p:nvPr/>
        </p:nvSpPr>
        <p:spPr>
          <a:xfrm>
            <a:off x="1751711" y="6421893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44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..........................................</a:t>
            </a:r>
            <a:r>
              <a:rPr lang="ar-MA" sz="4800" b="1" dirty="0">
                <a:solidFill>
                  <a:prstClr val="black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1DC71BB8-1ED6-A506-0920-0F37EBC649AB}"/>
              </a:ext>
            </a:extLst>
          </p:cNvPr>
          <p:cNvSpPr/>
          <p:nvPr/>
        </p:nvSpPr>
        <p:spPr>
          <a:xfrm>
            <a:off x="1129145" y="2969392"/>
            <a:ext cx="11457709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/>
            <a:r>
              <a:rPr lang="ar-MA" sz="60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الطِّبُّ</a:t>
            </a: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 - </a:t>
            </a:r>
            <a:r>
              <a:rPr lang="ar-MA" sz="60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كَبِيرَةٌ</a:t>
            </a: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 - </a:t>
            </a:r>
            <a:r>
              <a:rPr lang="ar-MA" sz="60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الحَدِيثُ</a:t>
            </a: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 - </a:t>
            </a:r>
            <a:r>
              <a:rPr lang="ar-MA" sz="60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نِعْمَةٌ</a:t>
            </a:r>
            <a:endParaRPr lang="es-ES" sz="36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2254AD5-48D5-FD51-6F1C-EA7BE2E47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7C2A1021-F260-BAD1-BB5A-0F9D98B6F3C6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153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  <p:bldP spid="10" grpId="0" animBg="1"/>
      <p:bldP spid="1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B78B7-C55B-8E0E-040C-5AB7108E5D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AB8E103-E477-9086-DCE8-97350706C310}"/>
              </a:ext>
            </a:extLst>
          </p:cNvPr>
          <p:cNvSpPr txBox="1"/>
          <p:nvPr/>
        </p:nvSpPr>
        <p:spPr>
          <a:xfrm>
            <a:off x="215839" y="83408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الجملة.. 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تقبل جميع الصيغ الصحيحة.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BF676656-F385-DE71-FC85-0C0B2070046C}"/>
              </a:ext>
            </a:extLst>
          </p:cNvPr>
          <p:cNvSpPr/>
          <p:nvPr/>
        </p:nvSpPr>
        <p:spPr>
          <a:xfrm>
            <a:off x="1783327" y="6408446"/>
            <a:ext cx="1014934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 rtl="1" fontAlgn="base">
              <a:lnSpc>
                <a:spcPct val="107000"/>
              </a:lnSpc>
              <a:spcAft>
                <a:spcPts val="800"/>
              </a:spcAft>
            </a:pPr>
            <a:r>
              <a:rPr lang="ar-MA" sz="6000" b="1" kern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الطِّبُّ الحَدِيثُ نِعْمَةٌ كَبِيرَةٌ</a:t>
            </a:r>
            <a:r>
              <a:rPr lang="ar-MA" sz="66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8589B05F-91DE-668B-C569-E6B8D00CC305}"/>
              </a:ext>
            </a:extLst>
          </p:cNvPr>
          <p:cNvSpPr/>
          <p:nvPr/>
        </p:nvSpPr>
        <p:spPr>
          <a:xfrm>
            <a:off x="1129145" y="2969392"/>
            <a:ext cx="11457709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lvl="0" algn="ctr"/>
            <a:r>
              <a:rPr lang="ar-MA" sz="60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الطِّبُّ</a:t>
            </a: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 - </a:t>
            </a:r>
            <a:r>
              <a:rPr lang="ar-MA" sz="60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كَبِيرَةٌ</a:t>
            </a: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 - </a:t>
            </a:r>
            <a:r>
              <a:rPr lang="ar-MA" sz="60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الحَدِيثُ</a:t>
            </a:r>
            <a:r>
              <a:rPr lang="ar-MA" sz="60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 - </a:t>
            </a:r>
            <a:r>
              <a:rPr lang="ar-MA" sz="6000" b="1" kern="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نِعْمَةٌ</a:t>
            </a:r>
            <a:endParaRPr lang="es-ES" sz="3600" dirty="0">
              <a:solidFill>
                <a:prstClr val="white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87AE3F16-31FE-171D-2D9F-A5CE5BA1A7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A8E9BDAF-88AA-55A6-6557-07E534A2E2BD}"/>
              </a:ext>
            </a:extLst>
          </p:cNvPr>
          <p:cNvSpPr/>
          <p:nvPr/>
        </p:nvSpPr>
        <p:spPr>
          <a:xfrm>
            <a:off x="6435435" y="4507547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3588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allAtOnce" animBg="1"/>
      <p:bldP spid="10" grpId="0" animBg="1"/>
      <p:bldP spid="12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6AF5F-087F-1872-772F-5BB762D83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6AB488-A944-4BF2-5B54-25074A041DF9}"/>
              </a:ext>
            </a:extLst>
          </p:cNvPr>
          <p:cNvSpPr txBox="1"/>
          <p:nvPr/>
        </p:nvSpPr>
        <p:spPr>
          <a:xfrm>
            <a:off x="267245" y="91135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يركب جملة مفيدة من الكلمات التالية.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يمنح  الأستاذ فرصة للمتعلمين للتفكير و العمل في ثنائيات.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CB942FC9-F5CB-2731-71C6-C57EF673FB3C}"/>
              </a:ext>
            </a:extLst>
          </p:cNvPr>
          <p:cNvSpPr/>
          <p:nvPr/>
        </p:nvSpPr>
        <p:spPr>
          <a:xfrm>
            <a:off x="3772386" y="7192166"/>
            <a:ext cx="6382820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Calibri" panose="020F0502020204030204" pitchFamily="34" charset="0"/>
              </a:rPr>
              <a:t>........................................ 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5CFECE-ADFC-F91B-C955-72992759D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30E4A8C0-D466-C2AE-62C3-B6ACEDEDA8C0}"/>
              </a:ext>
            </a:extLst>
          </p:cNvPr>
          <p:cNvSpPr/>
          <p:nvPr/>
        </p:nvSpPr>
        <p:spPr>
          <a:xfrm>
            <a:off x="2330916" y="3453978"/>
            <a:ext cx="9265759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الصِّحِّيَّةُ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- </a:t>
            </a:r>
            <a:r>
              <a:rPr kumimoji="0" lang="ar-MA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اَلتَّغْذِيَةُ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- </a:t>
            </a:r>
            <a:r>
              <a:rPr kumimoji="0" lang="ar-MA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أَجْسَامِنَا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– </a:t>
            </a:r>
            <a:r>
              <a:rPr kumimoji="0" lang="ar-MA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مُهِمَّةٌ - لِنُمُوِّ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8B375049-9DA4-84D8-B47A-BA1448B799BA}"/>
              </a:ext>
            </a:extLst>
          </p:cNvPr>
          <p:cNvSpPr/>
          <p:nvPr/>
        </p:nvSpPr>
        <p:spPr>
          <a:xfrm>
            <a:off x="6627723" y="4990146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488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A3FC4E-340E-50C5-9B4B-36FEDAE0EB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A3B6A1-188F-584B-3105-81D74A576D26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الجملة؟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C1185E-0DD2-3652-6155-95F32E501734}"/>
              </a:ext>
            </a:extLst>
          </p:cNvPr>
          <p:cNvSpPr/>
          <p:nvPr/>
        </p:nvSpPr>
        <p:spPr>
          <a:xfrm>
            <a:off x="2413441" y="7093982"/>
            <a:ext cx="8889114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ar-MA" sz="5400" b="1" kern="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اَلتَّغْذِيَةُ الصِّحِّيَّةُ مُهِمَّةٌ لِنُمُوِّ أَجْسَامِنَا </a:t>
            </a: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f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8987E7-70A3-11E5-2928-5343BE273C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DAA0E64F-BF4B-E33B-1BE3-3515873CEFF9}"/>
              </a:ext>
            </a:extLst>
          </p:cNvPr>
          <p:cNvSpPr/>
          <p:nvPr/>
        </p:nvSpPr>
        <p:spPr>
          <a:xfrm>
            <a:off x="1756195" y="3233933"/>
            <a:ext cx="10203605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الصِّحِّيَّةُ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- </a:t>
            </a:r>
            <a:r>
              <a:rPr kumimoji="0" lang="ar-MA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اَلتَّغْذِيَةُ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- </a:t>
            </a:r>
            <a:r>
              <a:rPr kumimoji="0" lang="ar-MA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أَجْسَامِنَا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– </a:t>
            </a:r>
            <a:r>
              <a:rPr kumimoji="0" lang="ar-MA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مُهِمَّةٌ - لِنُمُوِّ</a:t>
            </a:r>
            <a:endParaRPr kumimoji="0" lang="es-E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7" name="Flèche : bas 6">
            <a:extLst>
              <a:ext uri="{FF2B5EF4-FFF2-40B4-BE49-F238E27FC236}">
                <a16:creationId xmlns:a16="http://schemas.microsoft.com/office/drawing/2014/main" id="{E984A16D-21FA-0B23-386C-A5EF3920E677}"/>
              </a:ext>
            </a:extLst>
          </p:cNvPr>
          <p:cNvSpPr/>
          <p:nvPr/>
        </p:nvSpPr>
        <p:spPr>
          <a:xfrm>
            <a:off x="6627723" y="4990146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31146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3CB427-B47A-1A09-FFE6-517BD14A87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4F10300-4511-310E-1FF8-9A07D00B4453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قوموا بتركيب جملة مفيدة من الكلمات المبعثرة.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C107B7E7-FFA3-0CCE-454E-08E2AAB1745D}"/>
              </a:ext>
            </a:extLst>
          </p:cNvPr>
          <p:cNvSpPr/>
          <p:nvPr/>
        </p:nvSpPr>
        <p:spPr>
          <a:xfrm>
            <a:off x="3123301" y="6589266"/>
            <a:ext cx="6082146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.........................................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781C1DBC-D604-5CD3-0BAA-5092ED1D98BF}"/>
              </a:ext>
            </a:extLst>
          </p:cNvPr>
          <p:cNvSpPr/>
          <p:nvPr/>
        </p:nvSpPr>
        <p:spPr>
          <a:xfrm>
            <a:off x="1634227" y="2708458"/>
            <a:ext cx="9520844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الأَكْلِ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- </a:t>
            </a: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أَغْسِلُ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– </a:t>
            </a: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وَبَعْدَهُ – قَبْلَ -</a:t>
            </a: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يَدَيَّ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46B2209D-C983-5EB7-2FB4-6C03C2E25D8E}"/>
              </a:ext>
            </a:extLst>
          </p:cNvPr>
          <p:cNvSpPr/>
          <p:nvPr/>
        </p:nvSpPr>
        <p:spPr>
          <a:xfrm>
            <a:off x="5934098" y="4459253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E700765-F4E9-D0EC-0A38-2E1467C384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43685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84B523-27FA-A919-9114-CCB38C1BA8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D3A3539-61BE-E8EE-AB39-19D4F2F3163F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الجملة.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F0A279EC-784C-E6B2-3926-622BED59017F}"/>
              </a:ext>
            </a:extLst>
          </p:cNvPr>
          <p:cNvSpPr/>
          <p:nvPr/>
        </p:nvSpPr>
        <p:spPr>
          <a:xfrm>
            <a:off x="2111859" y="6589266"/>
            <a:ext cx="8033139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ar-MA" sz="6000" b="1" kern="0" dirty="0">
                <a:solidFill>
                  <a:srgbClr val="000000"/>
                </a:solidFill>
                <a:effectLst/>
                <a:ea typeface="+mn-ea"/>
                <a:cs typeface="Calibri" panose="020F0502020204030204" pitchFamily="34" charset="0"/>
              </a:rPr>
              <a:t>أَغْسِلُ يَدَيَّ قَبْلَ الأَكْلِ وَبَعْدَهُ</a:t>
            </a: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FE3522A4-A130-E217-F7C9-0A7289973853}"/>
              </a:ext>
            </a:extLst>
          </p:cNvPr>
          <p:cNvSpPr/>
          <p:nvPr/>
        </p:nvSpPr>
        <p:spPr>
          <a:xfrm>
            <a:off x="1594338" y="2676863"/>
            <a:ext cx="10128739" cy="121794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algn="ctr">
              <a:buNone/>
            </a:pP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- الأَكْلِ</a:t>
            </a:r>
            <a:r>
              <a:rPr lang="ar-MA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- </a:t>
            </a: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أَغْسِلُ</a:t>
            </a:r>
            <a:r>
              <a:rPr lang="ar-MA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– </a:t>
            </a: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وَبَعْدَهُ – قَبْلَ -</a:t>
            </a:r>
            <a:r>
              <a:rPr lang="ar-MA" sz="60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 </a:t>
            </a: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يَدَيَّ</a:t>
            </a:r>
            <a:endParaRPr lang="es-ES" sz="3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B7C77BC7-C908-6C90-5EBA-27B5181D39D9}"/>
              </a:ext>
            </a:extLst>
          </p:cNvPr>
          <p:cNvSpPr/>
          <p:nvPr/>
        </p:nvSpPr>
        <p:spPr>
          <a:xfrm>
            <a:off x="5934098" y="4459253"/>
            <a:ext cx="460551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D2CB4D4-0E77-238C-66A5-859F6ED167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540671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05F37-B703-48B0-7A9C-D9B50C5B6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6B05786-F8DC-A4AC-D7B3-05C1E847C42B}"/>
              </a:ext>
            </a:extLst>
          </p:cNvPr>
          <p:cNvSpPr txBox="1"/>
          <p:nvPr/>
        </p:nvSpPr>
        <p:spPr>
          <a:xfrm>
            <a:off x="267245" y="103446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 التي ركبناها: يتناوب المتعلمون على قراءة الجمل.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17D28E-AA90-35C0-C802-2212467EE835}"/>
              </a:ext>
            </a:extLst>
          </p:cNvPr>
          <p:cNvSpPr/>
          <p:nvPr/>
        </p:nvSpPr>
        <p:spPr>
          <a:xfrm>
            <a:off x="633046" y="7717824"/>
            <a:ext cx="8469391" cy="1426588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أَغْسِلُ يَدَيَّ قَبْلَ الأَكْلِ وَبَعْدَهُ</a:t>
            </a:r>
            <a:r>
              <a:rPr lang="ar-MA" sz="4400" b="1" dirty="0">
                <a:solidFill>
                  <a:srgbClr val="000000"/>
                </a:solidFill>
                <a:latin typeface="Times New Roman" panose="02020603050405020304" pitchFamily="18" charset="0"/>
                <a:cs typeface="Microsoft Uighur" panose="02000000000000000000" pitchFamily="2" charset="-78"/>
              </a:rPr>
              <a:t>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3AF54569-2E28-9C0F-9C1F-E2AF58FFFCF1}"/>
              </a:ext>
            </a:extLst>
          </p:cNvPr>
          <p:cNvSpPr/>
          <p:nvPr/>
        </p:nvSpPr>
        <p:spPr>
          <a:xfrm>
            <a:off x="2410691" y="5081529"/>
            <a:ext cx="8811720" cy="1389494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اَلتَّغْذِيَةُ الصِّحِّيَّةُ مُهِمَّةٌ لِنُمُوِّ أَجْسَامِنَا</a:t>
            </a:r>
            <a:r>
              <a:rPr kumimoji="0" lang="ar-MA" sz="6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fr-MA" sz="6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Microsoft Uighur" panose="02000000000000000000" pitchFamily="2" charset="-78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699970-39B1-31E2-9707-36D64E0B6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0" y="490446"/>
            <a:ext cx="1633870" cy="1426588"/>
          </a:xfrm>
          <a:prstGeom prst="rect">
            <a:avLst/>
          </a:prstGeom>
        </p:spPr>
      </p:pic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0A57240-67ED-378D-0A58-FB7DC5BA4A18}"/>
              </a:ext>
            </a:extLst>
          </p:cNvPr>
          <p:cNvSpPr/>
          <p:nvPr/>
        </p:nvSpPr>
        <p:spPr>
          <a:xfrm>
            <a:off x="3138273" y="2718510"/>
            <a:ext cx="9598945" cy="1217940"/>
          </a:xfrm>
          <a:prstGeom prst="flowChartAlternateProcess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t">
            <a:noAutofit/>
          </a:bodyPr>
          <a:lstStyle/>
          <a:p>
            <a:pPr marL="0" marR="0" lvl="0" indent="0" algn="ctr" defTabSz="914349" rtl="1" eaLnBrk="1" fontAlgn="base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الطِّبُّ الحَدِيثُ نِعْمَةٌ كَبِيرَةٌ.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40445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16937-78F8-45F1-77A4-5D8A2C3EE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566F6D0-3106-30BF-4036-6D1ABDAC8972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اِنتبهوا سأقرأ الفقرة..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6D9541-5A90-C59D-5E7A-B9AFF390C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AE7FF96-D261-0ECD-0406-404FFE4A1E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718" y="3151173"/>
            <a:ext cx="11137501" cy="6690304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CCFE0E2-9CB0-1255-E84A-70F4AD6FB063}"/>
              </a:ext>
            </a:extLst>
          </p:cNvPr>
          <p:cNvSpPr/>
          <p:nvPr/>
        </p:nvSpPr>
        <p:spPr>
          <a:xfrm>
            <a:off x="4672584" y="2145974"/>
            <a:ext cx="4370832" cy="100519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b="1" dirty="0"/>
              <a:t>نُزْهَةٌ عائِِلِيَّةٌ</a:t>
            </a:r>
            <a:endParaRPr lang="es-ES" sz="4400" b="1" dirty="0"/>
          </a:p>
        </p:txBody>
      </p:sp>
    </p:spTree>
    <p:extLst>
      <p:ext uri="{BB962C8B-B14F-4D97-AF65-F5344CB8AC3E}">
        <p14:creationId xmlns:p14="http://schemas.microsoft.com/office/powerpoint/2010/main" val="312748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28BD9-F984-AF91-7F6B-006C151C0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61BEFD-C227-72CC-0100-4E6A2C33E825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يطرح الأستاذ الأسئلة التالية.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E6514D7-0712-CB7E-FA94-FBCF1E71207F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FBC7CE04-A426-A7C1-7955-5391EFE79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4019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CE68B-B7BE-AA11-CCD7-99BD856DE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DCFD71-B4B6-679A-6221-12628867F2F5}"/>
              </a:ext>
            </a:extLst>
          </p:cNvPr>
          <p:cNvSpPr txBox="1"/>
          <p:nvPr/>
        </p:nvSpPr>
        <p:spPr>
          <a:xfrm>
            <a:off x="215839" y="710973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من يقرأ؟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يتناوب المتعلمون على القراءة مع الحرص على الدقة والطلاقة.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يطرح الأستاذ نفس الأسئلة حول جودة القراءة بعد كل قراءة فردية.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BB57CE-1749-7048-ABA9-2197C1C15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9C37B8F-9398-F48A-A289-B6FAE4EA4A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7765" y="2980074"/>
            <a:ext cx="11144454" cy="6687892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B0255CE-5E98-C3C1-1BAA-43B84913E649}"/>
              </a:ext>
            </a:extLst>
          </p:cNvPr>
          <p:cNvSpPr/>
          <p:nvPr/>
        </p:nvSpPr>
        <p:spPr>
          <a:xfrm>
            <a:off x="4794576" y="1972463"/>
            <a:ext cx="4370832" cy="100519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b="1" dirty="0"/>
              <a:t>نُزْهَةٌ عائِِلِيَّةٌ</a:t>
            </a:r>
            <a:endParaRPr lang="es-ES" sz="4400" b="1" dirty="0"/>
          </a:p>
        </p:txBody>
      </p:sp>
    </p:spTree>
    <p:extLst>
      <p:ext uri="{BB962C8B-B14F-4D97-AF65-F5344CB8AC3E}">
        <p14:creationId xmlns:p14="http://schemas.microsoft.com/office/powerpoint/2010/main" val="283643736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ص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24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النشاط 1 ، قوموا بترتيب الكلمات للحصول على جمل مفيدة واكتبوها على الكراسة.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يتجول الأستاذ بين الصفوف.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41BA648-F3C9-63E3-E14F-2A97EFB40518}"/>
              </a:ext>
            </a:extLst>
          </p:cNvPr>
          <p:cNvSpPr/>
          <p:nvPr/>
        </p:nvSpPr>
        <p:spPr>
          <a:xfrm>
            <a:off x="464127" y="2321487"/>
            <a:ext cx="12787746" cy="73099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349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fr-MA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78DB8D8-9520-64B2-36CB-6CFDCFAEB2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1012" y="3425164"/>
            <a:ext cx="11153976" cy="5102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866F89-96E5-08C5-052D-BBA6A01A75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DDBFE03-47D8-5983-0A99-1B783FE189E5}"/>
              </a:ext>
            </a:extLst>
          </p:cNvPr>
          <p:cNvSpPr txBox="1"/>
          <p:nvPr/>
        </p:nvSpPr>
        <p:spPr>
          <a:xfrm>
            <a:off x="271257" y="86179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تقبل كل  الصيغ الصحيحة.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2462914-9C15-4198-EED3-CDE6F8A72A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BB6A4972-302E-24BF-67D8-D191A0F371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676" y="3352799"/>
            <a:ext cx="11686047" cy="5462955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1A272AEB-A03B-4D63-1FEA-F5D8B4613839}"/>
              </a:ext>
            </a:extLst>
          </p:cNvPr>
          <p:cNvSpPr/>
          <p:nvPr/>
        </p:nvSpPr>
        <p:spPr>
          <a:xfrm>
            <a:off x="1781908" y="5580186"/>
            <a:ext cx="5533292" cy="9378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dirty="0"/>
              <a:t>تَزَيَّنَتْ الطُّرُقاتُ بِالْأَزْهارِ</a:t>
            </a:r>
            <a:r>
              <a:rPr lang="ar-MA" dirty="0"/>
              <a:t>.</a:t>
            </a:r>
            <a:endParaRPr lang="es-ES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3EFCDC2-7167-1C3B-396C-8AB4D86CD7DA}"/>
              </a:ext>
            </a:extLst>
          </p:cNvPr>
          <p:cNvSpPr/>
          <p:nvPr/>
        </p:nvSpPr>
        <p:spPr>
          <a:xfrm>
            <a:off x="1589407" y="7486418"/>
            <a:ext cx="5533292" cy="9378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chemeClr val="tx1"/>
                </a:solidFill>
              </a:rPr>
              <a:t>تَسْري الْحَيَوِيَّةُ في الْأَجْسامِ</a:t>
            </a:r>
            <a:r>
              <a:rPr lang="ar-MA" dirty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015053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AE5A1F-A410-CE00-E305-0C37271C8B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CF3CF90-8124-DA8B-9E04-205B9E117DF3}"/>
              </a:ext>
            </a:extLst>
          </p:cNvPr>
          <p:cNvSpPr txBox="1"/>
          <p:nvPr/>
        </p:nvSpPr>
        <p:spPr>
          <a:xfrm>
            <a:off x="271257" y="738681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من يقرأ الجمل؟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يتناوب المتعلمون على قراءة الجمل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08AD7AD-FC96-40DC-3E5A-FB091197A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8D7E193-356F-AD41-4B24-87E8965CE1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676" y="3352799"/>
            <a:ext cx="11686047" cy="5462955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4FF6DF3-687C-96F5-932C-5054B0C37E59}"/>
              </a:ext>
            </a:extLst>
          </p:cNvPr>
          <p:cNvSpPr/>
          <p:nvPr/>
        </p:nvSpPr>
        <p:spPr>
          <a:xfrm>
            <a:off x="1781908" y="5580186"/>
            <a:ext cx="5533292" cy="9378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dirty="0"/>
              <a:t>تَزَيَّنَتْ الطُّرُقاتُ بِالْأَزْهارِ</a:t>
            </a:r>
            <a:r>
              <a:rPr lang="ar-MA" dirty="0"/>
              <a:t>.</a:t>
            </a:r>
            <a:endParaRPr lang="es-ES" dirty="0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DEAD7CC-CDCE-FD99-F5A7-C0C34ECC36DB}"/>
              </a:ext>
            </a:extLst>
          </p:cNvPr>
          <p:cNvSpPr/>
          <p:nvPr/>
        </p:nvSpPr>
        <p:spPr>
          <a:xfrm>
            <a:off x="1589407" y="7486418"/>
            <a:ext cx="5533292" cy="93784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800" b="1" dirty="0">
                <a:solidFill>
                  <a:schemeClr val="tx1"/>
                </a:solidFill>
              </a:rPr>
              <a:t>تَسْري الْحَيَوِيَّةُ في الْأَجْسامِ</a:t>
            </a:r>
            <a:r>
              <a:rPr lang="ar-MA" dirty="0"/>
              <a:t>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2122681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خذوا الكراسة ص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24 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النشاط 2، كل متعلم يقرأ لزميله قراءة هامسة. </a:t>
            </a: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(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أصحح لزميلي.)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25B4E07-A381-44AA-9B01-377586EE71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131" y="2898393"/>
            <a:ext cx="11387552" cy="6814456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BAF183D-73C4-7FE1-37B5-610C6380A062}"/>
              </a:ext>
            </a:extLst>
          </p:cNvPr>
          <p:cNvSpPr/>
          <p:nvPr/>
        </p:nvSpPr>
        <p:spPr>
          <a:xfrm>
            <a:off x="4526280" y="1734108"/>
            <a:ext cx="4370832" cy="100519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b="1" dirty="0"/>
              <a:t>نُزْهَةٌ عائِِلِيَّةٌ</a:t>
            </a:r>
            <a:endParaRPr lang="es-ES" sz="4400" b="1" dirty="0"/>
          </a:p>
        </p:txBody>
      </p:sp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5F79D-ACE0-AF17-13B9-F90B75ACD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C5A957-757E-7745-9E43-3F421725B699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زميلكم.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29CFD3-DB70-C809-95B6-A82C64EE5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20CDEB59-B361-BFE0-D16B-3B626E498C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322" y="3189201"/>
            <a:ext cx="11388315" cy="6815919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F0F31949-4E6D-33B8-3328-40D0BEB844AE}"/>
              </a:ext>
            </a:extLst>
          </p:cNvPr>
          <p:cNvSpPr/>
          <p:nvPr/>
        </p:nvSpPr>
        <p:spPr>
          <a:xfrm>
            <a:off x="4672584" y="2145974"/>
            <a:ext cx="4370832" cy="100519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b="1" dirty="0"/>
              <a:t>نُزْهَةٌ عائِِلِيَّةٌ</a:t>
            </a:r>
            <a:endParaRPr lang="es-ES" sz="4400" b="1" dirty="0"/>
          </a:p>
        </p:txBody>
      </p:sp>
    </p:spTree>
    <p:extLst>
      <p:ext uri="{BB962C8B-B14F-4D97-AF65-F5344CB8AC3E}">
        <p14:creationId xmlns:p14="http://schemas.microsoft.com/office/powerpoint/2010/main" val="25422800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957195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يطرح القارئ الأسئلة التالية.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5B31E0-C492-AFDE-F23D-18852CD8BA68}"/>
              </a:ext>
            </a:extLst>
          </p:cNvPr>
          <p:cNvGraphicFramePr>
            <a:graphicFrameLocks noGrp="1"/>
          </p:cNvGraphicFramePr>
          <p:nvPr/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كانَتِ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- هَلْ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+mn-cs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6805BF-01EF-0B43-67EC-814FDDE05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EEFCD5B-C41D-B543-E89B-E6335C398651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.اشتغلوا في ثنائيات للإجابة عن أسئلة الفهم باستعمال استراتيجية الكلمات المفاتيح.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6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يمنح الأستاذ مهلة للتفكير للمتعلمين.</a:t>
            </a:r>
            <a:endParaRPr kumimoji="0" lang="ar-MA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D4AD19E-8056-702F-2CBB-21807A3FF3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6FD8A2F5-AA63-0210-F384-088804C41337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A5C624A-0DDD-FD60-5EDE-69A5701284AA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058D486-4BA5-1481-96DE-E43C10AD5EDB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F5284833-2E7C-DAFA-2399-1F0D060826D5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9830CDD2-D051-5055-6C13-502313CFFC3C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6A02B555-6BF2-6661-1832-CFB2013CE9F2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Image 3">
            <a:extLst>
              <a:ext uri="{FF2B5EF4-FFF2-40B4-BE49-F238E27FC236}">
                <a16:creationId xmlns:a16="http://schemas.microsoft.com/office/drawing/2014/main" id="{8F1CC319-FA11-2AE5-04B6-9D3519167D3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71257" y="2964289"/>
            <a:ext cx="12707267" cy="6712547"/>
          </a:xfrm>
          <a:prstGeom prst="rect">
            <a:avLst/>
          </a:prstGeom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603B8867-9A61-C27C-FE54-D18A7A0B7AB2}"/>
              </a:ext>
            </a:extLst>
          </p:cNvPr>
          <p:cNvSpPr/>
          <p:nvPr/>
        </p:nvSpPr>
        <p:spPr>
          <a:xfrm>
            <a:off x="7834821" y="2127452"/>
            <a:ext cx="2871216" cy="100519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b="1" dirty="0"/>
              <a:t>نُزْهَةٌ عائِِلِيَّةٌ</a:t>
            </a:r>
            <a:endParaRPr lang="es-ES" sz="4400" b="1" dirty="0"/>
          </a:p>
        </p:txBody>
      </p:sp>
    </p:spTree>
    <p:extLst>
      <p:ext uri="{BB962C8B-B14F-4D97-AF65-F5344CB8AC3E}">
        <p14:creationId xmlns:p14="http://schemas.microsoft.com/office/powerpoint/2010/main" val="28713002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F8CBCB-DBA7-7067-5615-92AAF39B05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CDE2B2C-42BE-4A09-8B9C-099D4F1DD4F8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 . ينتدب الأستاذ  بعض الثنائيات: أحدهم يطرح السؤال و الآخر يجيب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9F04E80-9C49-E16C-A513-4410B45400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102E1C94-EA57-2F0F-3FBE-54F234720013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102E1C94-EA57-2F0F-3FBE-54F234720013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6964AEAD-8B82-BDB6-5C47-F3112925FDEA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6964AEAD-8B82-BDB6-5C47-F3112925FDEA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88010FF2-9108-D314-6ABC-32641726DFCD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88010FF2-9108-D314-6ABC-32641726DFC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4952FD73-1EB3-AA76-83A0-B3F79EC17B7A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4952FD73-1EB3-AA76-83A0-B3F79EC17B7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14CFACDA-0FEA-3044-8BEC-B7DB803D4BF6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14CFACDA-0FEA-3044-8BEC-B7DB803D4BF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88461B85-6C33-0DC6-949D-346858493A0C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88461B85-6C33-0DC6-949D-346858493A0C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Image 2">
            <a:extLst>
              <a:ext uri="{FF2B5EF4-FFF2-40B4-BE49-F238E27FC236}">
                <a16:creationId xmlns:a16="http://schemas.microsoft.com/office/drawing/2014/main" id="{E0A55E6C-B786-0D86-B98F-85C0870F2605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2369" y="3182111"/>
            <a:ext cx="12711262" cy="5941657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72D4A48-EC67-9585-6CAC-085FC7E263D2}"/>
              </a:ext>
            </a:extLst>
          </p:cNvPr>
          <p:cNvSpPr/>
          <p:nvPr/>
        </p:nvSpPr>
        <p:spPr>
          <a:xfrm>
            <a:off x="8117874" y="2176912"/>
            <a:ext cx="2871216" cy="1005199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4400" b="1" dirty="0"/>
              <a:t>نُزْهَةٌ عائِِلِيَّةٌ</a:t>
            </a:r>
            <a:endParaRPr lang="es-ES" sz="4400" b="1" dirty="0"/>
          </a:p>
        </p:txBody>
      </p:sp>
    </p:spTree>
    <p:extLst>
      <p:ext uri="{BB962C8B-B14F-4D97-AF65-F5344CB8AC3E}">
        <p14:creationId xmlns:p14="http://schemas.microsoft.com/office/powerpoint/2010/main" val="40922585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271257" y="984904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 الكراسة ص22 النشاط 2، كل متعلم يقرأ لزميله قراءة هامسة. (أصحح لزميلي.)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CDEA8C33-A1B5-5013-016B-A096FB454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0865" y="2556367"/>
            <a:ext cx="9637776" cy="694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01E49-3291-065E-0D13-02BCA6370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943BEE-DBAE-E534-0259-7005EF521C4C}"/>
              </a:ext>
            </a:extLst>
          </p:cNvPr>
          <p:cNvSpPr txBox="1"/>
          <p:nvPr/>
        </p:nvSpPr>
        <p:spPr>
          <a:xfrm>
            <a:off x="46412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الآن سأعين من يقرأ قراءة جهرية، تابعوا بأصبعكم، لإبداء رأيكم في قراءة زميلكم.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E03C22-491C-88C5-0C7F-F3393DB5A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A3DD458A-B0F4-5A8D-9C13-FBC912457A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3701" y="2411491"/>
            <a:ext cx="9857232" cy="6943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7053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F162-A828-645A-C68D-0DEA80D3A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41AB94-BB35-F55E-C54D-06C71A6C9E5F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.اشتغلوا في ثنائيات للإجابة عن أسئلة الفهم باستعمال استراتيجية الكلمات المفاتيح.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946F50-8814-228E-5ED8-33E3B2EBE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BC108A9-3682-8A48-2198-6538D1A1A23C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ADE41C93-4502-14DA-09EC-892DA46DF9F4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F543BEE-4077-5B79-C3AE-B3EE55947F3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712DD42D-0FA8-3B4A-0BA3-4AEF30E23BB0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DB006DAC-972A-7FF6-46BA-0F93B4DF1D6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2F8261E3-38D2-E5A6-A6AD-E6560D2FCA2A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3489876F-5669-78ED-C111-9B6CD87938F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9025" y="2893051"/>
            <a:ext cx="12277950" cy="5939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1612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56DD24-1855-A362-7A9B-DFD647C1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D02BF0F-48DB-AF7E-1886-72DDB21A6562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ينتدب بعض الثنائيات: أحدهم يطرح السؤال و الآخر يجيب.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B98B478E-9B9A-C8E9-CA94-7808DD28E9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10" name="Encre 9">
                <a:extLst>
                  <a:ext uri="{FF2B5EF4-FFF2-40B4-BE49-F238E27FC236}">
                    <a16:creationId xmlns:a16="http://schemas.microsoft.com/office/drawing/2014/main" id="{F68EF770-9D96-517F-7761-43F84CEB5268}"/>
                  </a:ext>
                </a:extLst>
              </p14:cNvPr>
              <p14:cNvContentPartPr/>
              <p14:nvPr/>
            </p14:nvContentPartPr>
            <p14:xfrm>
              <a:off x="3523235" y="4397104"/>
              <a:ext cx="1062360" cy="27000"/>
            </p14:xfrm>
          </p:contentPart>
        </mc:Choice>
        <mc:Fallback xmlns="">
          <p:pic>
            <p:nvPicPr>
              <p:cNvPr id="10" name="Encre 9">
                <a:extLst>
                  <a:ext uri="{FF2B5EF4-FFF2-40B4-BE49-F238E27FC236}">
                    <a16:creationId xmlns:a16="http://schemas.microsoft.com/office/drawing/2014/main" id="{F68EF770-9D96-517F-7761-43F84CEB5268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3487235" y="4325104"/>
                <a:ext cx="1134000" cy="170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2" name="Encre 11">
                <a:extLst>
                  <a:ext uri="{FF2B5EF4-FFF2-40B4-BE49-F238E27FC236}">
                    <a16:creationId xmlns:a16="http://schemas.microsoft.com/office/drawing/2014/main" id="{72637210-227C-8BFA-6C76-577288944099}"/>
                  </a:ext>
                </a:extLst>
              </p14:cNvPr>
              <p14:cNvContentPartPr/>
              <p14:nvPr/>
            </p14:nvContentPartPr>
            <p14:xfrm>
              <a:off x="11537195" y="4531384"/>
              <a:ext cx="1143360" cy="81000"/>
            </p14:xfrm>
          </p:contentPart>
        </mc:Choice>
        <mc:Fallback xmlns="">
          <p:pic>
            <p:nvPicPr>
              <p:cNvPr id="12" name="Encre 11">
                <a:extLst>
                  <a:ext uri="{FF2B5EF4-FFF2-40B4-BE49-F238E27FC236}">
                    <a16:creationId xmlns:a16="http://schemas.microsoft.com/office/drawing/2014/main" id="{72637210-227C-8BFA-6C76-577288944099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1501195" y="4459384"/>
                <a:ext cx="1215000" cy="224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F57C90D-8FB6-6FA4-0A5F-EDE34C182B34}"/>
                  </a:ext>
                </a:extLst>
              </p14:cNvPr>
              <p14:cNvContentPartPr/>
              <p14:nvPr/>
            </p14:nvContentPartPr>
            <p14:xfrm>
              <a:off x="3993395" y="5862664"/>
              <a:ext cx="686520" cy="6768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9F57C90D-8FB6-6FA4-0A5F-EDE34C182B3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3957395" y="5790664"/>
                <a:ext cx="758160" cy="21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9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6DF00E7B-8507-7DD2-C362-9760A387EBAA}"/>
                  </a:ext>
                </a:extLst>
              </p14:cNvPr>
              <p14:cNvContentPartPr/>
              <p14:nvPr/>
            </p14:nvContentPartPr>
            <p14:xfrm>
              <a:off x="9728294" y="7388319"/>
              <a:ext cx="1062037" cy="26987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6DF00E7B-8507-7DD2-C362-9760A387EBAA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9692305" y="7316354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1">
            <p14:nvContentPartPr>
              <p14:cNvPr id="22" name="Encre 21">
                <a:extLst>
                  <a:ext uri="{FF2B5EF4-FFF2-40B4-BE49-F238E27FC236}">
                    <a16:creationId xmlns:a16="http://schemas.microsoft.com/office/drawing/2014/main" id="{724C2BE5-3528-6AC8-748F-3895B9D6C9F8}"/>
                  </a:ext>
                </a:extLst>
              </p14:cNvPr>
              <p14:cNvContentPartPr/>
              <p14:nvPr/>
            </p14:nvContentPartPr>
            <p14:xfrm>
              <a:off x="4555424" y="7462278"/>
              <a:ext cx="1062037" cy="26987"/>
            </p14:xfrm>
          </p:contentPart>
        </mc:Choice>
        <mc:Fallback xmlns="">
          <p:pic>
            <p:nvPicPr>
              <p:cNvPr id="22" name="Encre 21">
                <a:extLst>
                  <a:ext uri="{FF2B5EF4-FFF2-40B4-BE49-F238E27FC236}">
                    <a16:creationId xmlns:a16="http://schemas.microsoft.com/office/drawing/2014/main" id="{724C2BE5-3528-6AC8-748F-3895B9D6C9F8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4519435" y="7390313"/>
                <a:ext cx="1133655" cy="170558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28C0D79A-5856-755E-9E75-AD11E32658B6}"/>
                  </a:ext>
                </a:extLst>
              </p14:cNvPr>
              <p14:cNvContentPartPr/>
              <p14:nvPr/>
            </p14:nvContentPartPr>
            <p14:xfrm>
              <a:off x="9553482" y="6433578"/>
              <a:ext cx="1062037" cy="26987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28C0D79A-5856-755E-9E75-AD11E32658B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9517493" y="6361613"/>
                <a:ext cx="1133655" cy="170558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71D1947C-346B-9F9C-B793-762A4E1754B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18796" y="3364078"/>
            <a:ext cx="12278408" cy="5938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635225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الآن: ستنجزون النشاط رقم 3 الصفحة  22 انقلوا الفقرة 1 على الدفاتر. </a:t>
            </a: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3269673" y="2346987"/>
            <a:ext cx="7245927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نقل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E8015A8E-FEA3-A319-AECA-E83B547AA4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05456" y="3421230"/>
            <a:ext cx="9125712" cy="6179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وماذا بعد؟</a:t>
            </a:r>
            <a:endParaRPr lang="ar-MA" sz="600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ptos" panose="02110004020202020204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9" y="549085"/>
            <a:ext cx="11856214" cy="11376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dirty="0"/>
              <a:t> هل تتذكرون نشاط وماذا بعد؟ كل مجموعة تشتغل على قصة جديدة كتابة على الورقة ؟.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252D65-AA97-7B31-0CB6-7C79B4AF8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1686768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32126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2FFB8-B628-E864-C993-2A95C8247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DDCE2D4-A7EE-F21D-8894-B3190D10D4F8}"/>
              </a:ext>
            </a:extLst>
          </p:cNvPr>
          <p:cNvSpPr/>
          <p:nvPr/>
        </p:nvSpPr>
        <p:spPr>
          <a:xfrm>
            <a:off x="616689" y="739588"/>
            <a:ext cx="11856214" cy="65890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 rtl="1"/>
            <a:r>
              <a:rPr lang="ar-MA" dirty="0"/>
              <a:t> تعرض كل مجموعة عملها، يشجع الأستاذ القصص الأكثر حبكة.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8CD8E8-3894-052F-EB1B-CAC6400F3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1686768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4802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منازلكم، ستشتغلون على الكراسة الصفحة: 23، سأراقب عملكم بداية الحصة الموالية إن شاء الله.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الجمل (النشاط1 الصفحة 25)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الفقرتين (النشاط 2 الصفحة 25)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7D970D3-8604-38C9-7B97-4834BC4A5A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311" y="2350874"/>
            <a:ext cx="5056354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5659789"/>
              </p:ext>
            </p:extLst>
          </p:nvPr>
        </p:nvGraphicFramePr>
        <p:xfrm>
          <a:off x="872836" y="338681"/>
          <a:ext cx="11970327" cy="910857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30384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478218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362280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الرياضة والصحة.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42101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ترتيب كلمات لتكوين جمل؛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تركيب فقرة.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و ماذا بعد ؟ ( كتابي)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74524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12225" y="2215622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373512" y="5021350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12225" y="7500855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312225" y="485789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3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3512" y="8602044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دقيقتان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73512" y="3498051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E6D26C-56E5-302D-1482-DCF4517C2C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091FDE7-B174-EC76-649C-D135603002C4}"/>
              </a:ext>
            </a:extLst>
          </p:cNvPr>
          <p:cNvSpPr txBox="1"/>
          <p:nvPr/>
        </p:nvSpPr>
        <p:spPr>
          <a:xfrm>
            <a:off x="160421" y="710975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تتذكرون النشاط المنزلي الذي كلفتكم به نهاية الحصة السابقة(الصفحتان 20 و21).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BBB54254-1AA9-60CD-C620-BF75808A95CF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أقرأ الجمل (النشاط1 الصفحة 24)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2- أقرأ الفقرتين (النشاط 2 الصفحة 24)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6A876CD-ECC3-760F-EE5D-1CBA21EDEE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074" y="710975"/>
            <a:ext cx="1767993" cy="137781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B247983-0AB4-3456-B0FA-11CE68B2E8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7433" y="2350874"/>
            <a:ext cx="5419814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89229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</a:t>
            </a:r>
            <a:r>
              <a:rPr kumimoji="0" lang="ar-MA" sz="60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التذكيرب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ضوابط: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العمل في ثنائيات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240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3355</TotalTime>
  <Words>1349</Words>
  <Application>Microsoft Office PowerPoint</Application>
  <PresentationFormat>Personnalisé</PresentationFormat>
  <Paragraphs>237</Paragraphs>
  <Slides>61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61</vt:i4>
      </vt:variant>
    </vt:vector>
  </HeadingPairs>
  <TitlesOfParts>
    <vt:vector size="79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OMKELTOUM EL MADANI</cp:lastModifiedBy>
  <cp:revision>2207</cp:revision>
  <dcterms:created xsi:type="dcterms:W3CDTF">2014-10-09T07:32:24Z</dcterms:created>
  <dcterms:modified xsi:type="dcterms:W3CDTF">2025-09-20T14:04:21Z</dcterms:modified>
</cp:coreProperties>
</file>