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7"/>
  </p:notesMasterIdLst>
  <p:handoutMasterIdLst>
    <p:handoutMasterId r:id="rId68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474" r:id="rId31"/>
    <p:sldId id="2134808468" r:id="rId32"/>
    <p:sldId id="2134808673" r:id="rId33"/>
    <p:sldId id="2134808469" r:id="rId34"/>
    <p:sldId id="597" r:id="rId35"/>
    <p:sldId id="2134808649" r:id="rId36"/>
    <p:sldId id="2134808674" r:id="rId37"/>
    <p:sldId id="2134808648" r:id="rId38"/>
    <p:sldId id="2134808676" r:id="rId39"/>
    <p:sldId id="2134808675" r:id="rId40"/>
    <p:sldId id="2134808677" r:id="rId41"/>
    <p:sldId id="2134808650" r:id="rId42"/>
    <p:sldId id="2134808651" r:id="rId43"/>
    <p:sldId id="2134808652" r:id="rId44"/>
    <p:sldId id="2134808659" r:id="rId45"/>
    <p:sldId id="2134808653" r:id="rId46"/>
    <p:sldId id="2134808678" r:id="rId47"/>
    <p:sldId id="2134808686" r:id="rId48"/>
    <p:sldId id="2134808661" r:id="rId49"/>
    <p:sldId id="2134808658" r:id="rId50"/>
    <p:sldId id="2134808669" r:id="rId51"/>
    <p:sldId id="2134808680" r:id="rId52"/>
    <p:sldId id="2134808683" r:id="rId53"/>
    <p:sldId id="2134808664" r:id="rId54"/>
    <p:sldId id="2134808665" r:id="rId55"/>
    <p:sldId id="2134808668" r:id="rId56"/>
    <p:sldId id="2134808684" r:id="rId57"/>
    <p:sldId id="2134808547" r:id="rId58"/>
    <p:sldId id="838" r:id="rId59"/>
    <p:sldId id="2134808562" r:id="rId60"/>
    <p:sldId id="2134808670" r:id="rId61"/>
    <p:sldId id="2134808671" r:id="rId62"/>
    <p:sldId id="2134808501" r:id="rId63"/>
    <p:sldId id="2134808561" r:id="rId64"/>
    <p:sldId id="2134808503" r:id="rId65"/>
    <p:sldId id="2134808502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86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14" autoAdjust="0"/>
    <p:restoredTop sz="86609" autoAdjust="0"/>
  </p:normalViewPr>
  <p:slideViewPr>
    <p:cSldViewPr snapToGrid="0" showGuides="1">
      <p:cViewPr>
        <p:scale>
          <a:sx n="65" d="100"/>
          <a:sy n="65" d="100"/>
        </p:scale>
        <p:origin x="706" y="-20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0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50.png"/><Relationship Id="rId4" Type="http://schemas.openxmlformats.org/officeDocument/2006/relationships/image" Target="../media/image470.png"/><Relationship Id="rId9" Type="http://schemas.openxmlformats.org/officeDocument/2006/relationships/customXml" Target="../ink/ink10.xml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8.xml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16.xml"/><Relationship Id="rId1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24.xml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0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0" Type="http://schemas.openxmlformats.org/officeDocument/2006/relationships/image" Target="../media/image50.png"/><Relationship Id="rId4" Type="http://schemas.openxmlformats.org/officeDocument/2006/relationships/image" Target="../media/image470.png"/><Relationship Id="rId9" Type="http://schemas.openxmlformats.org/officeDocument/2006/relationships/customXml" Target="../ink/ink22.xml"/><Relationship Id="rId1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5.png"/><Relationship Id="rId4" Type="http://schemas.openxmlformats.org/officeDocument/2006/relationships/image" Target="../media/image7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معا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السلوكات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54" y="312261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أَمَامَ – وَرَاءَ – قُرْبَ – بِجَانِبِ – عَلَى – بَعِيدٌ - هُنَا - هُنَا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635B629-733F-CF4B-F1C6-B97371E67E2A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أَمَامَ – وَرَاءَ – قُرْبَ – بِجَانِبِ – عَلَى – بَعِيدٌ - هُنَا - هُنَا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3D3ABFC-EF63-A148-21AC-6152659C4CC2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أَمَامَ – وَرَاءَ – قُرْبَ – بِجَانِبِ – عَلَى – بَعِيدٌ - هُنَا - هُنَا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966DEC-69A9-8440-3166-12205BFBCCC7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أَمَامَ – وَرَاءَ – قُرْبَ – بِجَانِبِ – عَلَى – بَعِيدٌ - هُنَا - هُنَا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1136537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اكتبوا: أمام.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أَمامَ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قُرْبَ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قُرْبَ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وراء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وَراءَ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بِجانِبِ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بِجانِبِ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38FB9-5FFF-904D-294D-380152468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08" y="2636874"/>
            <a:ext cx="9744411" cy="64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D140F2-9BD1-6FD7-BB7D-81C0769C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65" y="2499707"/>
            <a:ext cx="11335870" cy="73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6168838" y="965057"/>
            <a:ext cx="690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مُدَرِّبٌ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عَصيرٌ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مَشْيٌ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فَوْزٌ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ستقومون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بتركيب جملة  مفيدة انطلاقا من كلمات مبعثرة شفهيا.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</a:t>
            </a:r>
            <a:r>
              <a:rPr lang="ar-MA" sz="4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DC71BB8-1ED6-A506-0920-0F37EBC649AB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يَسْتَمْتِعُ – أَشْرَفُ - بالصَّيْدِ</a:t>
            </a:r>
            <a:endParaRPr lang="es-E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15839" y="83408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الجملة..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تقبل جميع الصيغ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F676656-F385-DE71-FC85-0C0B2070046C}"/>
              </a:ext>
            </a:extLst>
          </p:cNvPr>
          <p:cNvSpPr/>
          <p:nvPr/>
        </p:nvSpPr>
        <p:spPr>
          <a:xfrm>
            <a:off x="1783327" y="6408446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يَسْتَمْتِع أَشْرَفُ بالصَّيْدِ </a:t>
            </a: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589B05F-91DE-668B-C569-E6B8D00CC305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/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يَسْتَمْتِعُ - بالصَّيْدِ - أَشْرَفُ - </a:t>
            </a:r>
            <a:endParaRPr lang="es-ES" sz="36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يركب جملة مفيدة من الكلمات التالية.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 الأستاذ فرصة للمتعلمين للتفكير و العمل في ثنائيات.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B942FC9-F5CB-2731-71C6-C57EF673FB3C}"/>
              </a:ext>
            </a:extLst>
          </p:cNvPr>
          <p:cNvSpPr/>
          <p:nvPr/>
        </p:nvSpPr>
        <p:spPr>
          <a:xfrm>
            <a:off x="3772386" y="7192166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0E4A8C0-D466-C2AE-62C3-B6ACEDEDA8C0}"/>
              </a:ext>
            </a:extLst>
          </p:cNvPr>
          <p:cNvSpPr/>
          <p:nvPr/>
        </p:nvSpPr>
        <p:spPr>
          <a:xfrm>
            <a:off x="2809009" y="3421502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نُورَةُ - الأَلْعَابِ - تُحِبُّ - الإِلِكْتْرُونِيَّةِ</a:t>
            </a:r>
            <a:endParaRPr lang="es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8B375049-9DA4-84D8-B47A-BA1448B799BA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C1185E-0DD2-3652-6155-95F32E501734}"/>
              </a:ext>
            </a:extLst>
          </p:cNvPr>
          <p:cNvSpPr/>
          <p:nvPr/>
        </p:nvSpPr>
        <p:spPr>
          <a:xfrm>
            <a:off x="3772386" y="7192166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تُحِبُّ نورَةُ الأَلْعَابِ الإِلِكْتْرُونِيَّةِ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AA0E64F-BF4B-E33B-1BE3-3515873CEFF9}"/>
              </a:ext>
            </a:extLst>
          </p:cNvPr>
          <p:cNvSpPr/>
          <p:nvPr/>
        </p:nvSpPr>
        <p:spPr>
          <a:xfrm>
            <a:off x="2809009" y="3421502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ن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ورَةُ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الأَلْعَابِ - تُحِبُّ - الإِلِكْتْرُونِيَّةِ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984A16D-21FA-0B23-386C-A5EF3920E677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قوموا بتركيب جملة مفيدة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107B7E7-FFA3-0CCE-454E-08E2AAB1745D}"/>
              </a:ext>
            </a:extLst>
          </p:cNvPr>
          <p:cNvSpPr/>
          <p:nvPr/>
        </p:nvSpPr>
        <p:spPr>
          <a:xfrm>
            <a:off x="3123301" y="6589266"/>
            <a:ext cx="6082146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81C1DBC-D604-5CD3-0BAA-5092ED1D98BF}"/>
              </a:ext>
            </a:extLst>
          </p:cNvPr>
          <p:cNvSpPr/>
          <p:nvPr/>
        </p:nvSpPr>
        <p:spPr>
          <a:xfrm>
            <a:off x="3123301" y="2676863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الجُمُهُورُ - بِحَرارَةٍ - يُصَفِّقُ 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46B2209D-C983-5EB7-2FB4-6C03C2E25D8E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0A279EC-784C-E6B2-3926-622BED59017F}"/>
              </a:ext>
            </a:extLst>
          </p:cNvPr>
          <p:cNvSpPr/>
          <p:nvPr/>
        </p:nvSpPr>
        <p:spPr>
          <a:xfrm>
            <a:off x="3123301" y="6589266"/>
            <a:ext cx="6082146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يُصَفِّقُ الجُمُهُورُ بِحَرارَةٍ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E3522A4-A130-E217-F7C9-0A7289973853}"/>
              </a:ext>
            </a:extLst>
          </p:cNvPr>
          <p:cNvSpPr/>
          <p:nvPr/>
        </p:nvSpPr>
        <p:spPr>
          <a:xfrm>
            <a:off x="3123301" y="2676863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الجُمُهُورُ - بِحَرارَةٍ - يُصَفِّقُ 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B7C77BC7-C908-6C90-5EBA-27B5181D39D9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 التي ركبناها: يتناوب المتعلمون على قراءة الجمل.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779979" y="7717824"/>
            <a:ext cx="8322458" cy="142658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يَسْتَمْتِع أَشْرَفُ بالصَّيْدِ.</a:t>
            </a:r>
            <a:endParaRPr kumimoji="0" lang="fr-MA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2410691" y="5081529"/>
            <a:ext cx="8811720" cy="138949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تُحِبُّ نورَةُ الأَلْعَابِ الإِلِكْتْرُونِيَّةِ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3138273" y="2718510"/>
            <a:ext cx="9598945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يُصَفِّقُ الجُمُهُورُ بِحَرارَةٍ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اِنتبهوا سأقرأ الفقرة..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005A56-1985-EF59-C3F4-D786186CA0D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443E542-F751-E3FA-BC1D-A3F2EFB87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33" y="2828260"/>
            <a:ext cx="11169985" cy="608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الأستاذ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6514D7-0712-CB7E-FA94-FBCF1E71207F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من يقرأ؟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القراءة مع الحرص على الدقة والطلاقة.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يطرح الأستاذ نفس الأسئلة حول جودة القراءة بعد كل قراءة فردية.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F74F-4B02-1166-1D26-6BA4611A5821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EA0545-99B7-2BAE-647A-FF5DFF85E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379" y="2751980"/>
            <a:ext cx="11168840" cy="60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24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بترتيب الكلمات للحصول على جمل مفيدة واكتبوها على الكراسة.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يتجول الأستاذ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CD1F138-B0DC-EB9C-8B76-7D81CF42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967" y="3410944"/>
            <a:ext cx="11079126" cy="513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تقبل كل  الصيغ الصحيحة.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42BE3F-1A9D-48E3-B25B-59E7D85848B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5A4FD2-F814-E288-8DE6-26063ED70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5" y="2579910"/>
            <a:ext cx="11464080" cy="6117523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08269CF-EE2F-1F07-0E30-32028778A651}"/>
              </a:ext>
            </a:extLst>
          </p:cNvPr>
          <p:cNvSpPr/>
          <p:nvPr/>
        </p:nvSpPr>
        <p:spPr>
          <a:xfrm>
            <a:off x="1658679" y="3925594"/>
            <a:ext cx="4976037" cy="14817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كانَ الْوَلَدُ مُسْتَمْتِعاً أَثْناءَ الْقِراءةِ</a:t>
            </a:r>
            <a:endParaRPr lang="es-ES" sz="3200" b="1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B3FF51-A03D-CAA4-095E-5B892D84DEFF}"/>
              </a:ext>
            </a:extLst>
          </p:cNvPr>
          <p:cNvSpPr/>
          <p:nvPr/>
        </p:nvSpPr>
        <p:spPr>
          <a:xfrm>
            <a:off x="1658679" y="5619972"/>
            <a:ext cx="4976037" cy="12179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أَصْبَحَتِ الطِّفْلَةُ نَشيطَةً بَعْدَ النَّوْمِ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DFBDAB0-53FD-0396-B6FB-8EBFD51F2AAA}"/>
              </a:ext>
            </a:extLst>
          </p:cNvPr>
          <p:cNvSpPr/>
          <p:nvPr/>
        </p:nvSpPr>
        <p:spPr>
          <a:xfrm>
            <a:off x="1658679" y="7359759"/>
            <a:ext cx="4976037" cy="11250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/>
              <a:t>أَصْبَحَ الطِّفْلُ عاجِزاً عَنِ الْمَشْيِ بَعْدَ الْحادِثِ.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93BAD-6636-4568-AAD4-2EDE000E7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E0501E-2EEF-A76B-5505-F9749BD280FC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الجمل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1EFEA2-B956-524C-06AE-A319C404A3DC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40BCDC-CAE1-ECA4-31A3-4F4F25CC7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985032-9A1A-A9ED-71C7-1E24951B2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430" y="2561210"/>
            <a:ext cx="11464080" cy="6117523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221AED7-7F59-1496-EF5B-61E814400CD5}"/>
              </a:ext>
            </a:extLst>
          </p:cNvPr>
          <p:cNvSpPr/>
          <p:nvPr/>
        </p:nvSpPr>
        <p:spPr>
          <a:xfrm>
            <a:off x="1658679" y="4058075"/>
            <a:ext cx="4976037" cy="12179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كانَ الْوَلَدُ مُسْتَمْتِعاً أَثْناءَ الْقِراءةِ</a:t>
            </a:r>
            <a:endParaRPr lang="es-ES" sz="3200" b="1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1E76786-BC7F-F4E0-612F-1BAC58D438D8}"/>
              </a:ext>
            </a:extLst>
          </p:cNvPr>
          <p:cNvSpPr/>
          <p:nvPr/>
        </p:nvSpPr>
        <p:spPr>
          <a:xfrm>
            <a:off x="1658679" y="5619972"/>
            <a:ext cx="4976037" cy="12179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أَصْبَحَتِ الطِّفْلَةُ نَشيطَةً بَعْدَ النَّوْمِ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EF6CB26-B94A-35EE-CAAD-FAB8ED9E6628}"/>
              </a:ext>
            </a:extLst>
          </p:cNvPr>
          <p:cNvSpPr/>
          <p:nvPr/>
        </p:nvSpPr>
        <p:spPr>
          <a:xfrm>
            <a:off x="1658679" y="7359759"/>
            <a:ext cx="4976037" cy="11250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أَصْبَحَ الطِّفْلُ عاجِزاً عَنِ الْمَشْيِ بَعْدَ الْحادِثِ.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293371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24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BE1A1C-3BC3-851D-1E00-449CC969580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321E1F-207E-07CC-E737-AEA133BE1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149" y="2892056"/>
            <a:ext cx="10675088" cy="538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CE7CCC-74D8-D95B-52E8-71068AD4CFC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2C22D8-2DC5-606B-CF86-37E3EC668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489" y="2451882"/>
            <a:ext cx="10675021" cy="538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مهلة للتفكير للمتعلمين.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FE29E403-DF76-61CD-1DD4-E4222F451F6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953" y="2753084"/>
            <a:ext cx="12248707" cy="644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. ينتدب الأستاذ  بعض الثنائيات: أحدهم يطرح السؤال و الآخر يجيب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D9E36927-B7A7-71E8-EEA6-FF286AE4B6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037" y="2708328"/>
            <a:ext cx="12247926" cy="644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ص22 النشاط 2، كل متعلم يقرأ لزميله قراءة هامسة. (أصحح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7E51DA-7C7A-1FFD-34BF-43A3CFD992C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0E645E-ECCC-2BBA-40B6-A6B83E542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475" y="3802264"/>
            <a:ext cx="10526232" cy="495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005793-0770-35EB-0AA0-6F26E1973487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C08C3FC-DB0E-BEF4-4635-1B206CD0F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696" y="3281948"/>
            <a:ext cx="10522608" cy="54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98CC2F-C291-1021-2524-ABF137BF5A5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4CA8379B-D4B3-B04B-2792-6FEE22D113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5445" y="2877777"/>
            <a:ext cx="11780874" cy="596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بعض الثنائيات: أحدهم يطرح السؤال و الآخر يجيب.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C35592-666E-0AA1-8D11-FB259DD7110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F56F8CA4-FB57-C0DD-1DEC-47CB02A8D8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8192" y="2756551"/>
            <a:ext cx="11778493" cy="675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ستنجزون النشاط رقم 3 الصفحة  22 انقلوا الفقرة 1 على الدفاتر.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E5D73D-710F-7A08-93FF-61EF4B064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380" y="3454148"/>
            <a:ext cx="10029240" cy="570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dirty="0"/>
              <a:t> هل تتذكرون نشاط وماذا بعد؟ كل مجموعة تشتغل على قصة جديدة كتابة على الورقة ؟.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9" y="739588"/>
            <a:ext cx="11856214" cy="6589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dirty="0"/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692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24)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520D20-B131-190E-A2A0-6D9D02C83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36" y="2350874"/>
            <a:ext cx="542260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20 و21).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BAE2C2-127F-F488-23E0-C654F4888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10" y="2551814"/>
            <a:ext cx="5107816" cy="667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3105</TotalTime>
  <Words>1369</Words>
  <Application>Microsoft Office PowerPoint</Application>
  <PresentationFormat>Personnalisé</PresentationFormat>
  <Paragraphs>243</Paragraphs>
  <Slides>62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62</vt:i4>
      </vt:variant>
    </vt:vector>
  </HeadingPairs>
  <TitlesOfParts>
    <vt:vector size="81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2206</cp:revision>
  <dcterms:created xsi:type="dcterms:W3CDTF">2014-10-09T07:32:24Z</dcterms:created>
  <dcterms:modified xsi:type="dcterms:W3CDTF">2025-09-21T13:24:34Z</dcterms:modified>
</cp:coreProperties>
</file>