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7"/>
  </p:notesMasterIdLst>
  <p:handoutMasterIdLst>
    <p:handoutMasterId r:id="rId68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474" r:id="rId31"/>
    <p:sldId id="2134808468" r:id="rId32"/>
    <p:sldId id="2134808673" r:id="rId33"/>
    <p:sldId id="2134808469" r:id="rId34"/>
    <p:sldId id="597" r:id="rId35"/>
    <p:sldId id="2134808649" r:id="rId36"/>
    <p:sldId id="2134808674" r:id="rId37"/>
    <p:sldId id="2134808648" r:id="rId38"/>
    <p:sldId id="2134808676" r:id="rId39"/>
    <p:sldId id="2134808675" r:id="rId40"/>
    <p:sldId id="2134808677" r:id="rId41"/>
    <p:sldId id="2134808650" r:id="rId42"/>
    <p:sldId id="2134808651" r:id="rId43"/>
    <p:sldId id="2134808652" r:id="rId44"/>
    <p:sldId id="2134808659" r:id="rId45"/>
    <p:sldId id="2134808653" r:id="rId46"/>
    <p:sldId id="2134808678" r:id="rId47"/>
    <p:sldId id="2134808679" r:id="rId48"/>
    <p:sldId id="2134808661" r:id="rId49"/>
    <p:sldId id="2134808658" r:id="rId50"/>
    <p:sldId id="2134808669" r:id="rId51"/>
    <p:sldId id="2134808680" r:id="rId52"/>
    <p:sldId id="2134808683" r:id="rId53"/>
    <p:sldId id="2134808664" r:id="rId54"/>
    <p:sldId id="2134808665" r:id="rId55"/>
    <p:sldId id="2134808668" r:id="rId56"/>
    <p:sldId id="2134808684" r:id="rId57"/>
    <p:sldId id="2134808547" r:id="rId58"/>
    <p:sldId id="838" r:id="rId59"/>
    <p:sldId id="2134808562" r:id="rId60"/>
    <p:sldId id="2134808670" r:id="rId61"/>
    <p:sldId id="2134808671" r:id="rId62"/>
    <p:sldId id="2134808501" r:id="rId63"/>
    <p:sldId id="2134808561" r:id="rId64"/>
    <p:sldId id="2134808503" r:id="rId65"/>
    <p:sldId id="2134808502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79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14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293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image" Target="../media/image46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customXml" Target="../ink/ink10.xml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8.xml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5" Type="http://schemas.openxmlformats.org/officeDocument/2006/relationships/image" Target="../media/image59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16.xml"/><Relationship Id="rId1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24.xml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5" Type="http://schemas.openxmlformats.org/officeDocument/2006/relationships/image" Target="../media/image59.pn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customXml" Target="../ink/ink22.xml"/><Relationship Id="rId1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3.png"/><Relationship Id="rId4" Type="http://schemas.openxmlformats.org/officeDocument/2006/relationships/image" Target="../media/image7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معا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السلوكات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54" y="312261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ذَلِكَ – تِلْكَ – هَذِهِ – هَؤُلَاءِ – الَّذي – الَّتي - الَّذِينَ - هَذَا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635B629-733F-CF4B-F1C6-B97371E67E2A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ذَلِكَ – تِلْكَ – هَذِهِ – هَؤُلَاءِ – الَّذي – الَّتي - الَّذِينَ - هَذَا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75E36C9-DDF9-DE4A-6F32-5C69749235F5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ذَلِكَ – تِلْكَ – هَذِهِ – هَؤُلَاءِ – الَّذي – الَّتي - الَّذِينَ - هَذَا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966DEC-69A9-8440-3166-12205BFBCCC7}"/>
              </a:ext>
            </a:extLst>
          </p:cNvPr>
          <p:cNvSpPr/>
          <p:nvPr/>
        </p:nvSpPr>
        <p:spPr>
          <a:xfrm>
            <a:off x="2083981" y="3785191"/>
            <a:ext cx="884628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ذَلِكَ – تِلْكَ – هَذِهِ – هَؤُلَاءِ – الَّذي – الَّتي - الَّذِينَ - هَذَا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1136537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اكتبوا: هذه.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هَذِهِ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ماذا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ماذا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ذلك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تِلْكَ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الّتي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38FB9-5FFF-904D-294D-380152468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08" y="2636874"/>
            <a:ext cx="9744411" cy="64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D140F2-9BD1-6FD7-BB7D-81C0769C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65" y="2499707"/>
            <a:ext cx="11335870" cy="73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6168838" y="965057"/>
            <a:ext cx="690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مَلْعَبٌ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مَشْروبٌ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سِباحَةٌ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جَرْيٌ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ستقومون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بتركيب جملة  مفيدة انطلاقا من كلمات مبعثرة شفهيا.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</a:t>
            </a:r>
            <a:r>
              <a:rPr lang="ar-MA" sz="4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DC71BB8-1ED6-A506-0920-0F37EBC649AB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- زِيادُ - جَميلَةً - لَوْحَةً</a:t>
            </a:r>
            <a:endParaRPr lang="es-E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F676656-F385-DE71-FC85-0C0B2070046C}"/>
              </a:ext>
            </a:extLst>
          </p:cNvPr>
          <p:cNvSpPr/>
          <p:nvPr/>
        </p:nvSpPr>
        <p:spPr>
          <a:xfrm>
            <a:off x="1783327" y="6408446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زِيادُ لَوْحَةً جَميلَةً.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589B05F-91DE-668B-C569-E6B8D00CC305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يَرْسُمُ - زِيادُ - جَميلَةً - لَوْحَةً</a:t>
            </a:r>
            <a:endParaRPr lang="es-ES" sz="5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يركب جملة مفيدة من الكلمات التالية.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 الأستاذ فرصة للمتعلمين للتفكير و العمل في ثنائيات.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B942FC9-F5CB-2731-71C6-C57EF673FB3C}"/>
              </a:ext>
            </a:extLst>
          </p:cNvPr>
          <p:cNvSpPr/>
          <p:nvPr/>
        </p:nvSpPr>
        <p:spPr>
          <a:xfrm>
            <a:off x="3772386" y="7192166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0E4A8C0-D466-C2AE-62C3-B6ACEDEDA8C0}"/>
              </a:ext>
            </a:extLst>
          </p:cNvPr>
          <p:cNvSpPr/>
          <p:nvPr/>
        </p:nvSpPr>
        <p:spPr>
          <a:xfrm>
            <a:off x="2809009" y="3421502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الْعُصْفورِ  - صَوْتُ - شَجِيٌ</a:t>
            </a:r>
            <a:endParaRPr lang="es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8B375049-9DA4-84D8-B47A-BA1448B799BA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C1185E-0DD2-3652-6155-95F32E501734}"/>
              </a:ext>
            </a:extLst>
          </p:cNvPr>
          <p:cNvSpPr/>
          <p:nvPr/>
        </p:nvSpPr>
        <p:spPr>
          <a:xfrm>
            <a:off x="3772386" y="7192166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صَوْتُ الْعُصْفورِ شَجِيٌّ.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AA0E64F-BF4B-E33B-1BE3-3515873CEFF9}"/>
              </a:ext>
            </a:extLst>
          </p:cNvPr>
          <p:cNvSpPr/>
          <p:nvPr/>
        </p:nvSpPr>
        <p:spPr>
          <a:xfrm>
            <a:off x="2809009" y="3421502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الْعُصْفورِ  - صَوْتُ - شَجِيٌّ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984A16D-21FA-0B23-386C-A5EF3920E677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قوموا بتركيب جملة مفيدة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107B7E7-FFA3-0CCE-454E-08E2AAB1745D}"/>
              </a:ext>
            </a:extLst>
          </p:cNvPr>
          <p:cNvSpPr/>
          <p:nvPr/>
        </p:nvSpPr>
        <p:spPr>
          <a:xfrm>
            <a:off x="3123301" y="6589266"/>
            <a:ext cx="6082146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81C1DBC-D604-5CD3-0BAA-5092ED1D98BF}"/>
              </a:ext>
            </a:extLst>
          </p:cNvPr>
          <p:cNvSpPr/>
          <p:nvPr/>
        </p:nvSpPr>
        <p:spPr>
          <a:xfrm>
            <a:off x="3123301" y="2676863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قِصَّةً - قَرَأَ - مُثيرَةً - رائِدُ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46B2209D-C983-5EB7-2FB4-6C03C2E25D8E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0A279EC-784C-E6B2-3926-622BED59017F}"/>
              </a:ext>
            </a:extLst>
          </p:cNvPr>
          <p:cNvSpPr/>
          <p:nvPr/>
        </p:nvSpPr>
        <p:spPr>
          <a:xfrm>
            <a:off x="3123301" y="6589266"/>
            <a:ext cx="6082146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قَرَأَ رائِدُ قِصَّةً مُثيرَةً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E3522A4-A130-E217-F7C9-0A7289973853}"/>
              </a:ext>
            </a:extLst>
          </p:cNvPr>
          <p:cNvSpPr/>
          <p:nvPr/>
        </p:nvSpPr>
        <p:spPr>
          <a:xfrm>
            <a:off x="3123301" y="2676863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قِصَّةً - قَرَأَ - مُثيرَةً - رائِدُ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B7C77BC7-C908-6C90-5EBA-27B5181D39D9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 التي ركبناها: يتناوب المتعلمون على قراءة الجمل.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779979" y="7717824"/>
            <a:ext cx="8322458" cy="142658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قَرَأَ رائِدُ قِصَّةً مُثيرَةً.</a:t>
            </a:r>
            <a:endParaRPr kumimoji="0" lang="fr-MA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2410691" y="5081529"/>
            <a:ext cx="8811720" cy="138949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صَوْتُ الْعُصْفورِ شَجِيٌّ.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3138273" y="2718510"/>
            <a:ext cx="9598945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يَرْسُمُ زِيادُ لَوْحَةً جَميلَةً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اِنتبهوا سأقرأ الفقرة..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005A56-1985-EF59-C3F4-D786186CA0D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12A586-2F63-B298-1349-E1D542F46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847" y="2530549"/>
            <a:ext cx="10823944" cy="606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الأستاذ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6514D7-0712-CB7E-FA94-FBCF1E71207F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من يقرأ؟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القراءة مع الحرص على الدقة والطلاقة.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يطرح الأستاذ نفس الأسئلة حول جودة القراءة بعد كل قراءة فردية.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F74F-4B02-1166-1D26-6BA4611A5821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B01A3D-E546-8C2E-BB07-96E8B0DBE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847" y="2530549"/>
            <a:ext cx="10823944" cy="606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23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بترتيب الكلمات للحصول على جمل مفيدة واكتبوها على الكراسة.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يتجول الأستاذ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E2D7C1-DEAF-DCC3-2363-C42B364C0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437" y="3381153"/>
            <a:ext cx="11289200" cy="501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42BE3F-1A9D-48E3-B25B-59E7D85848B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750618-16BC-985A-FCFC-F54AE41EB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437" y="3381153"/>
            <a:ext cx="11289200" cy="50185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96FE63-B96C-D3AD-B4D3-2E08B8C3D507}"/>
              </a:ext>
            </a:extLst>
          </p:cNvPr>
          <p:cNvSpPr/>
          <p:nvPr/>
        </p:nvSpPr>
        <p:spPr>
          <a:xfrm>
            <a:off x="1922929" y="4908176"/>
            <a:ext cx="4652683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تُساعِدُ الرِّياضَةُ عَلى النَّوْمِ الْجَيِّدِ.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A03AF4-102C-2619-BE38-85BE4B9CCC3D}"/>
              </a:ext>
            </a:extLst>
          </p:cNvPr>
          <p:cNvSpPr/>
          <p:nvPr/>
        </p:nvSpPr>
        <p:spPr>
          <a:xfrm>
            <a:off x="1922929" y="5967842"/>
            <a:ext cx="4935071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اَلْأَصْدِقاءُ يُقْبلونَ عَلى الرِّياضَةِ بِحَماسٍ.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FBF8B-B3DA-BDE7-BE9F-5CFB0EF758B4}"/>
              </a:ext>
            </a:extLst>
          </p:cNvPr>
          <p:cNvSpPr/>
          <p:nvPr/>
        </p:nvSpPr>
        <p:spPr>
          <a:xfrm>
            <a:off x="1922929" y="7250988"/>
            <a:ext cx="4652683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اَلْعُمّالُ يَعْمَلونَ في الْحَديقَةِ بِجِدٍّ.</a:t>
            </a:r>
            <a:endParaRPr lang="es-E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4AC7-5136-95C8-F583-AA8BAFAF4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0F3BC7-E384-1E94-84B8-3C366B8F5150}"/>
              </a:ext>
            </a:extLst>
          </p:cNvPr>
          <p:cNvSpPr txBox="1"/>
          <p:nvPr/>
        </p:nvSpPr>
        <p:spPr>
          <a:xfrm>
            <a:off x="271257" y="738682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الجمل.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766BBB-9A18-AE9A-CB13-BB613428CF26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6A5CA9-8448-6268-E016-FF72F8B80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B2AAA8-A1BC-DFD3-C154-662AC2C4C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437" y="3381153"/>
            <a:ext cx="11289200" cy="50185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7C75FB0-36E6-4098-504F-453B5A0F669C}"/>
              </a:ext>
            </a:extLst>
          </p:cNvPr>
          <p:cNvSpPr/>
          <p:nvPr/>
        </p:nvSpPr>
        <p:spPr>
          <a:xfrm>
            <a:off x="1922929" y="4908176"/>
            <a:ext cx="4652683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تُساعِدُ الرِّياضَةُ عَلى النَّوْمِ الْجَيِّدِ.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F6F557-1CDA-CC0D-EF66-F4EF261AE56D}"/>
              </a:ext>
            </a:extLst>
          </p:cNvPr>
          <p:cNvSpPr/>
          <p:nvPr/>
        </p:nvSpPr>
        <p:spPr>
          <a:xfrm>
            <a:off x="1922929" y="5967842"/>
            <a:ext cx="4935071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اَلْأَصْدِقاءُ يُقْبلونَ عَلى الرِّياضَةِ بِحَماسٍ.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D67BDF-C5F4-160F-81A4-6FD1EE9DD54E}"/>
              </a:ext>
            </a:extLst>
          </p:cNvPr>
          <p:cNvSpPr/>
          <p:nvPr/>
        </p:nvSpPr>
        <p:spPr>
          <a:xfrm>
            <a:off x="1922929" y="7250988"/>
            <a:ext cx="4652683" cy="5109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اَلْعُمّالُ يَعْمَلونَ في الْحَديقَةِ بِجِدٍّ.</a:t>
            </a:r>
            <a:endParaRPr lang="es-E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8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ص23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BE1A1C-3BC3-851D-1E00-449CC969580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C3E7FAF-0C17-7FE8-AA74-B0A5DEB8A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996" y="3274828"/>
            <a:ext cx="8569841" cy="49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CE7CCC-74D8-D95B-52E8-71068AD4CFC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BE642E-A561-1C02-1AE4-E01ED1F78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27" y="2656116"/>
            <a:ext cx="10088399" cy="595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مهلة للتفكير للمتعلمين.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227DFF5-13DD-5578-3164-37680DB725DF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B248BAA7-F75C-E2DA-0D95-D5DB391A02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62662" y="3365610"/>
            <a:ext cx="5544975" cy="529335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864B042-27B0-F451-2811-CC40D77F77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9495" y="3960994"/>
            <a:ext cx="5249840" cy="469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. ينتدب الأستاذ  بعض الثنائيات: أحدهم يطرح السؤال و الآخر يجيب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EDF7AA-94AC-3B86-713D-611CD5F73A57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44754280-6894-FC23-7007-948109E024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62662" y="3365610"/>
            <a:ext cx="5544975" cy="529335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3445755-B259-45C7-1946-39424A89D7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9495" y="3960994"/>
            <a:ext cx="5249840" cy="469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ص22 النشاط 2، كل متعلم يقرأ لزميله قراءة هامسة. (أصحح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7E51DA-7C7A-1FFD-34BF-43A3CFD992C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F801027-EC7A-5D62-A9E3-48BA53C0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149" y="3367885"/>
            <a:ext cx="9675627" cy="55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005793-0770-35EB-0AA0-6F26E1973487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1C6488-5D5F-0006-ABC0-6B270233D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27" y="2807002"/>
            <a:ext cx="9675191" cy="55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98CC2F-C291-1021-2524-ABF137BF5A5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072D21BD-B790-F81B-4200-F795020443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1575" y="2762579"/>
            <a:ext cx="5738981" cy="62538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F93FD95-4CE6-526E-582F-95DEFED10E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18437" y="3945493"/>
            <a:ext cx="5295013" cy="422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بعض الثنائيات: أحدهم يطرح السؤال و الآخر يجيب.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C35592-666E-0AA1-8D11-FB259DD7110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C1FB7C53-B0B4-FD67-E183-EAE97F167A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41575" y="2762579"/>
            <a:ext cx="5738981" cy="62538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0EDCE5-330D-FB06-D1E7-591EE29BE4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18437" y="3945493"/>
            <a:ext cx="5295013" cy="422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ستنجزون النشاط رقم 3 الصفحة  22 انقلوا الفقرة 1 على الدفاتر.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1D1E67-110C-C726-AD5F-56F4016D6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186" y="3817504"/>
            <a:ext cx="10316869" cy="615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dirty="0"/>
              <a:t> هل تتذكرون نشاط وماذا بعد؟ كل مجموعة تشتغل على قصة جديدة كتابة على الورقة ؟.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9" y="739588"/>
            <a:ext cx="11856214" cy="6589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dirty="0"/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692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CA084D-7D84-359F-BEC1-7D0C156E7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740" y="2350875"/>
            <a:ext cx="4720855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20 و21).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7DCD5F-EEB1-2BB4-7DBD-38E4FBE32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56" y="2350874"/>
            <a:ext cx="5391691" cy="68762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2488</TotalTime>
  <Words>1364</Words>
  <Application>Microsoft Office PowerPoint</Application>
  <PresentationFormat>Personnalisé</PresentationFormat>
  <Paragraphs>243</Paragraphs>
  <Slides>62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62</vt:i4>
      </vt:variant>
    </vt:vector>
  </HeadingPairs>
  <TitlesOfParts>
    <vt:vector size="81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2203</cp:revision>
  <dcterms:created xsi:type="dcterms:W3CDTF">2014-10-09T07:32:24Z</dcterms:created>
  <dcterms:modified xsi:type="dcterms:W3CDTF">2025-09-18T18:34:36Z</dcterms:modified>
</cp:coreProperties>
</file>