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2"/>
  </p:notesMasterIdLst>
  <p:handoutMasterIdLst>
    <p:handoutMasterId r:id="rId53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22" r:id="rId11"/>
    <p:sldId id="2134808454" r:id="rId12"/>
    <p:sldId id="2134808687" r:id="rId13"/>
    <p:sldId id="2134808711" r:id="rId14"/>
    <p:sldId id="2134808531" r:id="rId15"/>
    <p:sldId id="2134808691" r:id="rId16"/>
    <p:sldId id="2134808617" r:id="rId17"/>
    <p:sldId id="2134808620" r:id="rId18"/>
    <p:sldId id="2134808532" r:id="rId19"/>
    <p:sldId id="213480869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714" r:id="rId28"/>
    <p:sldId id="2134808715" r:id="rId29"/>
    <p:sldId id="2134808448" r:id="rId30"/>
    <p:sldId id="2134808539" r:id="rId31"/>
    <p:sldId id="597" r:id="rId32"/>
    <p:sldId id="2134808661" r:id="rId33"/>
    <p:sldId id="2134808718" r:id="rId34"/>
    <p:sldId id="2134808719" r:id="rId35"/>
    <p:sldId id="2134808700" r:id="rId36"/>
    <p:sldId id="2134808720" r:id="rId37"/>
    <p:sldId id="2134808701" r:id="rId38"/>
    <p:sldId id="2134808664" r:id="rId39"/>
    <p:sldId id="2134808721" r:id="rId40"/>
    <p:sldId id="2134808574" r:id="rId41"/>
    <p:sldId id="2134808579" r:id="rId42"/>
    <p:sldId id="2134808731" r:id="rId43"/>
    <p:sldId id="2134808583" r:id="rId44"/>
    <p:sldId id="2134808705" r:id="rId45"/>
    <p:sldId id="2134808670" r:id="rId46"/>
    <p:sldId id="2134808671" r:id="rId47"/>
    <p:sldId id="2134808501" r:id="rId48"/>
    <p:sldId id="2134808561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2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711"/>
            <p14:sldId id="2134808531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69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  <p14:sldId id="2134808714"/>
            <p14:sldId id="2134808715"/>
          </p14:sldIdLst>
        </p14:section>
        <p14:section name="تحدث وإغناء المعجم" id="{5F742C0B-3E93-40E7-BD04-47EA8F843380}">
          <p14:sldIdLst>
            <p14:sldId id="2134808448"/>
            <p14:sldId id="2134808539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718"/>
            <p14:sldId id="2134808719"/>
            <p14:sldId id="2134808700"/>
            <p14:sldId id="2134808720"/>
            <p14:sldId id="2134808701"/>
            <p14:sldId id="2134808664"/>
            <p14:sldId id="2134808721"/>
            <p14:sldId id="2134808574"/>
            <p14:sldId id="2134808579"/>
            <p14:sldId id="2134808731"/>
            <p14:sldId id="2134808583"/>
          </p14:sldIdLst>
        </p14:section>
        <p14:section name="ألعاب" id="{66953B43-0502-40BE-9D9D-49C14FC1791C}">
          <p14:sldIdLst>
            <p14:sldId id="2134808705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4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0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تعزيز الثقة بالنفس،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93572"/>
              </p:ext>
            </p:extLst>
          </p:nvPr>
        </p:nvGraphicFramePr>
        <p:xfrm>
          <a:off x="1637414" y="3976577"/>
          <a:ext cx="10271049" cy="4907280"/>
        </p:xfrm>
        <a:graphic>
          <a:graphicData uri="http://schemas.openxmlformats.org/drawingml/2006/table">
            <a:tbl>
              <a:tblPr rtl="1" firstRow="1" firstCol="1" bandRow="1"/>
              <a:tblGrid>
                <a:gridCol w="1027104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4347152">
                <a:tc>
                  <a:txBody>
                    <a:bodyPr/>
                    <a:lstStyle/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المثابرة والاجتهاد.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الثقة في قدراتك.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المحاولة وعدم الاستسلام.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تقبل الخطأ في سيرورة التعلم.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الاحتفال بالتقدم و لو كان بسيطا.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وضع أهداف للتحسين من ذاتك وأدائك و الاشتغال على تحقيقها.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None/>
                      </a:pP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مَزاميرٌ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قِصَصٌ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سافَرَ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هَؤُلاءِ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أَلْوانٌ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الأستاذ بعض التلاميذ لقراءة الكلمات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299180B-78BE-5268-EDA9-4055FF07312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مَزاميرٌ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قِصَصٌ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سافَرَ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هَؤُلاءِ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أَلْوانٌ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94417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سأملي عليكم هذه الكلمات.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6E4C-D0F4-43F5-D136-2537210F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C9241E-53CB-37A3-33EE-436AF717BFEB}"/>
              </a:ext>
            </a:extLst>
          </p:cNvPr>
          <p:cNvSpPr txBox="1"/>
          <p:nvPr/>
        </p:nvSpPr>
        <p:spPr>
          <a:xfrm>
            <a:off x="975287" y="72661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اكتبوا :  ألوان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DB5F24-B4CE-7C3E-DAA3-CE63F980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C0FB21-FE9A-A317-63F2-0F5F752C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أَلْوانٌ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اُكتبوا مَزاميرٌ.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4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مَزاميرٌ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قِصَصٌ.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قِصَصٌ 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سافر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سافَرَ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D4971-04FA-1BCD-55D5-9ACCD1F9E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E016C74-4CC0-6B03-E50C-60924C779D40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هؤلاء.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880B29-2306-2BEE-5B13-62BA17397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559E3A-F427-E7DE-83AD-1202BD59C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30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BC1EE-6E32-95C3-EB57-71A787DF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1A527AE-F7A1-A1E7-F77C-E4604C07DB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B3ADA0-BABC-ACEE-C307-DD4D59DF0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1B3146-F0B1-A63E-9A3F-65047C705E0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هَؤُلاءِ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308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بنشاط لعب الأدوار و يشجع المتعلمين على تخيل الحوار بين الشخصيات وتشخيص المشاهد.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1F7814-51E7-5717-6BCF-907CB4A1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2464904"/>
            <a:ext cx="10396331" cy="731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أنسج على منوال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فقرات  بدقة وطلاقة 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تمرير رائز التحقق من اللبنة.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738682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سأقرأ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الفقرة ثم ستقرؤون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بعد القراءة يتساءل الأستاذ : هل ارتكبت أخطاء ؟ هل كان صوتي مسموعا؟ هل قرأت بسرعة ودقة؟ يرسم ثلاث نجمات على السبورة الجانبية و في كل مرة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تكون الإجابة عن أسئلة تقييم القراء ة إيجابية يلون إحدى النجمات.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68B25F-7792-D969-2514-7BAD5C60D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91" y="2828260"/>
            <a:ext cx="11565646" cy="512489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63BFD2-047E-3F78-CDE9-A4099C1E3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86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6" y="5143500"/>
            <a:ext cx="9344907" cy="2386443"/>
            <a:chOff x="2191896" y="5143500"/>
            <a:chExt cx="9344907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6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E05A38-CB87-60BF-37F9-CBCC6B30B1F9}"/>
              </a:ext>
            </a:extLst>
          </p:cNvPr>
          <p:cNvSpPr txBox="1"/>
          <p:nvPr/>
        </p:nvSpPr>
        <p:spPr>
          <a:xfrm>
            <a:off x="2191896" y="7707029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التصديق على لبنة فقرة.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FF7AD9D-2468-E4A7-1842-B9E9D583B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1793" y="7797001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102E-1DD9-6E13-5037-480340D7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0C062-2C4B-F1BD-80EE-1F9D2CA717C5}"/>
              </a:ext>
            </a:extLst>
          </p:cNvPr>
          <p:cNvSpPr txBox="1"/>
          <p:nvPr/>
        </p:nvSpPr>
        <p:spPr>
          <a:xfrm>
            <a:off x="271257" y="738682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الأستاذ  بعض المتعلمين للقراءة.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بعد القراءة يتساءل القارئ : هل ارتكبت أخطاء ؟ هل كان صوتي مسموعا؟ هل قرأت بسرعة ودقة؟ في كل مرة تكون الإجابة عن أسئلة تقييم القراء ة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إيجابية يلون إحدى النجمات.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210DF67-CBE3-0D0B-3C61-1E9E11C8F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23" y="3345454"/>
            <a:ext cx="11565114" cy="51271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EDEBF5-6601-CA87-CC33-C9D90346B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8682"/>
            <a:ext cx="2133785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485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816F-FD30-EAD9-84AB-4F7BAD9F5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170395-7251-6548-B2B6-78FE51596CCE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أعدوا أسئلة للفهم على غرار السؤال التالي: ماذا تعلمت سارة؟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يساعد الأستاذ المتعلمين على طرح أسئلة أخرى.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E18965-309D-343F-BB9E-722D0679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43" y="2579910"/>
            <a:ext cx="11565114" cy="51271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383D2A-654F-59AE-52E2-6EBA8BEDE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08581"/>
            <a:ext cx="2133785" cy="1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21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الكراسة ص 36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الفقرة 1 ، كل متعلم يقرأ لزميله قراءة هامسة. يتناوب المتعلمون على القراءة في ثنائيات.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يمر الأستاذ بين الصفوف و يقدم المساعدة اللازمة.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BCAC12-0F0F-06E6-BDC8-6A178A32B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089" y="3052482"/>
            <a:ext cx="10409822" cy="541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0FABC-E011-F4AD-256A-450E5CD2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45628B-9BCD-9519-9BD5-980F62E71EE6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قوموا  بالنسج على منوال الفقرة السابقة ، لكتابة فقرة حول المعلمة والفلاح.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يمرر الأستاذ رائز التحقق من اللبنة بنما بقية المتعلمين  ينجزون هذا النشاط.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BDE89B-E460-3D74-2F59-8E5A7FAAD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33" y="3287868"/>
            <a:ext cx="10909004" cy="6137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FF8E-2542-1C30-3B55-281C7F82E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3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84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يمرر الأستاذ رائز التحقق بنفس معايير قراءة الفقرة في الرائز البدئي و يطرح سؤالين للفهم مع تعبئة الشبكة بطريقة فورية.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9653B5-660E-0FBB-3F50-C91779ACD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30" y="3125972"/>
            <a:ext cx="6358142" cy="4632982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BED226C-AF5B-A023-63ED-604DE2EFA960}"/>
              </a:ext>
            </a:extLst>
          </p:cNvPr>
          <p:cNvSpPr/>
          <p:nvPr/>
        </p:nvSpPr>
        <p:spPr>
          <a:xfrm>
            <a:off x="499856" y="3021992"/>
            <a:ext cx="6358143" cy="48409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الأسئلة: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MA" sz="4000" dirty="0"/>
              <a:t>ماهي الألوان التي استعملها علي؟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MA" sz="4000" dirty="0"/>
              <a:t>ماذا رسم علي؟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MA" sz="4000" dirty="0"/>
              <a:t>بماذا شعر علي؟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MA" sz="4000" dirty="0"/>
              <a:t>ماذا قالا له والديه؟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35 الفقرة3 ،  من يقرأ الفقرة؟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9E7F3C-E968-5795-2A5E-61C43DD4A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E30DEF-5FA1-6302-CC3C-1AAFACB5F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6416" y="4568712"/>
            <a:ext cx="10463167" cy="42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16DA6-C3EF-0B0C-8B9A-5C1CE9C9E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74427A-A3AB-62BA-7BDE-A41A49D3CAE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انقلوا الفقرة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عللى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الدفاتر.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90817D-7022-74A8-0FDA-52CD88DEC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BBC3F7-361E-E11A-823C-4DF01C1B3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25588B-9CBA-DAD2-45B0-4D00787E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763" y="3742660"/>
            <a:ext cx="10781414" cy="53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63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090246" y="2924737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090246" y="7285400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090246" y="5105069"/>
            <a:ext cx="7596555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فقرة للقراءة حسب النموذج في شريحة 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574283" y="6591766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يسمح للمتعلم أن يتم قراءته حتى وإن اعتبر غير متحكم، ثم يوجه لقراءة سؤالي الفهم.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574283" y="2747908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574283" y="4669837"/>
            <a:ext cx="986691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الفقرة، ويعتبر متحكما إذا قرأ بطلاقة ارتكب 3 أخطاء على الأكثر.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574283" y="8513695"/>
            <a:ext cx="9866918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المتعلم سؤالين للفهم باختيار من متعدد، ويعتبر متحكما إن أجاب عن كليهما.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1234440" y="1671238"/>
            <a:ext cx="11247120" cy="7478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بَيْتِ جَدّي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بِٱلْقَرْيَةِ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قَبْو كَبير. جُدْرانُهُ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ٱلْمَطْلِيَّةُ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بِٱللَّوْنِ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ٱلرَّمادِيِّ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تَفوحُ بِعِطْرِ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ٱلْماضي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كُنْتُ أَزورُهُ دَوْماً في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ٱلصَّيْفِيَّةِ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 أَبْحَثُ بَيْنَ أَثاثِهِ عَنْ سِرٍّ دَفينٍ.</a:t>
            </a:r>
          </a:p>
          <a:p>
            <a:pPr algn="just" rtl="1"/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لَطالَما سَحَرني </a:t>
            </a:r>
            <a:r>
              <a:rPr lang="ar-MA" sz="80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، وَلَطالَما وَدَدْتُ أَنْ أَعيشَ في بَيْتِ جَدّي وأَلّا أُغادِرَهُ.</a:t>
            </a: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E363-71D9-EEB6-0EFC-6D5D5A5B0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390A0098-08E5-3363-B721-CE000E525187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7DD1A62-D3A8-A0A5-91B2-EB48421B3F09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19ADE85-C6BC-D6D4-BD0E-D846D422565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A7EC07C2-8FF0-BA26-E374-FA853CCD8AC2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45D39818-9D17-CA7B-A3AE-959F1D744B5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8327188F-F474-8BF5-2BEA-9D8F70B4323B}"/>
              </a:ext>
            </a:extLst>
          </p:cNvPr>
          <p:cNvSpPr txBox="1"/>
          <p:nvPr/>
        </p:nvSpPr>
        <p:spPr>
          <a:xfrm>
            <a:off x="4070082" y="763286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423DAE1-124B-EA37-8F4D-0C2021F1F7A2}"/>
              </a:ext>
            </a:extLst>
          </p:cNvPr>
          <p:cNvSpPr txBox="1"/>
          <p:nvPr/>
        </p:nvSpPr>
        <p:spPr>
          <a:xfrm>
            <a:off x="468772" y="1444805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AutoNum type="arabicPeriod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مَتى يَزورُ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بَيْتَ جَدِّهِ؟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طيلَةَ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ٱلسَّنَةِ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ٱلعُطْلَةِ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كُلَّ شَهْرٍ؛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في جَميعِ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ٱلْعُطَلِ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3EF6BF-476F-08E3-4663-497A03928879}"/>
              </a:ext>
            </a:extLst>
          </p:cNvPr>
          <p:cNvSpPr txBox="1"/>
          <p:nvPr/>
        </p:nvSpPr>
        <p:spPr>
          <a:xfrm>
            <a:off x="468772" y="5615503"/>
            <a:ext cx="12778451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143000" indent="-1143000" algn="just" rtl="1">
              <a:buFont typeface="+mj-lt"/>
              <a:buAutoNum type="arabicPeriod" startAt="2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ما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سَحرَ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ٱلطِّفْلَ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في بَيْتِ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ٱلْجَدِّ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اَلْقَرْيَةُ؛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اَلْجُدْرانُ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ٱلْمَطْلِيَّةُ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ٱلْعُطْلَةُ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ٱلصَّيْفِيَّةُ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057349" lvl="2" indent="-1143000" algn="just" rtl="1">
              <a:buFont typeface="Arial" panose="020B0604020202020204" pitchFamily="34" charset="0"/>
              <a:buChar char="•"/>
            </a:pP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اَلْقَبْوُ </a:t>
            </a:r>
            <a:r>
              <a:rPr lang="ar-MA" sz="4800" dirty="0" err="1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ٱلْكَبيرُ</a:t>
            </a:r>
            <a:r>
              <a:rPr lang="ar-MA" sz="4800" dirty="0">
                <a:ln w="0"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dirty="0">
              <a:ln w="0"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765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هل تتذكرون نشاط وماذا بعد؟ كل مجموعة تشتغل على قصة جديدة كتابة على الورقة ؟.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9" y="739588"/>
            <a:ext cx="11856214" cy="6589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(الصفحة 35)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أنقل فقرة على دفتري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20ADAF-F8C5-B50E-B7B7-EF92C2BBA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74" y="2220247"/>
            <a:ext cx="5189670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487685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لعب الأدوار: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-القارئ الجيد.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B3215-7810-4810-046C-34275C4C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0C472A-2F7E-CFFF-4FFF-F0C75F47453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هل أنجزتم المطلوب في المنزل ،سأراقب إنجازاتكم.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9F81A68-ECC2-BCF6-35BD-A9FF9C966741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الفقرات (الصفحة 34)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أنقل فقرة على دفتري.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D4EC72-8116-DB1C-D62A-4A9CD8DA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C8ACF8-3A58-7925-ACA1-F1638C80D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61" y="2488019"/>
            <a:ext cx="5639442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94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94160E-2E82-4BB0-BD09-0F6BD0F9C1BE}"/>
              </a:ext>
            </a:extLst>
          </p:cNvPr>
          <p:cNvSpPr/>
          <p:nvPr/>
        </p:nvSpPr>
        <p:spPr>
          <a:xfrm>
            <a:off x="3893127" y="5656521"/>
            <a:ext cx="7841673" cy="3233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تعزيز</a:t>
            </a:r>
            <a:r>
              <a:rPr kumimoji="0" lang="ar-MA" sz="9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 الثقة بالنفس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4733</TotalTime>
  <Words>1069</Words>
  <Application>Microsoft Office PowerPoint</Application>
  <PresentationFormat>Personnalisé</PresentationFormat>
  <Paragraphs>189</Paragraphs>
  <Slides>47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47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2223</cp:revision>
  <dcterms:created xsi:type="dcterms:W3CDTF">2014-10-09T07:32:24Z</dcterms:created>
  <dcterms:modified xsi:type="dcterms:W3CDTF">2025-10-04T16:29:58Z</dcterms:modified>
</cp:coreProperties>
</file>