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48"/>
  </p:notesMasterIdLst>
  <p:handoutMasterIdLst>
    <p:handoutMasterId r:id="rId49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717" r:id="rId11"/>
    <p:sldId id="2134808454" r:id="rId12"/>
    <p:sldId id="2134808687" r:id="rId13"/>
    <p:sldId id="2134808711" r:id="rId14"/>
    <p:sldId id="2134808531" r:id="rId15"/>
    <p:sldId id="2134808691" r:id="rId16"/>
    <p:sldId id="2134808617" r:id="rId17"/>
    <p:sldId id="2134808620" r:id="rId18"/>
    <p:sldId id="2134808532" r:id="rId19"/>
    <p:sldId id="2134808692" r:id="rId20"/>
    <p:sldId id="2134808563" r:id="rId21"/>
    <p:sldId id="2134808537" r:id="rId22"/>
    <p:sldId id="2134808597" r:id="rId23"/>
    <p:sldId id="2134808581" r:id="rId24"/>
    <p:sldId id="2134808598" r:id="rId25"/>
    <p:sldId id="2134808582" r:id="rId26"/>
    <p:sldId id="2134808599" r:id="rId27"/>
    <p:sldId id="2134808714" r:id="rId28"/>
    <p:sldId id="2134808715" r:id="rId29"/>
    <p:sldId id="2134808448" r:id="rId30"/>
    <p:sldId id="2134808539" r:id="rId31"/>
    <p:sldId id="2134808474" r:id="rId32"/>
    <p:sldId id="597" r:id="rId33"/>
    <p:sldId id="2134808661" r:id="rId34"/>
    <p:sldId id="2134808718" r:id="rId35"/>
    <p:sldId id="2134808719" r:id="rId36"/>
    <p:sldId id="2134808700" r:id="rId37"/>
    <p:sldId id="2134808720" r:id="rId38"/>
    <p:sldId id="2134808701" r:id="rId39"/>
    <p:sldId id="2134808664" r:id="rId40"/>
    <p:sldId id="2134808721" r:id="rId41"/>
    <p:sldId id="2134808705" r:id="rId42"/>
    <p:sldId id="2134808706" r:id="rId43"/>
    <p:sldId id="2134808501" r:id="rId44"/>
    <p:sldId id="2134808561" r:id="rId45"/>
    <p:sldId id="2134808503" r:id="rId46"/>
    <p:sldId id="2134808502" r:id="rId4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717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711"/>
            <p14:sldId id="2134808531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69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  <p14:sldId id="2134808714"/>
            <p14:sldId id="2134808715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718"/>
            <p14:sldId id="2134808719"/>
            <p14:sldId id="2134808700"/>
            <p14:sldId id="2134808720"/>
            <p14:sldId id="2134808701"/>
            <p14:sldId id="2134808664"/>
            <p14:sldId id="2134808721"/>
          </p14:sldIdLst>
        </p14:section>
        <p14:section name="ألعاب" id="{66953B43-0502-40BE-9D9D-49C14FC1791C}">
          <p14:sldIdLst>
            <p14:sldId id="2134808705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0147E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45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264" y="4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11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FR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تعزيز الثقة بالنفس،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93572"/>
              </p:ext>
            </p:extLst>
          </p:nvPr>
        </p:nvGraphicFramePr>
        <p:xfrm>
          <a:off x="1637414" y="3976577"/>
          <a:ext cx="10271049" cy="4907280"/>
        </p:xfrm>
        <a:graphic>
          <a:graphicData uri="http://schemas.openxmlformats.org/drawingml/2006/table">
            <a:tbl>
              <a:tblPr rtl="1" firstRow="1" firstCol="1" bandRow="1"/>
              <a:tblGrid>
                <a:gridCol w="10271049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4347152">
                <a:tc>
                  <a:txBody>
                    <a:bodyPr/>
                    <a:lstStyle/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المثابرة والاجتهاد.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الثقة في قدراتك. 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المحاولة وعدم الاستسلام. 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تقبل الخطأ في سيرورة التعلم.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الاحتفال بالتقدم و لو كان بسيطا.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وضع أهداف للتحسين من ذاتك وأدائك و الاشتغال على تحقيقها.</a:t>
                      </a:r>
                    </a:p>
                    <a:p>
                      <a:pPr marL="0" lvl="0" indent="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None/>
                      </a:pP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67F1D4-525C-4E73-5925-635B85FD2F81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أَبْدَعَ - 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هِوايَةٌ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نَجَحَ –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مُمْتِعٌ</a:t>
            </a:r>
            <a:r>
              <a:rPr lang="ar-MA" sz="66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فَنانٌ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ينتدب الأستاذ بعض التلاميذ لقراءة الكلمات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629C12C-B3A0-0DB0-6F03-38EF623E3C1D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أَبْدَعَ - 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هِوايَةٌ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نَجَحَ –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مُمْتِعٌ</a:t>
            </a:r>
            <a:r>
              <a:rPr lang="ar-MA" sz="66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6600" b="1" kern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فَنانٌ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254937" y="94417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سأملي عليكم هذه الكلمات.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46E4C-D0F4-43F5-D136-2537210FB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C9241E-53CB-37A3-33EE-436AF717BFEB}"/>
              </a:ext>
            </a:extLst>
          </p:cNvPr>
          <p:cNvSpPr txBox="1"/>
          <p:nvPr/>
        </p:nvSpPr>
        <p:spPr>
          <a:xfrm>
            <a:off x="975287" y="72661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اكتبوا :  فنان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1DB5F24-B4CE-7C3E-DAA3-CE63F9806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C0FB21-FE9A-A317-63F2-0F5F752C7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2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3148206" y="431561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ar-MA" sz="239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</a:rPr>
              <a:t>فَنّانٌ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اُكتبوا أبدع. 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4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أَبْدَعَ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هواية.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هِوايَةٌ 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نَجَحَ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نَجَحَ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D4971-04FA-1BCD-55D5-9ACCD1F9E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E016C74-4CC0-6B03-E50C-60924C779D40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ممتع.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880B29-2306-2BEE-5B13-62BA17397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F559E3A-F427-E7DE-83AD-1202BD59C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30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BC1EE-6E32-95C3-EB57-71A787DFB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1A527AE-F7A1-A1E7-F77C-E4604C07DB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B3ADA0-BABC-ACEE-C307-DD4D59DF0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1B3146-F0B1-A63E-9A3F-65047C705E0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مُمْتِعٌ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308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أختار مشهد من المشاهد و أتخيل الحوار ثم ألعب الأدوار مع زميلي. </a:t>
            </a:r>
          </a:p>
          <a:p>
            <a:pPr marL="977900" lvl="0" algn="r" defTabSz="1074738" rtl="1">
              <a:defRPr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نشاط لعب الأدوار مع أحد المتعلمين :  يختار مثلا مشهد الطفلين الذين يقرآن قصصا  مصورة ويتخيلان معا  الحوار الذي سيدور بينهما.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1F7814-51E7-5717-6BCF-907CB4A1D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017" y="2464904"/>
            <a:ext cx="10396331" cy="731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يمنح الأستاذ  التلاميذ بعض الوقت للتفكير و العمل في ثنائيات. ثم ينتدب بعض المتعلمين للعب الأدوار.</a:t>
            </a: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 الأستاذ الانتاجات و يوجه المتعلمين.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349EEC-9BA2-B852-E259-2BCABC32C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661" y="1881857"/>
            <a:ext cx="10400677" cy="791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954265" y="5143500"/>
            <a:ext cx="9582538" cy="2654573"/>
            <a:chOff x="1954265" y="5143500"/>
            <a:chExt cx="9582538" cy="265457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654573"/>
              <a:chOff x="3334343" y="5038743"/>
              <a:chExt cx="9344906" cy="2654573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65457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1954265" y="6867048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738682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سأقرأ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الفقرة ثم ستقرؤون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بعد القراءة يتساءل الأستاذ : هل ارتكبت أخطاء ؟ هل كان صوتي مسموعا؟ هل قرأت بسرعة ودقة؟ يرسم ثلاث نجمات على السبورة الجانبية و في كل مرة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تكون الإجابة عن أسئلة تقييم القراء ة إيجابية يلون إحدى النجمات.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8675B2F-B496-3634-E7DA-9B606D977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58" y="3636334"/>
            <a:ext cx="12336380" cy="414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102E-1DD9-6E13-5037-480340D76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F0C062-2C4B-F1BD-80EE-1F9D2CA717C5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الينتدب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أحد المتعلمين للقراءة.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بعد القراءة يتساءل القارئ : هل ارتكبت أخطاء ؟ هل كان صوتي مسموعا؟ هل قرأت بسرعة ودقة؟ في كل مرة تكون الإجابة عن أسئلة تقييم القراء ة إيجابية يلون إحدى النجمات.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BD57229-1A3A-93D0-08EB-2A1F934DB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585C2F9-17CC-7434-7D12-7D7887060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58" y="3636334"/>
            <a:ext cx="12336380" cy="414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485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0816F-FD30-EAD9-84AB-4F7BAD9F5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170395-7251-6548-B2B6-78FE51596CCE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أعدوا أسئلة للفهم على غرار السؤال التالي: ماذا تعلم يوسف؟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يساعد الأستاذ المتعلمين على طرح أسئلة من قبيل:  كيف تدرب يوسف؟ فيما شارك يوسف؟ ماذا قال له المعلم؟ ما هو حلم يوسف؟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4C0EFD6-8BDD-8143-0817-319A8D33A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F9F6F0-2C81-C56A-D91B-A0ADFCB30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10" y="3003697"/>
            <a:ext cx="12336380" cy="428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6218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الكراسة ص 34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الفقرة 2 ، كل متعلم يقرأ لزميله قراءة هامسة.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(أقوم قراء تي و ألون النجمات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يتناوب المتعلمون على القراءة في ثنائيات.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يملر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بين الصفوف و يشجع الحاصلين على أكبر عدد من النجمات.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EC4ADBA-836C-C0DA-E32A-9A2F6DA80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725" y="2934586"/>
            <a:ext cx="11586911" cy="533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0FABC-E011-F4AD-256A-450E5CD21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45628B-9BCD-9519-9BD5-980F62E71EE6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 من يطرح أسئلة للفهم حول مضمون الفقرة مثلا : أين لعب الأطفال؟ ماذا لعبوا؟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يشجع الأستاذ كل المحاولات ويصحح الأخطاء.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9EEA6F-90F3-BEA7-1758-4BA3697AC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7E4358D-C18D-7A3D-35E0-7714115C9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725" y="2934586"/>
            <a:ext cx="11586911" cy="533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684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 الثالثة 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ينتدب الأستاذ بعض المتعلمين لقراءة النص و تقييم أدائه ذاتيا. ثم يفسح المجال لطرح أسئلة للفهم من قبيل: ماذا نسي نادر؟ ماذا اقترح عليه الأب؟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D13D022-D206-1F65-FD50-A2164F058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14" y="3040912"/>
            <a:ext cx="12336380" cy="544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 الكراسة 34 الفقرة 4 ،  من يقرأ الفقرة؟ ماذا فعل الأطفال في الاستراحة ؟ ماذا اقترحت آمنة؟  ما اسم اللعبة التي اخترعها الأطفال؟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9E7F3C-E968-5795-2A5E-61C43DD4A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689" y="2290516"/>
            <a:ext cx="7260965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67122C5-4833-52F8-1B2B-7B371265E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763" y="3742660"/>
            <a:ext cx="10781414" cy="53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16DA6-C3EF-0B0C-8B9A-5C1CE9C9E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874427A-A3AB-62BA-7BDE-A41A49D3CAE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انقلوا الفقرة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عللى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الدفاتر.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90817D-7022-74A8-0FDA-52CD88DEC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BBC3F7-361E-E11A-823C-4DF01C1B3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689" y="2290516"/>
            <a:ext cx="7260965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D25588B-9CBA-DAD2-45B0-4D00787E8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763" y="3742660"/>
            <a:ext cx="10781414" cy="53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632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القارئ الجيد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يتم الإعلان عن المجموعة الرابحة و يعاد النشاط مع متنافسين آخرين......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2683565" y="2604343"/>
            <a:ext cx="8348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MA" sz="2400" b="1" dirty="0"/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5516EFD-5698-3924-4142-AF48351E5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86" y="2828260"/>
            <a:ext cx="11367117" cy="654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الفقرات (الصفحة 34)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أنقل فقرة على دفتري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9DDBBA-5097-BFBC-A64C-78E79A6F7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461" y="2488019"/>
            <a:ext cx="5639442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5608948"/>
            <a:ext cx="2478839" cy="1436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5608948"/>
            <a:ext cx="2667000" cy="15423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5608948"/>
            <a:ext cx="2667000" cy="15423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5608948"/>
            <a:ext cx="2478839" cy="14367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902114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-القارئ الجيد.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78942-E19D-E8DA-E38E-8B9A0CD7F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D20C973-325C-5BAF-A8AC-2F944B4FAC7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هل أنجزتم المطلوب في المنزل ،سأراقب إنجازاتكم.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0FD7D518-7DB3-12C4-A3D4-1F0AB98F93E8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الفقرتين (النشاط 1 و2 الصفحة 33)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فقرة ثم أكتب وصفا لمنزل ثم أرسمه.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710A33-A867-0E98-BEB9-E7B7D50A1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494BE49-98CE-618D-81D6-30858C1C3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9" y="2445488"/>
            <a:ext cx="5394252" cy="665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75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94160E-2E82-4BB0-BD09-0F6BD0F9C1BE}"/>
              </a:ext>
            </a:extLst>
          </p:cNvPr>
          <p:cNvSpPr/>
          <p:nvPr/>
        </p:nvSpPr>
        <p:spPr>
          <a:xfrm>
            <a:off x="3893127" y="5656521"/>
            <a:ext cx="7841673" cy="3233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تعزيز</a:t>
            </a:r>
            <a:r>
              <a:rPr kumimoji="0" lang="ar-MA" sz="9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 الثقة بالنفس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4602</TotalTime>
  <Words>991</Words>
  <Application>Microsoft Office PowerPoint</Application>
  <PresentationFormat>Personnalisé</PresentationFormat>
  <Paragraphs>161</Paragraphs>
  <Slides>43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43</vt:i4>
      </vt:variant>
    </vt:vector>
  </HeadingPairs>
  <TitlesOfParts>
    <vt:vector size="6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2221</cp:revision>
  <dcterms:created xsi:type="dcterms:W3CDTF">2014-10-09T07:32:24Z</dcterms:created>
  <dcterms:modified xsi:type="dcterms:W3CDTF">2025-09-27T16:37:07Z</dcterms:modified>
</cp:coreProperties>
</file>