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3"/>
  </p:notesMasterIdLst>
  <p:handoutMasterIdLst>
    <p:handoutMasterId r:id="rId64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454" r:id="rId11"/>
    <p:sldId id="2134808450" r:id="rId12"/>
    <p:sldId id="2134808451" r:id="rId13"/>
    <p:sldId id="2134808531" r:id="rId14"/>
    <p:sldId id="542" r:id="rId15"/>
    <p:sldId id="2134808617" r:id="rId16"/>
    <p:sldId id="2134808620" r:id="rId17"/>
    <p:sldId id="2134808618" r:id="rId18"/>
    <p:sldId id="2134808619" r:id="rId19"/>
    <p:sldId id="2134808532" r:id="rId20"/>
    <p:sldId id="2134808563" r:id="rId21"/>
    <p:sldId id="2134808537" r:id="rId22"/>
    <p:sldId id="2134808597" r:id="rId23"/>
    <p:sldId id="2134808581" r:id="rId24"/>
    <p:sldId id="2134808598" r:id="rId25"/>
    <p:sldId id="2134808582" r:id="rId26"/>
    <p:sldId id="2134808599" r:id="rId27"/>
    <p:sldId id="2134808448" r:id="rId28"/>
    <p:sldId id="2134808539" r:id="rId29"/>
    <p:sldId id="2134808474" r:id="rId30"/>
    <p:sldId id="2134808468" r:id="rId31"/>
    <p:sldId id="2134808540" r:id="rId32"/>
    <p:sldId id="2134808469" r:id="rId33"/>
    <p:sldId id="597" r:id="rId34"/>
    <p:sldId id="2134808649" r:id="rId35"/>
    <p:sldId id="2134808648" r:id="rId36"/>
    <p:sldId id="2134808647" r:id="rId37"/>
    <p:sldId id="2134808650" r:id="rId38"/>
    <p:sldId id="2134808651" r:id="rId39"/>
    <p:sldId id="2134808652" r:id="rId40"/>
    <p:sldId id="2134808659" r:id="rId41"/>
    <p:sldId id="2134808653" r:id="rId42"/>
    <p:sldId id="2134808662" r:id="rId43"/>
    <p:sldId id="2134808663" r:id="rId44"/>
    <p:sldId id="2134808661" r:id="rId45"/>
    <p:sldId id="2134808658" r:id="rId46"/>
    <p:sldId id="2134808669" r:id="rId47"/>
    <p:sldId id="2134808660" r:id="rId48"/>
    <p:sldId id="2134808667" r:id="rId49"/>
    <p:sldId id="2134808664" r:id="rId50"/>
    <p:sldId id="2134808665" r:id="rId51"/>
    <p:sldId id="2134808668" r:id="rId52"/>
    <p:sldId id="2134808666" r:id="rId53"/>
    <p:sldId id="2134808547" r:id="rId54"/>
    <p:sldId id="838" r:id="rId55"/>
    <p:sldId id="2134808562" r:id="rId56"/>
    <p:sldId id="2134808670" r:id="rId57"/>
    <p:sldId id="2134808671" r:id="rId58"/>
    <p:sldId id="2134808501" r:id="rId59"/>
    <p:sldId id="2134808561" r:id="rId60"/>
    <p:sldId id="2134808503" r:id="rId61"/>
    <p:sldId id="2134808502" r:id="rId6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540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48"/>
            <p14:sldId id="2134808647"/>
            <p14:sldId id="2134808650"/>
            <p14:sldId id="2134808651"/>
            <p14:sldId id="2134808652"/>
            <p14:sldId id="2134808659"/>
            <p14:sldId id="2134808653"/>
            <p14:sldId id="2134808662"/>
            <p14:sldId id="2134808663"/>
            <p14:sldId id="2134808661"/>
            <p14:sldId id="2134808658"/>
            <p14:sldId id="2134808669"/>
            <p14:sldId id="2134808660"/>
            <p14:sldId id="2134808667"/>
            <p14:sldId id="2134808664"/>
            <p14:sldId id="2134808665"/>
            <p14:sldId id="2134808668"/>
            <p14:sldId id="2134808666"/>
            <p14:sldId id="2134808547"/>
          </p14:sldIdLst>
        </p14:section>
        <p14:section name="ألعاب" id="{66953B43-0502-40BE-9D9D-49C14FC1791C}">
          <p14:sldIdLst>
            <p14:sldId id="838"/>
            <p14:sldId id="2134808562"/>
            <p14:sldId id="2134808670"/>
            <p14:sldId id="213480867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0147E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566" y="4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customXml" Target="../ink/ink5.xml"/><Relationship Id="rId3" Type="http://schemas.openxmlformats.org/officeDocument/2006/relationships/image" Target="../media/image43.png"/><Relationship Id="rId7" Type="http://schemas.openxmlformats.org/officeDocument/2006/relationships/customXml" Target="../ink/ink2.xml"/><Relationship Id="rId12" Type="http://schemas.openxmlformats.org/officeDocument/2006/relationships/image" Target="../media/image53.png"/><Relationship Id="rId2" Type="http://schemas.openxmlformats.org/officeDocument/2006/relationships/image" Target="../media/image46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customXml" Target="../ink/ink3.xml"/><Relationship Id="rId1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customXml" Target="../ink/ink11.xml"/><Relationship Id="rId3" Type="http://schemas.openxmlformats.org/officeDocument/2006/relationships/image" Target="../media/image43.png"/><Relationship Id="rId7" Type="http://schemas.openxmlformats.org/officeDocument/2006/relationships/customXml" Target="../ink/ink8.xml"/><Relationship Id="rId12" Type="http://schemas.openxmlformats.org/officeDocument/2006/relationships/image" Target="../media/image5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6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5" Type="http://schemas.openxmlformats.org/officeDocument/2006/relationships/customXml" Target="../ink/ink12.xml"/><Relationship Id="rId10" Type="http://schemas.openxmlformats.org/officeDocument/2006/relationships/image" Target="../media/image57.png"/><Relationship Id="rId4" Type="http://schemas.openxmlformats.org/officeDocument/2006/relationships/image" Target="../media/image47.png"/><Relationship Id="rId9" Type="http://schemas.openxmlformats.org/officeDocument/2006/relationships/customXml" Target="../ink/ink9.xml"/><Relationship Id="rId1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18.xml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16.xml"/><Relationship Id="rId1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customXml" Target="../ink/ink24.xml"/><Relationship Id="rId3" Type="http://schemas.openxmlformats.org/officeDocument/2006/relationships/customXml" Target="../ink/ink19.xml"/><Relationship Id="rId7" Type="http://schemas.openxmlformats.org/officeDocument/2006/relationships/customXml" Target="../ink/ink21.xml"/><Relationship Id="rId12" Type="http://schemas.openxmlformats.org/officeDocument/2006/relationships/image" Target="../media/image54.png"/><Relationship Id="rId2" Type="http://schemas.openxmlformats.org/officeDocument/2006/relationships/image" Target="../media/image46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23.xml"/><Relationship Id="rId5" Type="http://schemas.openxmlformats.org/officeDocument/2006/relationships/customXml" Target="../ink/ink20.xml"/><Relationship Id="rId1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50.png"/><Relationship Id="rId9" Type="http://schemas.openxmlformats.org/officeDocument/2006/relationships/customXml" Target="../ink/ink22.xml"/><Relationship Id="rId1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2.png"/><Relationship Id="rId4" Type="http://schemas.openxmlformats.org/officeDocument/2006/relationships/image" Target="../media/image7.sv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FR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بصرية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F7E1245-BEEC-7FFC-3F66-1365E5F65F66}"/>
              </a:ext>
            </a:extLst>
          </p:cNvPr>
          <p:cNvSpPr txBox="1"/>
          <p:nvPr/>
        </p:nvSpPr>
        <p:spPr>
          <a:xfrm>
            <a:off x="3429000" y="5016397"/>
            <a:ext cx="6900530" cy="2124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ماذا</a:t>
            </a:r>
            <a:r>
              <a:rPr lang="ar-MA" sz="6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هَلْ – كَيْفَ – صَباحَ – مَساءَ – قَليلٌ - كَثيرٌ - ثُمَّ</a:t>
            </a:r>
            <a:endParaRPr lang="es-E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A48DAA3-FF3A-04D0-E230-DA7DC814084B}"/>
              </a:ext>
            </a:extLst>
          </p:cNvPr>
          <p:cNvSpPr txBox="1"/>
          <p:nvPr/>
        </p:nvSpPr>
        <p:spPr>
          <a:xfrm>
            <a:off x="3429000" y="5016397"/>
            <a:ext cx="6900530" cy="2124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ماذا</a:t>
            </a:r>
            <a:r>
              <a:rPr lang="ar-MA" sz="6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هَلْ – كَيْفَ – صَباحَ – مَساءَ – قَليلٌ - كَثيرٌ - ثُمَّ</a:t>
            </a:r>
            <a:endParaRPr lang="es-E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EEE39C2-909E-67FC-DA23-71E6FBE5C78E}"/>
              </a:ext>
            </a:extLst>
          </p:cNvPr>
          <p:cNvSpPr txBox="1"/>
          <p:nvPr/>
        </p:nvSpPr>
        <p:spPr>
          <a:xfrm>
            <a:off x="3429000" y="5016397"/>
            <a:ext cx="6900530" cy="2124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ماذا</a:t>
            </a:r>
            <a:r>
              <a:rPr lang="ar-MA" sz="6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هَلْ – كَيْفَ – صَباحَ – مَساءَ – قَليلٌ - كَثيرٌ - ثُمَّ</a:t>
            </a:r>
            <a:endParaRPr lang="es-E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3974FA0-29FB-AA5F-EE72-7774630EECC1}"/>
              </a:ext>
            </a:extLst>
          </p:cNvPr>
          <p:cNvSpPr txBox="1"/>
          <p:nvPr/>
        </p:nvSpPr>
        <p:spPr>
          <a:xfrm>
            <a:off x="3429000" y="5016397"/>
            <a:ext cx="6900530" cy="2124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ماذا</a:t>
            </a:r>
            <a:r>
              <a:rPr lang="ar-MA" sz="6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هَلْ – كَيْفَ – صَباحَ – مَساءَ – قَليلٌ - كَثيرٌ - ثُمَّ</a:t>
            </a:r>
            <a:endParaRPr lang="es-E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254937" y="1136537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اكتبوا:  مساء / ماذا / هاتف /  كيف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مَساءٌ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ماذا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ماذا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قليل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قَليلٌ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كَيْفَ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</a:t>
            </a:r>
            <a:r>
              <a:rPr lang="ar-MA" sz="600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الصحة والرياضة</a:t>
            </a:r>
          </a:p>
          <a:p>
            <a:pPr algn="ctr" defTabSz="685834" rtl="1">
              <a:lnSpc>
                <a:spcPts val="11099"/>
              </a:lnSpc>
            </a:pPr>
            <a:r>
              <a:rPr lang="ar-MA" sz="600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 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38FB9-5FFF-904D-294D-380152468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608" y="2636874"/>
            <a:ext cx="9744411" cy="644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3D140F2-9BD1-6FD7-BB7D-81C0769CF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065" y="2499707"/>
            <a:ext cx="11335870" cy="73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846" y="6055969"/>
            <a:ext cx="2203146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9886E1-D619-23CC-9176-06495581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3" y="8110773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01A39F4-5367-DC71-E5A5-303F933B2EA7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4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غِذاءٌ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رِياضَةٌ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rgbClr val="FF0000"/>
                </a:solidFill>
              </a:rPr>
              <a:t>تُحافِظُ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rgbClr val="FF0000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rgbClr val="FF0000"/>
                </a:solidFill>
              </a:rPr>
              <a:t>لرِّياضَةُ</a:t>
            </a:r>
            <a:r>
              <a:rPr lang="ar-MA" sz="4400" b="1" dirty="0">
                <a:solidFill>
                  <a:schemeClr val="tx1"/>
                </a:solidFill>
              </a:rPr>
              <a:t> عَلى لِياقَةِ الْجِسْمِ. </a:t>
            </a:r>
            <a:endParaRPr lang="fr-MA" sz="48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430510" y="5808107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rgbClr val="C00000"/>
                </a:solidFill>
              </a:rPr>
              <a:t>ا</a:t>
            </a:r>
            <a:r>
              <a:rPr lang="ar-MA" sz="4400" b="1" dirty="0" err="1">
                <a:solidFill>
                  <a:schemeClr val="tx1"/>
                </a:solidFill>
              </a:rPr>
              <a:t>ؐ</a:t>
            </a:r>
            <a:r>
              <a:rPr lang="ar-MA" sz="4400" b="1" dirty="0" err="1">
                <a:solidFill>
                  <a:srgbClr val="C00000"/>
                </a:solidFill>
              </a:rPr>
              <a:t>لْغِذاءُ</a:t>
            </a:r>
            <a:r>
              <a:rPr lang="a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 err="1">
                <a:solidFill>
                  <a:srgbClr val="1B1B1B"/>
                </a:solidFill>
              </a:rPr>
              <a:t>اؐلْمُتَوازِنُ</a:t>
            </a:r>
            <a:r>
              <a:rPr lang="ar-MA" sz="4400" b="1" dirty="0">
                <a:solidFill>
                  <a:srgbClr val="1B1B1B"/>
                </a:solidFill>
              </a:rPr>
              <a:t> ضَرورِيٌّ لِلصِّحَةِ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473526E-4CF5-EE62-FC40-F99C0A8D3323}"/>
              </a:ext>
            </a:extLst>
          </p:cNvPr>
          <p:cNvSpPr/>
          <p:nvPr/>
        </p:nvSpPr>
        <p:spPr>
          <a:xfrm>
            <a:off x="430510" y="7682170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1A1253C-FE91-2A7B-CB80-0FCCEDE129BE}"/>
              </a:ext>
            </a:extLst>
          </p:cNvPr>
          <p:cNvSpPr/>
          <p:nvPr/>
        </p:nvSpPr>
        <p:spPr>
          <a:xfrm>
            <a:off x="11035779" y="2633513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صِحَّةٌ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68901505-8556-C038-066E-4B8788608905}"/>
              </a:ext>
            </a:extLst>
          </p:cNvPr>
          <p:cNvSpPr/>
          <p:nvPr/>
        </p:nvSpPr>
        <p:spPr>
          <a:xfrm>
            <a:off x="8001845" y="274867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26287DB-FC49-7B2E-ABF3-6C5F31A520BA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يَجِبُ أَنْ نُ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حافِظَ 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عَلى </a:t>
            </a:r>
            <a:r>
              <a:rPr lang="ar-MA" sz="4400" b="1" dirty="0">
                <a:solidFill>
                  <a:srgbClr val="C00000"/>
                </a:solidFill>
              </a:rPr>
              <a:t>صِحَّتِنا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واحد منكم يختار جملة  يقرأها </a:t>
            </a:r>
            <a:r>
              <a:rPr lang="ar-MA" sz="160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قراءة هامسة</a:t>
            </a: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، وينقلها على دفتره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سأمر بين الصفوف لمراقبة عملكم.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DBDAC7-980F-A3F7-BFE4-E69CBB7D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4" y="2193774"/>
            <a:ext cx="9542619" cy="743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لتكوين جمل؛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نقل فقرة على الدفاتر.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فقرة.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سأقوم بتركيب جملة  مفيدة انطلاقا من كلمات مبعثرة. ستفعلون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757B2A2-E5BE-0247-34B2-47EF4466D227}"/>
              </a:ext>
            </a:extLst>
          </p:cNvPr>
          <p:cNvSpPr/>
          <p:nvPr/>
        </p:nvSpPr>
        <p:spPr>
          <a:xfrm>
            <a:off x="1751711" y="64218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44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ذَ</a:t>
            </a:r>
            <a:r>
              <a:rPr lang="ar-MA" sz="4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هَبَ كَريمٌ إِلى مَلْعَبِ الْحَيِّ.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1DC71BB8-1ED6-A506-0920-0F37EBC649AB}"/>
              </a:ext>
            </a:extLst>
          </p:cNvPr>
          <p:cNvSpPr/>
          <p:nvPr/>
        </p:nvSpPr>
        <p:spPr>
          <a:xfrm>
            <a:off x="1129145" y="2969392"/>
            <a:ext cx="1145770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ذَ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هَبَ - الْحَيِّ - كَريمٌ -</a:t>
            </a:r>
            <a:r>
              <a:rPr lang="ar-MA" sz="4800" b="1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مَلْعَبِ - </a:t>
            </a:r>
            <a:r>
              <a:rPr lang="ar-MA" sz="4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إِلى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2254AD5-48D5-FD51-6F1C-EA7BE2E47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7C2A1021-F260-BAD1-BB5A-0F9D98B6F3C6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0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AF5F-087F-1872-772F-5BB762D8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6AB488-A944-4BF2-5B54-25074A041DF9}"/>
              </a:ext>
            </a:extLst>
          </p:cNvPr>
          <p:cNvSpPr txBox="1"/>
          <p:nvPr/>
        </p:nvSpPr>
        <p:spPr>
          <a:xfrm>
            <a:off x="267245" y="91135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الآن، كل ثنائي يركب جملتين: عليكم قراءة الكلمات والبحث عن المعنى.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يمر  الأستاذ بين الصفوف و يقدم المساعدة اللازمة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B942FC9-F5CB-2731-71C6-C57EF673FB3C}"/>
              </a:ext>
            </a:extLst>
          </p:cNvPr>
          <p:cNvSpPr/>
          <p:nvPr/>
        </p:nvSpPr>
        <p:spPr>
          <a:xfrm>
            <a:off x="760245" y="8133460"/>
            <a:ext cx="6382820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0A5A209-7DFD-B853-32C2-6A606D89BD56}"/>
              </a:ext>
            </a:extLst>
          </p:cNvPr>
          <p:cNvSpPr/>
          <p:nvPr/>
        </p:nvSpPr>
        <p:spPr>
          <a:xfrm>
            <a:off x="8465126" y="5943807"/>
            <a:ext cx="5057139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9C553907-0B7E-2A7A-5927-D51B44144D4E}"/>
              </a:ext>
            </a:extLst>
          </p:cNvPr>
          <p:cNvSpPr/>
          <p:nvPr/>
        </p:nvSpPr>
        <p:spPr>
          <a:xfrm>
            <a:off x="7440120" y="2679515"/>
            <a:ext cx="6082146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أَصْدِقائِهِ - كَريمٌ - يَمْرَحُ - مَعَ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1E405F7B-3BE2-5E2D-51B7-D8F0906E3CA6}"/>
              </a:ext>
            </a:extLst>
          </p:cNvPr>
          <p:cNvSpPr/>
          <p:nvPr/>
        </p:nvSpPr>
        <p:spPr>
          <a:xfrm>
            <a:off x="10650794" y="4170218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5CFECE-ADFC-F91B-C955-72992759D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0E4A8C0-D466-C2AE-62C3-B6ACEDEDA8C0}"/>
              </a:ext>
            </a:extLst>
          </p:cNvPr>
          <p:cNvSpPr/>
          <p:nvPr/>
        </p:nvSpPr>
        <p:spPr>
          <a:xfrm>
            <a:off x="132941" y="4725867"/>
            <a:ext cx="8097981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لْقِصَصِ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ar-MA" sz="4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لْإِصْغاءَ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– كَريمٌ - يُحِبُّ - إِلى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8B375049-9DA4-84D8-B47A-BA1448B799BA}"/>
              </a:ext>
            </a:extLst>
          </p:cNvPr>
          <p:cNvSpPr/>
          <p:nvPr/>
        </p:nvSpPr>
        <p:spPr>
          <a:xfrm>
            <a:off x="3951655" y="6123709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48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B2A71-E303-259E-DE7A-9BF01E9C4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B9C87A1-65B6-E7E8-1A5A-8B85670578C0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الجملتين، والتصحيح جماعيا: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4B03C3B-EB78-5654-BD48-1A10F2B50A84}"/>
              </a:ext>
            </a:extLst>
          </p:cNvPr>
          <p:cNvSpPr/>
          <p:nvPr/>
        </p:nvSpPr>
        <p:spPr>
          <a:xfrm>
            <a:off x="760245" y="8133460"/>
            <a:ext cx="6382820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لْإِصْغاءَ إِلى 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لْقِصَصِ.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BDD7DD2-040D-3106-895C-7593A3B6FB31}"/>
              </a:ext>
            </a:extLst>
          </p:cNvPr>
          <p:cNvSpPr/>
          <p:nvPr/>
        </p:nvSpPr>
        <p:spPr>
          <a:xfrm>
            <a:off x="8465126" y="5943807"/>
            <a:ext cx="5057139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يَمْرَحُ كَريمٌ مَعَ أَصْدِقائِهِ.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5802E59-20E5-79CD-E685-57E481B7FCB4}"/>
              </a:ext>
            </a:extLst>
          </p:cNvPr>
          <p:cNvSpPr/>
          <p:nvPr/>
        </p:nvSpPr>
        <p:spPr>
          <a:xfrm>
            <a:off x="7440120" y="2679515"/>
            <a:ext cx="6082146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أَصْدِقائِهِ - كَريمٌ - يَمْرَحُ - مَعَ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64D93E0B-84F7-4EA0-CE33-086F8F70E51E}"/>
              </a:ext>
            </a:extLst>
          </p:cNvPr>
          <p:cNvSpPr/>
          <p:nvPr/>
        </p:nvSpPr>
        <p:spPr>
          <a:xfrm>
            <a:off x="10650794" y="4170218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8CFD72D-B4D6-C3CC-E3ED-83306E0BDECA}"/>
              </a:ext>
            </a:extLst>
          </p:cNvPr>
          <p:cNvSpPr/>
          <p:nvPr/>
        </p:nvSpPr>
        <p:spPr>
          <a:xfrm>
            <a:off x="132941" y="4725867"/>
            <a:ext cx="8097981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لْقِصَصِ – </a:t>
            </a:r>
            <a:r>
              <a:rPr kumimoji="0" lang="ar-MA" sz="44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لْإِصْغاءَ – كَريمٌ - يُحِبُّ - إِلى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7C3A8F06-C81E-08C8-E2B8-D85577F177E9}"/>
              </a:ext>
            </a:extLst>
          </p:cNvPr>
          <p:cNvSpPr/>
          <p:nvPr/>
        </p:nvSpPr>
        <p:spPr>
          <a:xfrm>
            <a:off x="3951655" y="6123709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9F6C9D-A16F-88A9-F595-B5A1ABBED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45" y="73288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73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2" grpId="0" animBg="1"/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5F37-B703-48B0-7A9C-D9B50C5B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B05786-F8DC-A4AC-D7B3-05C1E847C42B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 التي ركبناها: كل متعلم يقرأ جملة.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17D28E-AA90-35C0-C802-2212467EE835}"/>
              </a:ext>
            </a:extLst>
          </p:cNvPr>
          <p:cNvSpPr/>
          <p:nvPr/>
        </p:nvSpPr>
        <p:spPr>
          <a:xfrm>
            <a:off x="779979" y="7717824"/>
            <a:ext cx="8322458" cy="142658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يُحِبُّ كَريمٌ </a:t>
            </a:r>
            <a:r>
              <a:rPr kumimoji="0" lang="ar-MA" sz="5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ٱلْإِ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صْغاءَ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إِلى </a:t>
            </a:r>
            <a:r>
              <a:rPr kumimoji="0" lang="ar-MA" sz="5400" b="1" i="0" u="none" strike="noStrike" kern="1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ٱ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لْقِصَصِ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AF54569-2E28-9C0F-9C1F-E2AF58FFFCF1}"/>
              </a:ext>
            </a:extLst>
          </p:cNvPr>
          <p:cNvSpPr/>
          <p:nvPr/>
        </p:nvSpPr>
        <p:spPr>
          <a:xfrm>
            <a:off x="2410691" y="5081529"/>
            <a:ext cx="8811720" cy="138949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يَمْرَحُ كَريمٌ مَعَ أَصْدِقائِهِ. 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699970-39B1-31E2-9707-36D64E0B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0" y="490446"/>
            <a:ext cx="1633870" cy="1426588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A57240-67ED-378D-0A58-FB7DC5BA4A18}"/>
              </a:ext>
            </a:extLst>
          </p:cNvPr>
          <p:cNvSpPr/>
          <p:nvPr/>
        </p:nvSpPr>
        <p:spPr>
          <a:xfrm>
            <a:off x="3299637" y="2598038"/>
            <a:ext cx="9598945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ذَ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هَبَ كَريمٌ إِلى مَلْعَبِ الْحَيِّ.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0445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6937-78F8-45F1-77A4-5D8A2C3E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566F6D0-3106-30BF-4036-6D1ABDAC897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اِنتبهوا سأقرأ الفقرة..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005A56-1985-EF59-C3F4-D786186CA0DE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D9541-5A90-C59D-5E7A-B9AFF390C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D3FFC2E-4965-E784-ACFE-0799946FB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7330" y="3008153"/>
            <a:ext cx="7363581" cy="508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28BD9-F984-AF91-7F6B-006C151C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61BEFD-C227-72CC-0100-4E6A2C33E825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الأستاذ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E6514D7-0712-CB7E-FA94-FBCF1E71207F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C7CE04-A426-A7C1-7955-5391EFE7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01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CE68B-B7BE-AA11-CCD7-99BD856D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DCFD71-B4B6-679A-6221-12628867F2F5}"/>
              </a:ext>
            </a:extLst>
          </p:cNvPr>
          <p:cNvSpPr txBox="1"/>
          <p:nvPr/>
        </p:nvSpPr>
        <p:spPr>
          <a:xfrm>
            <a:off x="215839" y="710973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من يقرأ؟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القراءة مع الحرص على الدقة والطلاقة.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يطرح الأستاذ نفس الأسئلة حول جودة القراءة بعد كل قراءة فردية.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C5F74F-4B02-1166-1D26-6BA4611A5821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BB57CE-1749-7048-ABA9-2197C1C15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95B5BE-DC12-4A50-D80B-44E47523A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697" y="2598199"/>
            <a:ext cx="7364606" cy="50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22 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النشاط 1 ، قوموا بترتيب الكلمات للحصول على جمل مفيدة واكتبوها على الكراسة.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يتجول الأستاذ بين الصفوف.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1BA648-F3C9-63E3-E14F-2A97EFB4051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AA75801-93D7-A05D-4B91-76E45B6F0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7" y="3679804"/>
            <a:ext cx="9949601" cy="459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692F6-474A-2DD1-A26B-F11199108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01642E9-A986-28C5-0A7F-B66964D1A332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F5533E0-623E-A269-A4E0-8CAA4BD65AB0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C41587-2C00-7079-1BC2-4E1D7D370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3C34A86-CC0A-59BF-DC32-57F96FE8C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7" y="3679804"/>
            <a:ext cx="9949601" cy="4593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2A4B59-D977-B3DC-3E81-88E6378DCA31}"/>
              </a:ext>
            </a:extLst>
          </p:cNvPr>
          <p:cNvSpPr/>
          <p:nvPr/>
        </p:nvSpPr>
        <p:spPr>
          <a:xfrm>
            <a:off x="2474259" y="5015753"/>
            <a:ext cx="4639235" cy="4840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وَجْبَةُ الْفُطورِ مُفيدَةٌ.</a:t>
            </a:r>
            <a:endParaRPr lang="es-ES" sz="3600" b="1" dirty="0">
              <a:solidFill>
                <a:srgbClr val="FF0000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85E5853-134F-03C9-4CCA-3140CA75183C}"/>
              </a:ext>
            </a:extLst>
          </p:cNvPr>
          <p:cNvSpPr/>
          <p:nvPr/>
        </p:nvSpPr>
        <p:spPr>
          <a:xfrm>
            <a:off x="2626658" y="6180488"/>
            <a:ext cx="4639235" cy="4840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ألْوانُ الْخُضْرَواتِ زاهِيَةٌ.</a:t>
            </a:r>
            <a:endParaRPr lang="es-ES" sz="3600" b="1" dirty="0">
              <a:solidFill>
                <a:srgbClr val="FF0000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58A8462-4B07-6E77-03AA-77B47521DE4F}"/>
              </a:ext>
            </a:extLst>
          </p:cNvPr>
          <p:cNvSpPr/>
          <p:nvPr/>
        </p:nvSpPr>
        <p:spPr>
          <a:xfrm>
            <a:off x="2788024" y="7226778"/>
            <a:ext cx="4639235" cy="4840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رائِحَةُ الْفَطائِرِ شَهِيّةٌ.</a:t>
            </a:r>
            <a:endParaRPr lang="es-E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04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FBE12-F5D7-3F65-68B0-6C4A8EE9D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02A696-BCEA-BB56-738F-5826CC71293A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يتناوب المتعلمون على قراءة الجمل.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47D094-23B4-129D-E413-993F1FFD1773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E27A17-27C5-335A-16A7-8DF75CB56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ABDC1EF-F969-1467-D0A3-F5118BF2E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7" y="3679804"/>
            <a:ext cx="9949601" cy="4593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E289A9E-A20B-608C-AB37-93C44F602F1A}"/>
              </a:ext>
            </a:extLst>
          </p:cNvPr>
          <p:cNvSpPr/>
          <p:nvPr/>
        </p:nvSpPr>
        <p:spPr>
          <a:xfrm>
            <a:off x="2474259" y="5015753"/>
            <a:ext cx="4639235" cy="4840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وَجْبَةُ الْفُطورِ مُفيدَةٌ.</a:t>
            </a:r>
            <a:endParaRPr lang="es-ES" sz="3600" b="1" dirty="0">
              <a:solidFill>
                <a:srgbClr val="FF0000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C4C95F3-894D-EE37-3912-D49167CF85F9}"/>
              </a:ext>
            </a:extLst>
          </p:cNvPr>
          <p:cNvSpPr/>
          <p:nvPr/>
        </p:nvSpPr>
        <p:spPr>
          <a:xfrm>
            <a:off x="2626658" y="6180488"/>
            <a:ext cx="4639235" cy="4840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ألْوانُ الْخُضْرَواتِ زاهِيَةٌ.</a:t>
            </a:r>
            <a:endParaRPr lang="es-ES" sz="3600" b="1" dirty="0">
              <a:solidFill>
                <a:srgbClr val="FF0000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A0BD8D6-FC11-AE62-D2DA-1E94B85E07DB}"/>
              </a:ext>
            </a:extLst>
          </p:cNvPr>
          <p:cNvSpPr/>
          <p:nvPr/>
        </p:nvSpPr>
        <p:spPr>
          <a:xfrm>
            <a:off x="2788024" y="7226778"/>
            <a:ext cx="4639235" cy="4840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رائِحَةُ الْفَطائِرِ شَهِيّةٌ.</a:t>
            </a:r>
            <a:endParaRPr lang="es-E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43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ص22 النشاط 2، كل متعلم يقرأ لزميله قراءة هامسة.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(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BE1A1C-3BC3-851D-1E00-449CC9695803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1F56089-B03B-D9A2-E18C-4C8D3BDDA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697" y="2598199"/>
            <a:ext cx="7364606" cy="50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F79D-ACE0-AF17-13B9-F90B75AC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C5A957-757E-7745-9E43-3F421725B69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CE7CCC-74D8-D95B-52E8-71068AD4CFCA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29CFD3-DB70-C809-95B6-A82C64EE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FBF74C5-B938-21EF-A103-99BF03B74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721" y="3431136"/>
            <a:ext cx="7364606" cy="50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800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القارئ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5B31E0-C492-AFDE-F23D-18852CD8BA68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0AC70-E604-4F62-6549-166789EB0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57C0677-F37A-4C06-9014-2F4BF04DF1A5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سنجيب عن أسئلة الفهم.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يوضح الأستاذ استراتيجية الكلمات المفاتيح للإجابة عن أسئلة الفهم.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D56BD9-789F-D875-48AD-5D81959CDA70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84422F-6165-4450-7417-2AFC563FF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BB0BA6-6E54-740B-0EA1-533377CF7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247" y="3048364"/>
            <a:ext cx="6576840" cy="50906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661D76-793F-EF0B-6FBF-9C5B0F37A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913" y="3360826"/>
            <a:ext cx="4624549" cy="44656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4E2E44FF-31E8-857D-742B-431FF7B22520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4E2E44FF-31E8-857D-742B-431FF7B225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87235" y="432546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28B55B8-3497-D367-371A-7C0854CA4337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828B55B8-3497-D367-371A-7C0854CA433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50155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D3DC083D-D1B7-AAA3-5739-7063E8A0218D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D3DC083D-D1B7-AAA3-5739-7063E8A0218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57395" y="579102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0E493AA2-6974-9058-525D-76DB64602CF7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0E493AA2-6974-9058-525D-76DB64602CF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06EA2BF8-669C-DAA7-7ADB-84F22ED56182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06EA2BF8-669C-DAA7-7ADB-84F22ED5618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FBF036DF-79FA-2505-3EA0-F3D2E14FDD96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FBF036DF-79FA-2505-3EA0-F3D2E14FDD9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95626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A19DF-F6C3-8580-6D9E-FA4B1C8E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04C8BC-52B5-D7F9-30D7-3EC736DA724B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يجيب الأستاذ عن الأسئلة شفهيا 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8D5C6B-1534-E365-8A4A-ECF2C2B0B83B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1590ACE-4ED7-0A53-0484-E8CC3FDCF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CEAD943-574A-F97E-EBAC-67F8520A4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247" y="3048364"/>
            <a:ext cx="6576840" cy="50906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F7DC89F-C0A7-2AC4-37C5-DCDF59351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913" y="3360826"/>
            <a:ext cx="4624549" cy="44656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7248F29E-0E8F-B25F-18AF-542FF5B52404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7248F29E-0E8F-B25F-18AF-542FF5B5240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894A8AC-21A8-697E-4451-AEE85A316E2B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894A8AC-21A8-697E-4451-AEE85A316E2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FF84F3E4-FC4D-D354-8192-E620DB1C76A1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FF84F3E4-FC4D-D354-8192-E620DB1C76A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E31797C5-DCB7-5138-8BDA-97AA7DA2D499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E31797C5-DCB7-5138-8BDA-97AA7DA2D49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8752888A-2C71-D9FB-A30F-B0D06E55574F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8752888A-2C71-D9FB-A30F-B0D06E55574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BC9D126F-6A74-FFF8-DCB2-26C2FD62EEAA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BC9D126F-6A74-FFF8-DCB2-26C2FD62EEA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973873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 الكراسة ص22 النشاط 2، كل متعلم يقرأ لزميله قراءة هامسة. (أصحح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7E51DA-7C7A-1FFD-34BF-43A3CFD992CE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2767BB5-2E77-4C14-AD30-72111DC2E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322" y="2488019"/>
            <a:ext cx="8739961" cy="665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1E49-3291-065E-0D13-02BCA6370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943BEE-DBAE-E534-0259-7005EF521C4C}"/>
              </a:ext>
            </a:extLst>
          </p:cNvPr>
          <p:cNvSpPr txBox="1"/>
          <p:nvPr/>
        </p:nvSpPr>
        <p:spPr>
          <a:xfrm>
            <a:off x="46412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005793-0770-35EB-0AA0-6F26E1973487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E03C22-491C-88C5-0C7F-F3393DB5A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ED17785-0D26-F7D3-0D66-E7361928D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887" y="2644687"/>
            <a:ext cx="8742422" cy="665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705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F162-A828-645A-C68D-0DEA80D3A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41AB94-BB35-F55E-C54D-06C71A6C9E5F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D98CC2F-C291-1021-2524-ABF137BF5A5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946F50-8814-228E-5ED8-33E3B2EB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874C7B4B-EE97-F1F5-77DE-D47B9DD4F4E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15917" y="2844253"/>
            <a:ext cx="5670841" cy="583191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FED5F74-DC4E-5827-6D32-5852E149ED4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11075" y="3562718"/>
            <a:ext cx="5564639" cy="511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161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020BE-F071-D87B-4781-149812B34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E23522-8F34-51FB-3711-78B595C04B55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ينتدب بعض الثنائيات: أحدهم يطرح السؤال و الآخر يجيب.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E59BA0-D01D-05F4-922A-0C411F5AE4C3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29EE35C-9E0F-14D1-2F1F-20D47AA17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15BCBBAE-E987-F161-4BE9-EBF889356CBA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15BCBBAE-E987-F161-4BE9-EBF889356C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46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E58F1DF-270B-9190-ED78-2B11104F099B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E58F1DF-270B-9190-ED78-2B11104F099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55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588ABDC-3643-23D8-B203-5C0D51E464E2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588ABDC-3643-23D8-B203-5C0D51E464E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102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60486999-DB18-A48E-5C55-4A929E643ADA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60486999-DB18-A48E-5C55-4A929E643AD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86F64572-47BB-5F89-85E2-BC7D4D8E6465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86F64572-47BB-5F89-85E2-BC7D4D8E646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B788C502-C398-2428-F481-0BF79D32DE99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B788C502-C398-2428-F481-0BF79D32DE9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E3B5D820-A3C7-82CA-3504-390AD1D06B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15917" y="2844253"/>
            <a:ext cx="5670841" cy="583191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9756197-F60A-0B6D-0BA5-D267BD09E47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11075" y="3562718"/>
            <a:ext cx="5564639" cy="511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81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ستنجزون النشاط رقم 3 الصفحة  22 انقلوا الفقرة 1 على الدفاتر.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نقل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A4834B2-B44C-7467-343A-259F67326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896" y="3661455"/>
            <a:ext cx="9408676" cy="579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CA7CD3-699E-D841-42CD-6B0AC225D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9823" y="1917705"/>
            <a:ext cx="11185451" cy="785654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1A7414-646D-B520-CCD9-BF15F2EB1D6E}"/>
              </a:ext>
            </a:extLst>
          </p:cNvPr>
          <p:cNvSpPr/>
          <p:nvPr/>
        </p:nvSpPr>
        <p:spPr>
          <a:xfrm>
            <a:off x="4104167" y="512752"/>
            <a:ext cx="6337005" cy="8922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/>
              <a:t>بطاقة واصفة للنشاط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dirty="0"/>
              <a:t> انتبهوا سنقوم بنشاط ممتع بعنوان : وماذا بعد؟ </a:t>
            </a:r>
            <a:r>
              <a:rPr lang="ar-MA" dirty="0" err="1"/>
              <a:t>ينمذج</a:t>
            </a:r>
            <a:r>
              <a:rPr lang="ar-MA" dirty="0"/>
              <a:t> الأستاذ النشاط معية المتعلمين شفهيا .</a:t>
            </a:r>
          </a:p>
          <a:p>
            <a:pPr algn="ctr"/>
            <a:r>
              <a:rPr lang="ar-MA" dirty="0"/>
              <a:t>أنا أبدأ أولا: أستيقظ باكرا كل صباح ...... من يمم؟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252D65-AA97-7B31-0CB6-7C79B4AF8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FFB8-B628-E864-C993-2A95C824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DCE2D4-A7EE-F21D-8894-B3190D10D4F8}"/>
              </a:ext>
            </a:extLst>
          </p:cNvPr>
          <p:cNvSpPr/>
          <p:nvPr/>
        </p:nvSpPr>
        <p:spPr>
          <a:xfrm>
            <a:off x="616689" y="739588"/>
            <a:ext cx="11856214" cy="65890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dirty="0"/>
              <a:t> اشتغلوا بالمجموعات على مواضيع أخرى</a:t>
            </a:r>
          </a:p>
          <a:p>
            <a:pPr algn="r" rtl="1"/>
            <a:r>
              <a:rPr lang="ar-MA" dirty="0"/>
              <a:t>يراقب الأستاذ عمل المجموعات ويقدم التوجيهات.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8CD8E8-3894-052F-EB1B-CAC6400F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80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الجمل (النشاط1 الصفحة 22)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الفقرتين (النشاط 2 الصفحة 22)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B049DA-A2A1-D636-BE61-EC3176F0A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556" y="2350874"/>
            <a:ext cx="5391691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82692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الرياضة والصحة.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لتكوين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فقرة.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نشاط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سنتعاقد على السلوكات المتعلقة بالعمل في مجموعات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7841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54" y="3122618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2359</TotalTime>
  <Words>1307</Words>
  <Application>Microsoft Office PowerPoint</Application>
  <PresentationFormat>Personnalisé</PresentationFormat>
  <Paragraphs>234</Paragraphs>
  <Slides>58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58</vt:i4>
      </vt:variant>
    </vt:vector>
  </HeadingPairs>
  <TitlesOfParts>
    <vt:vector size="77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2204</cp:revision>
  <dcterms:created xsi:type="dcterms:W3CDTF">2014-10-09T07:32:24Z</dcterms:created>
  <dcterms:modified xsi:type="dcterms:W3CDTF">2025-09-18T17:10:08Z</dcterms:modified>
</cp:coreProperties>
</file>